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62" r:id="rId4"/>
    <p:sldId id="257" r:id="rId5"/>
    <p:sldId id="269" r:id="rId6"/>
    <p:sldId id="271" r:id="rId7"/>
    <p:sldId id="261" r:id="rId8"/>
    <p:sldId id="264" r:id="rId9"/>
    <p:sldId id="266" r:id="rId10"/>
    <p:sldId id="272" r:id="rId11"/>
    <p:sldId id="267" r:id="rId12"/>
    <p:sldId id="265" r:id="rId13"/>
    <p:sldId id="279" r:id="rId14"/>
    <p:sldId id="260" r:id="rId15"/>
    <p:sldId id="277" r:id="rId16"/>
    <p:sldId id="263" r:id="rId17"/>
    <p:sldId id="280" r:id="rId18"/>
    <p:sldId id="273" r:id="rId19"/>
    <p:sldId id="283" r:id="rId20"/>
    <p:sldId id="274" r:id="rId21"/>
    <p:sldId id="282" r:id="rId22"/>
    <p:sldId id="281" r:id="rId23"/>
    <p:sldId id="284" r:id="rId24"/>
    <p:sldId id="285" r:id="rId25"/>
    <p:sldId id="286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86" d="100"/>
          <a:sy n="86" d="100"/>
        </p:scale>
        <p:origin x="82" y="31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data-text-lines contains "secure anonymous E-mail"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ip.src</a:t>
            </a:r>
            <a:r>
              <a:rPr lang="en-US" dirty="0" smtClean="0"/>
              <a:t> == 192.168.15.4 ) &amp;&amp; (</a:t>
            </a:r>
            <a:r>
              <a:rPr lang="en-US" dirty="0" err="1" smtClean="0"/>
              <a:t>ip.dst</a:t>
            </a:r>
            <a:r>
              <a:rPr lang="en-US" dirty="0" smtClean="0"/>
              <a:t> == 69.25.94.22) &amp;&amp; </a:t>
            </a:r>
            <a:r>
              <a:rPr lang="en-US" dirty="0" err="1" smtClean="0"/>
              <a:t>http.request.method</a:t>
            </a:r>
            <a:r>
              <a:rPr lang="en-US" dirty="0" smtClean="0"/>
              <a:t> == "POST"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eth.addr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eth.src</a:t>
            </a:r>
            <a:r>
              <a:rPr lang="en-US" dirty="0" smtClean="0"/>
              <a:t> == 00:17:f2:e2:c0:ce &amp;&amp; </a:t>
            </a:r>
            <a:r>
              <a:rPr lang="en-US" dirty="0" err="1" smtClean="0"/>
              <a:t>http.cookie</a:t>
            </a:r>
            <a:r>
              <a:rPr lang="en-US" dirty="0" smtClean="0"/>
              <a:t> contains "@"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lselfdestruc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selfdestruct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Investigating Harassment Emails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Email, Wireshark, and 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find the suspect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IP accessed </a:t>
            </a:r>
            <a:r>
              <a:rPr lang="en-US" dirty="0"/>
              <a:t>the </a:t>
            </a:r>
            <a:r>
              <a:rPr lang="en-US" dirty="0" smtClean="0">
                <a:hlinkClick r:id="rId2"/>
              </a:rPr>
              <a:t>www.willselfdestruct.com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Does the IP post </a:t>
            </a:r>
            <a:r>
              <a:rPr lang="en-US" dirty="0"/>
              <a:t>harassing comments </a:t>
            </a:r>
            <a:r>
              <a:rPr lang="en-US" dirty="0" smtClean="0"/>
              <a:t>to the website? </a:t>
            </a:r>
          </a:p>
          <a:p>
            <a:r>
              <a:rPr lang="en-US" dirty="0" smtClean="0"/>
              <a:t>Does the HTTP post contains harassment message?</a:t>
            </a:r>
          </a:p>
          <a:p>
            <a:r>
              <a:rPr lang="en-US" dirty="0" smtClean="0"/>
              <a:t>Is the IP associated with any suspects?</a:t>
            </a:r>
          </a:p>
          <a:p>
            <a:r>
              <a:rPr lang="en-US" dirty="0" smtClean="0"/>
              <a:t>Is the suspect in faculty’s class?</a:t>
            </a:r>
          </a:p>
          <a:p>
            <a:r>
              <a:rPr lang="en-US" dirty="0" smtClean="0"/>
              <a:t>When did the suspect use </a:t>
            </a:r>
            <a:r>
              <a:rPr lang="en-US" dirty="0">
                <a:hlinkClick r:id="rId2"/>
              </a:rPr>
              <a:t>www.willselfdestruct.com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8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IP accessed www.willselfdestruct.com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721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IP is associated with HTTP Requests and Reponses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feasible to find HTTP request        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/>
              <a:t>Is it feasible to find HTTP </a:t>
            </a:r>
            <a:r>
              <a:rPr lang="en-US" dirty="0" smtClean="0"/>
              <a:t>response        ?</a:t>
            </a:r>
          </a:p>
          <a:p>
            <a:pPr lvl="1"/>
            <a:r>
              <a:rPr lang="en-US" dirty="0" smtClean="0"/>
              <a:t>Yes (Why, next slide)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09" y="1501024"/>
            <a:ext cx="3997947" cy="4698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2813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0677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12176" y="273039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61" y="400129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9647" y="50891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106"/>
          <a:stretch/>
        </p:blipFill>
        <p:spPr>
          <a:xfrm>
            <a:off x="6995335" y="1914974"/>
            <a:ext cx="5029888" cy="195828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024" cy="1325563"/>
          </a:xfrm>
        </p:spPr>
        <p:txBody>
          <a:bodyPr/>
          <a:lstStyle/>
          <a:p>
            <a:r>
              <a:rPr lang="en-US" dirty="0"/>
              <a:t>Is it feasible to find HTTP </a:t>
            </a:r>
            <a:r>
              <a:rPr lang="en-US" dirty="0" smtClean="0"/>
              <a:t>response    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200954" cy="4351338"/>
          </a:xfrm>
        </p:spPr>
        <p:txBody>
          <a:bodyPr/>
          <a:lstStyle/>
          <a:p>
            <a:r>
              <a:rPr lang="en-US" dirty="0" smtClean="0"/>
              <a:t>Anyone accessed the website will see the webpage </a:t>
            </a:r>
            <a:r>
              <a:rPr lang="en-US" i="1" dirty="0" smtClean="0">
                <a:solidFill>
                  <a:srgbClr val="FF0000"/>
                </a:solidFill>
              </a:rPr>
              <a:t>title</a:t>
            </a:r>
          </a:p>
          <a:p>
            <a:r>
              <a:rPr lang="en-US" dirty="0" smtClean="0"/>
              <a:t>Title in .</a:t>
            </a:r>
            <a:r>
              <a:rPr lang="en-US" i="1" dirty="0" smtClean="0"/>
              <a:t>html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secure anonymous E-mail 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 smtClean="0">
                <a:solidFill>
                  <a:srgbClr val="7030A0"/>
                </a:solidFill>
              </a:rPr>
              <a:t>&gt;</a:t>
            </a:r>
          </a:p>
          <a:p>
            <a:r>
              <a:rPr lang="en-US" dirty="0" smtClean="0"/>
              <a:t>We can search keywords </a:t>
            </a:r>
            <a:r>
              <a:rPr lang="en-US" dirty="0"/>
              <a:t>in the </a:t>
            </a:r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  <a:p>
            <a:pPr marL="457200" lvl="1" indent="0">
              <a:buNone/>
            </a:pPr>
            <a:r>
              <a:rPr lang="en-US" i="1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123" y="843240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53" y="3302713"/>
            <a:ext cx="7814094" cy="30722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title keywords </a:t>
            </a:r>
            <a:r>
              <a:rPr lang="en-US" dirty="0"/>
              <a:t>in the .html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4307" y="1938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</a:t>
            </a:r>
            <a:r>
              <a:rPr lang="en-US" b="1" i="1" dirty="0">
                <a:solidFill>
                  <a:schemeClr val="accent5"/>
                </a:solidFill>
              </a:rPr>
              <a:t>secure anonymous E-mail </a:t>
            </a:r>
            <a:r>
              <a:rPr lang="en-US" i="1" dirty="0">
                <a:solidFill>
                  <a:srgbClr val="7030A0"/>
                </a:solidFill>
              </a:rPr>
              <a:t>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>
                <a:solidFill>
                  <a:srgbClr val="7030A0"/>
                </a:solidFill>
              </a:rPr>
              <a:t>&gt;</a:t>
            </a:r>
          </a:p>
        </p:txBody>
      </p:sp>
      <p:cxnSp>
        <p:nvCxnSpPr>
          <p:cNvPr id="6" name="Straight Arrow Connector 5"/>
          <p:cNvCxnSpPr>
            <a:endCxn id="4" idx="2"/>
          </p:cNvCxnSpPr>
          <p:nvPr/>
        </p:nvCxnSpPr>
        <p:spPr>
          <a:xfrm flipV="1">
            <a:off x="1656271" y="2584341"/>
            <a:ext cx="2516036" cy="16253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875" y="1457894"/>
            <a:ext cx="3618385" cy="42519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914289" y="2831663"/>
            <a:ext cx="6773175" cy="15914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7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6" y="2034230"/>
            <a:ext cx="10009387" cy="247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905" y="1664898"/>
            <a:ext cx="81684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conclusion: 69.25.94.22 is </a:t>
            </a:r>
            <a:r>
              <a:rPr lang="en-US" dirty="0"/>
              <a:t>the web’s </a:t>
            </a:r>
            <a:r>
              <a:rPr lang="en-US" dirty="0" smtClean="0"/>
              <a:t>IP and 1</a:t>
            </a:r>
            <a:r>
              <a:rPr lang="en-US" dirty="0" smtClean="0"/>
              <a:t>92.168.15.4 </a:t>
            </a:r>
            <a:r>
              <a:rPr lang="en-US" dirty="0" smtClean="0"/>
              <a:t>is the </a:t>
            </a:r>
            <a:r>
              <a:rPr lang="en-US" dirty="0" smtClean="0"/>
              <a:t>suspect’s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4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3" y="627841"/>
            <a:ext cx="1549700" cy="50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251" y="1336008"/>
            <a:ext cx="65986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the field name (data-text-lines: </a:t>
            </a:r>
            <a:r>
              <a:rPr lang="en-US" dirty="0" smtClean="0">
                <a:solidFill>
                  <a:schemeClr val="accent5"/>
                </a:solidFill>
              </a:rPr>
              <a:t>Line-based test data</a:t>
            </a:r>
            <a:r>
              <a:rPr lang="en-US" dirty="0" smtClean="0"/>
              <a:t>)  for search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23" y="1722704"/>
            <a:ext cx="8497036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IP post </a:t>
            </a:r>
            <a:r>
              <a:rPr lang="en-US" dirty="0" smtClean="0"/>
              <a:t>harassing comments to </a:t>
            </a:r>
            <a:r>
              <a:rPr lang="en-US" dirty="0"/>
              <a:t>the website?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82" y="1213314"/>
            <a:ext cx="4245642" cy="498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572"/>
          <a:stretch/>
        </p:blipFill>
        <p:spPr>
          <a:xfrm>
            <a:off x="838200" y="2095774"/>
            <a:ext cx="6627963" cy="43567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408762" y="2717321"/>
            <a:ext cx="3847381" cy="57797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708565"/>
            <a:ext cx="27756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HTTP POST request.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2497" y="2220705"/>
            <a:ext cx="37834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Note</a:t>
            </a:r>
            <a:r>
              <a:rPr lang="en-US" sz="1200" dirty="0" smtClean="0"/>
              <a:t>: We </a:t>
            </a:r>
            <a:r>
              <a:rPr lang="en-US" sz="1200" dirty="0"/>
              <a:t>are only interested in the traffic between  69.25.94.22 </a:t>
            </a:r>
            <a:r>
              <a:rPr lang="en-US" sz="1200" dirty="0" smtClean="0"/>
              <a:t>(suspect’s IP) </a:t>
            </a:r>
            <a:r>
              <a:rPr lang="en-US" sz="1200" dirty="0"/>
              <a:t>and 192.168.15.4 </a:t>
            </a:r>
            <a:r>
              <a:rPr lang="en-US" sz="1200" dirty="0" smtClean="0"/>
              <a:t>(the </a:t>
            </a:r>
            <a:r>
              <a:rPr lang="en-US" sz="1200" dirty="0"/>
              <a:t>web’s </a:t>
            </a:r>
            <a:r>
              <a:rPr lang="en-US" sz="1200" dirty="0" smtClean="0"/>
              <a:t>IP)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4380" y="5382882"/>
            <a:ext cx="30387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Harassing comment founded!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5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06" y="1825625"/>
            <a:ext cx="6307585" cy="4765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IP associated with any suspects?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3311106" cy="4351338"/>
          </a:xfrm>
        </p:spPr>
        <p:txBody>
          <a:bodyPr/>
          <a:lstStyle/>
          <a:p>
            <a:r>
              <a:rPr lang="en-US" dirty="0" smtClean="0"/>
              <a:t>No. </a:t>
            </a:r>
          </a:p>
          <a:p>
            <a:pPr lvl="1"/>
            <a:r>
              <a:rPr lang="en-US" dirty="0" smtClean="0"/>
              <a:t>A few students may use the same IP </a:t>
            </a:r>
          </a:p>
          <a:p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Need to find the </a:t>
            </a:r>
            <a:r>
              <a:rPr lang="en-US" dirty="0" smtClean="0">
                <a:solidFill>
                  <a:srgbClr val="FF0000"/>
                </a:solidFill>
              </a:rPr>
              <a:t>MAC address</a:t>
            </a:r>
          </a:p>
          <a:p>
            <a:pPr lvl="1"/>
            <a:r>
              <a:rPr lang="en-US" dirty="0" smtClean="0"/>
              <a:t>MAC </a:t>
            </a:r>
            <a:r>
              <a:rPr lang="en-US" dirty="0"/>
              <a:t>address is unique</a:t>
            </a:r>
          </a:p>
          <a:p>
            <a:r>
              <a:rPr lang="en-US" dirty="0"/>
              <a:t>Found </a:t>
            </a:r>
            <a:r>
              <a:rPr lang="en-US" dirty="0" smtClean="0"/>
              <a:t>MAC </a:t>
            </a:r>
            <a:r>
              <a:rPr lang="en-US" dirty="0"/>
              <a:t>add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00:17:f2:e2:c0:ce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149306" y="3260786"/>
            <a:ext cx="4088920" cy="7405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8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2" y="1459367"/>
            <a:ext cx="8934411" cy="4346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342" y="1121434"/>
            <a:ext cx="669183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Search all packets sending and receiving by the suspect’s Apple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9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 MAC address with suspect’s ID?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7271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 is </a:t>
            </a:r>
            <a:r>
              <a:rPr lang="en-US" dirty="0" smtClean="0"/>
              <a:t>a </a:t>
            </a:r>
            <a:r>
              <a:rPr lang="en-US" dirty="0"/>
              <a:t>stateless protocol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request is executed </a:t>
            </a:r>
            <a:r>
              <a:rPr lang="en-US" dirty="0" smtClean="0"/>
              <a:t>by server independently</a:t>
            </a:r>
            <a:r>
              <a:rPr lang="en-US" dirty="0"/>
              <a:t>, without any knowledge of the requests that were executed before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How to let server remember you?</a:t>
            </a:r>
          </a:p>
          <a:p>
            <a:pPr lvl="1"/>
            <a:r>
              <a:rPr lang="en-US" dirty="0" smtClean="0"/>
              <a:t>HTTP </a:t>
            </a:r>
            <a:r>
              <a:rPr lang="en-US" dirty="0"/>
              <a:t>cookie (web cookie, browser cookie) </a:t>
            </a:r>
            <a:endParaRPr lang="en-US" dirty="0" smtClean="0"/>
          </a:p>
          <a:p>
            <a:r>
              <a:rPr lang="en-US" dirty="0" smtClean="0"/>
              <a:t>A cookie </a:t>
            </a:r>
          </a:p>
          <a:p>
            <a:pPr lvl="1"/>
            <a:r>
              <a:rPr lang="en-US" dirty="0" smtClean="0"/>
              <a:t>Is a </a:t>
            </a:r>
            <a:r>
              <a:rPr lang="en-US" dirty="0"/>
              <a:t>small piece of data that a server sends to the user's web browser. </a:t>
            </a:r>
            <a:endParaRPr lang="en-US" dirty="0" smtClean="0"/>
          </a:p>
          <a:p>
            <a:pPr lvl="1"/>
            <a:r>
              <a:rPr lang="en-US" dirty="0" smtClean="0"/>
              <a:t>The client browser </a:t>
            </a:r>
            <a:r>
              <a:rPr lang="en-US" dirty="0"/>
              <a:t>may store it and send it back with later requests to the same server. </a:t>
            </a:r>
            <a:endParaRPr lang="en-US" dirty="0" smtClean="0"/>
          </a:p>
        </p:txBody>
      </p:sp>
      <p:pic>
        <p:nvPicPr>
          <p:cNvPr id="1026" name="Picture 2" descr="Why is Cookies Size Important? - GeoR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73" y="1911889"/>
            <a:ext cx="3848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5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841302" cy="3031047"/>
          </a:xfrm>
        </p:spPr>
        <p:txBody>
          <a:bodyPr>
            <a:normAutofit/>
          </a:bodyPr>
          <a:lstStyle/>
          <a:p>
            <a:r>
              <a:rPr lang="en-US" dirty="0" smtClean="0"/>
              <a:t>Session </a:t>
            </a:r>
            <a:r>
              <a:rPr lang="en-US" dirty="0"/>
              <a:t>management</a:t>
            </a:r>
          </a:p>
          <a:p>
            <a:pPr lvl="1"/>
            <a:r>
              <a:rPr lang="en-US" dirty="0"/>
              <a:t>Logins, shopping carts, game scores, or anything else the server should remember</a:t>
            </a:r>
          </a:p>
          <a:p>
            <a:r>
              <a:rPr lang="en-US" dirty="0"/>
              <a:t>Personalization</a:t>
            </a:r>
          </a:p>
          <a:p>
            <a:pPr lvl="1"/>
            <a:r>
              <a:rPr lang="en-US" dirty="0"/>
              <a:t>User preferences, themes, and other settings</a:t>
            </a:r>
          </a:p>
          <a:p>
            <a:r>
              <a:rPr lang="en-US" dirty="0"/>
              <a:t>Tracking</a:t>
            </a:r>
          </a:p>
          <a:p>
            <a:pPr lvl="1"/>
            <a:r>
              <a:rPr lang="en-US" dirty="0"/>
              <a:t>Recording and analyzing user </a:t>
            </a:r>
            <a:r>
              <a:rPr lang="en-US" dirty="0" smtClean="0"/>
              <a:t>behavior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991609"/>
            <a:ext cx="9427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may be able to find suspects’ profiles from Cookies!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7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6" y="1808661"/>
            <a:ext cx="9465779" cy="3876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706" y="1439329"/>
            <a:ext cx="43017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Narrow down the search result using cookie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6569" y="1932317"/>
            <a:ext cx="43661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 hopefully cookies have email information.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32314" y="3808561"/>
            <a:ext cx="23607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(149 matching packets)</a:t>
            </a:r>
          </a:p>
        </p:txBody>
      </p:sp>
    </p:spTree>
    <p:extLst>
      <p:ext uri="{BB962C8B-B14F-4D97-AF65-F5344CB8AC3E}">
        <p14:creationId xmlns:p14="http://schemas.microsoft.com/office/powerpoint/2010/main" val="231809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suspect in faculty’s class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4528" y="17543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Teacher: Lily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Tuckrige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Students: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Amy Smith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Burt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Greedom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Tuck Gorge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Ava Book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Johnny Coach</a:t>
            </a:r>
            <a:endParaRPr lang="en-US" altLang="en-US" b="1" dirty="0">
              <a:solidFill>
                <a:srgbClr val="FF0000"/>
              </a:solidFill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Jeremy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Ledvkin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Nancy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Colburne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Tamara Perkins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Esther Pringle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Asar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Misrad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Jenny Kant</a:t>
            </a:r>
            <a:endParaRPr lang="en-US" altLang="en-US" dirty="0">
              <a:latin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did the suspect </a:t>
            </a:r>
            <a:r>
              <a:rPr lang="en-US" dirty="0" smtClean="0"/>
              <a:t>use </a:t>
            </a:r>
            <a:r>
              <a:rPr lang="en-US" sz="2800" dirty="0" smtClean="0"/>
              <a:t>www.willselfdestruct.com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3028"/>
            <a:ext cx="7286903" cy="379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506022"/>
            <a:ext cx="2057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Change time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" y="1252084"/>
            <a:ext cx="5768840" cy="426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60" y="1252084"/>
            <a:ext cx="5994722" cy="4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helpful filters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http.set_cookie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ip.dst</a:t>
            </a:r>
            <a:r>
              <a:rPr lang="en-US" dirty="0" smtClean="0"/>
              <a:t> </a:t>
            </a:r>
            <a:r>
              <a:rPr lang="en-US" dirty="0"/>
              <a:t>== 192.168.15.4 </a:t>
            </a:r>
          </a:p>
          <a:p>
            <a:r>
              <a:rPr lang="en-US" dirty="0" err="1"/>
              <a:t>http.user_agent</a:t>
            </a:r>
            <a:r>
              <a:rPr lang="en-US" dirty="0"/>
              <a:t> == "Mozilla/4.0 (compatible; MSIE 6.0; Windows NT 5.1; SV1</a:t>
            </a:r>
            <a:r>
              <a:rPr lang="en-US" dirty="0" smtClean="0"/>
              <a:t>)“</a:t>
            </a:r>
          </a:p>
          <a:p>
            <a:r>
              <a:rPr lang="en-US" dirty="0" err="1"/>
              <a:t>http.request.uri</a:t>
            </a:r>
            <a:r>
              <a:rPr lang="en-US" dirty="0"/>
              <a:t> contains "?"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http.request.method</a:t>
            </a:r>
            <a:r>
              <a:rPr lang="en-US" dirty="0"/>
              <a:t>=="POST"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5930"/>
          </a:xfrm>
        </p:spPr>
        <p:txBody>
          <a:bodyPr/>
          <a:lstStyle/>
          <a:p>
            <a:r>
              <a:rPr lang="en-US" dirty="0" smtClean="0"/>
              <a:t>Created by Dr</a:t>
            </a:r>
            <a:r>
              <a:rPr lang="en-US" dirty="0"/>
              <a:t>. Simson </a:t>
            </a:r>
            <a:r>
              <a:rPr lang="en-US" dirty="0" err="1"/>
              <a:t>Garfinkel</a:t>
            </a:r>
            <a:r>
              <a:rPr lang="en-US" dirty="0"/>
              <a:t> </a:t>
            </a:r>
            <a:r>
              <a:rPr lang="en-US" dirty="0" smtClean="0"/>
              <a:t>at Naval </a:t>
            </a:r>
            <a:r>
              <a:rPr lang="en-US" dirty="0"/>
              <a:t>Postgraduate </a:t>
            </a:r>
            <a:r>
              <a:rPr lang="en-US" dirty="0" smtClean="0"/>
              <a:t>School</a:t>
            </a:r>
          </a:p>
          <a:p>
            <a:r>
              <a:rPr lang="en-US" dirty="0"/>
              <a:t>Mimics </a:t>
            </a:r>
            <a:r>
              <a:rPr lang="en-US" dirty="0" smtClean="0"/>
              <a:t>an University </a:t>
            </a:r>
            <a:r>
              <a:rPr lang="en-US" smtClean="0"/>
              <a:t>Harassment case</a:t>
            </a:r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"</a:t>
            </a:r>
            <a:r>
              <a:rPr lang="en-US" dirty="0" err="1"/>
              <a:t>Nitroba</a:t>
            </a:r>
            <a:r>
              <a:rPr lang="en-US" dirty="0"/>
              <a:t> University Harassment </a:t>
            </a:r>
            <a:r>
              <a:rPr lang="en-US" dirty="0" smtClean="0"/>
              <a:t>Scenario”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1781" y="3770070"/>
            <a:ext cx="896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Scenario, network traffic, and slides can be accessed here: </a:t>
            </a:r>
            <a:r>
              <a:rPr lang="en-US" sz="2000" dirty="0">
                <a:solidFill>
                  <a:srgbClr val="FF0000"/>
                </a:solidFill>
              </a:rPr>
              <a:t>https://digitalcorpora.org/corpora/scenarios/nitroba-university-harassment-scenario</a:t>
            </a:r>
          </a:p>
        </p:txBody>
      </p:sp>
    </p:spTree>
    <p:extLst>
      <p:ext uri="{BB962C8B-B14F-4D97-AF65-F5344CB8AC3E}">
        <p14:creationId xmlns:p14="http://schemas.microsoft.com/office/powerpoint/2010/main" val="421141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65" y="1813186"/>
            <a:ext cx="8868232" cy="3471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992" y="2268745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a working folder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991" y="4439726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Verify hash code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990" y="3130148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Download traffic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 traffic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data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02603"/>
            <a:ext cx="10520393" cy="4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5838" cy="1325563"/>
          </a:xfrm>
        </p:spPr>
        <p:txBody>
          <a:bodyPr/>
          <a:lstStyle/>
          <a:p>
            <a:r>
              <a:rPr lang="en-US" dirty="0" smtClean="0"/>
              <a:t>Scenario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2846717"/>
            <a:ext cx="10194984" cy="3330246"/>
          </a:xfrm>
        </p:spPr>
        <p:txBody>
          <a:bodyPr/>
          <a:lstStyle/>
          <a:p>
            <a:r>
              <a:rPr lang="en-US" dirty="0" smtClean="0"/>
              <a:t>The first email was sent from university dorm ( Email header IP address)</a:t>
            </a:r>
          </a:p>
          <a:p>
            <a:r>
              <a:rPr lang="en-US" dirty="0" smtClean="0"/>
              <a:t>Evidence collection</a:t>
            </a:r>
          </a:p>
          <a:p>
            <a:pPr lvl="1"/>
            <a:r>
              <a:rPr lang="en-US" dirty="0" smtClean="0"/>
              <a:t>If we capture all traffic between the dorm and outside, we can extract useful information from traffic logs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24" y="258793"/>
            <a:ext cx="5393216" cy="21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"/>
          <p:cNvSpPr>
            <a:spLocks/>
          </p:cNvSpPr>
          <p:nvPr/>
        </p:nvSpPr>
        <p:spPr bwMode="auto">
          <a:xfrm>
            <a:off x="8210550" y="1690688"/>
            <a:ext cx="1143000" cy="13811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34" y="3058154"/>
            <a:ext cx="3157268" cy="342457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5838" cy="1325563"/>
          </a:xfrm>
        </p:spPr>
        <p:txBody>
          <a:bodyPr/>
          <a:lstStyle/>
          <a:p>
            <a:r>
              <a:rPr lang="en-US" dirty="0" smtClean="0"/>
              <a:t>Scenario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580516" cy="4351338"/>
          </a:xfrm>
        </p:spPr>
        <p:txBody>
          <a:bodyPr/>
          <a:lstStyle/>
          <a:p>
            <a:r>
              <a:rPr lang="en-US" dirty="0" smtClean="0"/>
              <a:t>The second email was sent from </a:t>
            </a:r>
            <a:r>
              <a:rPr lang="en-US" dirty="0" smtClean="0">
                <a:hlinkClick r:id="rId3"/>
              </a:rPr>
              <a:t>www.willselfdestruct.com</a:t>
            </a:r>
            <a:endParaRPr lang="en-US" dirty="0" smtClean="0"/>
          </a:p>
          <a:p>
            <a:r>
              <a:rPr lang="en-US" dirty="0" smtClean="0"/>
              <a:t>When the faculty click a link in the email, the faculty read the content provided by the website</a:t>
            </a:r>
          </a:p>
          <a:p>
            <a:r>
              <a:rPr lang="en-US" dirty="0" smtClean="0"/>
              <a:t>The </a:t>
            </a:r>
            <a:r>
              <a:rPr lang="en-US" dirty="0"/>
              <a:t>screenshot </a:t>
            </a:r>
            <a:r>
              <a:rPr lang="en-US" dirty="0" smtClean="0"/>
              <a:t>is provided </a:t>
            </a:r>
            <a:r>
              <a:rPr lang="en-US" dirty="0"/>
              <a:t>by faculty 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6075" y="3717986"/>
            <a:ext cx="1733910" cy="328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6075" y="4244196"/>
            <a:ext cx="1578634" cy="2130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34" y="0"/>
            <a:ext cx="2301873" cy="29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7065034" y="101236"/>
            <a:ext cx="1146500" cy="273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51298" y="2949275"/>
            <a:ext cx="9834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5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2573" r="10698"/>
          <a:stretch/>
        </p:blipFill>
        <p:spPr>
          <a:xfrm>
            <a:off x="6331536" y="1835622"/>
            <a:ext cx="3666228" cy="59441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54592" cy="1325563"/>
          </a:xfrm>
        </p:spPr>
        <p:txBody>
          <a:bodyPr/>
          <a:lstStyle/>
          <a:p>
            <a:r>
              <a:rPr lang="en-US" dirty="0" smtClean="0"/>
              <a:t>Scenario Traffic 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516605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student accesses the website</a:t>
            </a:r>
          </a:p>
          <a:p>
            <a:pPr lvl="1"/>
            <a:r>
              <a:rPr lang="en-US" dirty="0" smtClean="0"/>
              <a:t>Website provides a form</a:t>
            </a:r>
          </a:p>
          <a:p>
            <a:r>
              <a:rPr lang="en-US" dirty="0"/>
              <a:t>A student </a:t>
            </a:r>
            <a:r>
              <a:rPr lang="en-US" dirty="0" smtClean="0"/>
              <a:t>fills out the form (contains harassment content) on the website</a:t>
            </a:r>
          </a:p>
          <a:p>
            <a:r>
              <a:rPr lang="en-US" dirty="0" smtClean="0"/>
              <a:t>The website sends a notification email to faculty</a:t>
            </a:r>
          </a:p>
          <a:p>
            <a:r>
              <a:rPr lang="en-US" dirty="0"/>
              <a:t>Faculty </a:t>
            </a:r>
            <a:r>
              <a:rPr lang="en-US" dirty="0" smtClean="0"/>
              <a:t>click the link in the email </a:t>
            </a:r>
          </a:p>
          <a:p>
            <a:r>
              <a:rPr lang="en-US" dirty="0" smtClean="0"/>
              <a:t>Website sends the harassment content saved on the website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45" y="3448971"/>
            <a:ext cx="842387" cy="842387"/>
          </a:xfrm>
          <a:prstGeom prst="rect">
            <a:avLst/>
          </a:prstGeom>
        </p:spPr>
      </p:pic>
      <p:pic>
        <p:nvPicPr>
          <p:cNvPr id="10" name="Picture 9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10954918" y="245254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67" y="379236"/>
            <a:ext cx="1235643" cy="776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7847" y="-17253"/>
            <a:ext cx="206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www.willselfdestruct.com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5270" y="-7474"/>
            <a:ext cx="187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student in dorm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48379" y="1571228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14551" y="1321112"/>
            <a:ext cx="2059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Get www.willselfdestruct.com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578438" y="1165517"/>
            <a:ext cx="22098" cy="1853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</p:cNvCxnSpPr>
          <p:nvPr/>
        </p:nvCxnSpPr>
        <p:spPr>
          <a:xfrm>
            <a:off x="11332384" y="1141502"/>
            <a:ext cx="17859" cy="5035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05762" y="2738844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38859" y="2486829"/>
            <a:ext cx="252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 www.willselfdestruct.com/form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578438" y="1987626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176285" y="3084484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623622" y="5218724"/>
            <a:ext cx="2726621" cy="25825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610140" y="5808427"/>
            <a:ext cx="2705491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574855" y="4485844"/>
            <a:ext cx="8809" cy="18459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b="17009"/>
          <a:stretch/>
        </p:blipFill>
        <p:spPr>
          <a:xfrm>
            <a:off x="7285134" y="5476893"/>
            <a:ext cx="1246667" cy="127370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99099" y="5056158"/>
            <a:ext cx="3176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Get www.willselfdestruct.com/secure/linkes834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260600" y="1381610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75676" y="255044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561686" y="4495615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52" y="4516662"/>
            <a:ext cx="485210" cy="48521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361619" y="1987626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361619" y="4310949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275676" y="5042572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1365123" y="5623761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23321" y="183947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98678" y="268137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7098" y="38166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7374" y="4621480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62882" y="522723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0751642" y="3103121"/>
            <a:ext cx="13627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Save harassment content on server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300077" y="220880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0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31721</TotalTime>
  <Words>759</Words>
  <Application>Microsoft Office PowerPoint</Application>
  <PresentationFormat>Widescreen</PresentationFormat>
  <Paragraphs>148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Courier</vt:lpstr>
      <vt:lpstr>Arial</vt:lpstr>
      <vt:lpstr>Calibri</vt:lpstr>
      <vt:lpstr>Calibri Light</vt:lpstr>
      <vt:lpstr>Office Theme</vt:lpstr>
      <vt:lpstr>Investigating Harassment Emails</vt:lpstr>
      <vt:lpstr>Background</vt:lpstr>
      <vt:lpstr>Harassment Scenario</vt:lpstr>
      <vt:lpstr>Prepared traffic log</vt:lpstr>
      <vt:lpstr>Traffic data review</vt:lpstr>
      <vt:lpstr>Scenario Analysis</vt:lpstr>
      <vt:lpstr>Scenario Analysis</vt:lpstr>
      <vt:lpstr>Scenario Analysis</vt:lpstr>
      <vt:lpstr>Scenario Traffic Analysis</vt:lpstr>
      <vt:lpstr>Approach to find the suspect</vt:lpstr>
      <vt:lpstr>List of questions</vt:lpstr>
      <vt:lpstr>Which IP accessed www.willselfdestruct.com?</vt:lpstr>
      <vt:lpstr>Is it feasible to find HTTP response    ?</vt:lpstr>
      <vt:lpstr>Search title keywords in the .html page</vt:lpstr>
      <vt:lpstr>PowerPoint Presentation</vt:lpstr>
      <vt:lpstr>PowerPoint Presentation</vt:lpstr>
      <vt:lpstr>Does the IP post harassing comments to the website? </vt:lpstr>
      <vt:lpstr>Is the IP associated with any suspects?</vt:lpstr>
      <vt:lpstr>PowerPoint Presentation</vt:lpstr>
      <vt:lpstr>How to connect MAC address with suspect’s ID?</vt:lpstr>
      <vt:lpstr>Purpose of Cookies</vt:lpstr>
      <vt:lpstr>PowerPoint Presentation</vt:lpstr>
      <vt:lpstr>Is the suspect in faculty’s class?</vt:lpstr>
      <vt:lpstr>When did the suspect use www.willselfdestruct.com?</vt:lpstr>
      <vt:lpstr>PowerPoint Presentation</vt:lpstr>
      <vt:lpstr>Other helpful filters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Frank Xu</cp:lastModifiedBy>
  <cp:revision>2707</cp:revision>
  <dcterms:created xsi:type="dcterms:W3CDTF">2020-09-14T14:43:27Z</dcterms:created>
  <dcterms:modified xsi:type="dcterms:W3CDTF">2020-11-18T02:02:59Z</dcterms:modified>
</cp:coreProperties>
</file>