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7" r:id="rId3"/>
    <p:sldId id="290" r:id="rId4"/>
    <p:sldId id="301" r:id="rId5"/>
    <p:sldId id="289" r:id="rId6"/>
    <p:sldId id="312" r:id="rId7"/>
    <p:sldId id="310" r:id="rId8"/>
    <p:sldId id="315" r:id="rId9"/>
    <p:sldId id="288" r:id="rId10"/>
    <p:sldId id="302" r:id="rId11"/>
    <p:sldId id="291" r:id="rId12"/>
    <p:sldId id="300" r:id="rId13"/>
    <p:sldId id="306" r:id="rId14"/>
    <p:sldId id="308" r:id="rId15"/>
    <p:sldId id="307" r:id="rId16"/>
    <p:sldId id="309" r:id="rId17"/>
    <p:sldId id="292" r:id="rId18"/>
    <p:sldId id="314" r:id="rId19"/>
    <p:sldId id="293" r:id="rId20"/>
    <p:sldId id="295" r:id="rId21"/>
    <p:sldId id="303" r:id="rId22"/>
    <p:sldId id="296" r:id="rId23"/>
    <p:sldId id="297" r:id="rId24"/>
    <p:sldId id="305" r:id="rId25"/>
    <p:sldId id="298" r:id="rId26"/>
    <p:sldId id="299" r:id="rId27"/>
    <p:sldId id="304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 varScale="1">
        <p:scale>
          <a:sx n="90" d="100"/>
          <a:sy n="90" d="100"/>
        </p:scale>
        <p:origin x="62" y="389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-G fields | grep  -E  "</a:t>
            </a:r>
            <a:r>
              <a:rPr lang="en-US" dirty="0" err="1" smtClean="0"/>
              <a:t>frame.number</a:t>
            </a:r>
            <a:r>
              <a:rPr lang="en-US" dirty="0" smtClean="0"/>
              <a:t>" --color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-G fields | grep   -P  "^(?=.*protocol)(?=.*name)"</a:t>
            </a:r>
          </a:p>
          <a:p>
            <a:r>
              <a:rPr lang="en-US" dirty="0" smtClean="0"/>
              <a:t>https://www.computerhope.com/unix/regex-quickref.htm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https://regex101.com/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^(?=.*protocol)(?=.*name)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basic.log -Y "</a:t>
            </a:r>
            <a:r>
              <a:rPr lang="en-US" dirty="0" err="1" smtClean="0"/>
              <a:t>frame.number</a:t>
            </a:r>
            <a:r>
              <a:rPr lang="en-US" dirty="0" smtClean="0"/>
              <a:t> == 6" 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1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basic.log -Y "</a:t>
            </a:r>
            <a:r>
              <a:rPr lang="en-US" dirty="0" err="1" smtClean="0"/>
              <a:t>frame.number</a:t>
            </a:r>
            <a:r>
              <a:rPr lang="en-US" dirty="0" smtClean="0"/>
              <a:t> == 6" -V | grep -</a:t>
            </a:r>
            <a:r>
              <a:rPr lang="en-US" dirty="0" err="1" smtClean="0"/>
              <a:t>i</a:t>
            </a:r>
            <a:r>
              <a:rPr lang="en-US" dirty="0" smtClean="0"/>
              <a:t> "first" --color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smtClean="0"/>
              <a:t>www.computerhope.com/unix/regex-quickref.htm</a:t>
            </a:r>
          </a:p>
          <a:p>
            <a:r>
              <a:rPr lang="en-US" dirty="0" smtClean="0"/>
              <a:t>\b[\w._%+-]+@[\w.-]+\.[a-</a:t>
            </a:r>
            <a:r>
              <a:rPr lang="en-US" dirty="0" err="1" smtClean="0"/>
              <a:t>zA</a:t>
            </a:r>
            <a:r>
              <a:rPr lang="en-US" smtClean="0"/>
              <a:t>-Z]{2,4}\b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https://www.wireshark.org/docs/wsug_html_chunked/AppToolstshark.html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wget</a:t>
            </a:r>
            <a:r>
              <a:rPr lang="en-US" dirty="0" smtClean="0"/>
              <a:t> -q https://www.dropbox.com/s/uhmfpw6nqq20i48/basic.log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https://www.wireshark.org/docs/man-pages/tshark.html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basic.log -</a:t>
            </a:r>
            <a:r>
              <a:rPr lang="en-US" dirty="0" err="1" smtClean="0"/>
              <a:t>qz</a:t>
            </a:r>
            <a:r>
              <a:rPr lang="en-US" dirty="0" smtClean="0"/>
              <a:t> io,stat,0,"COUNT(frame) frame"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https://tshark.dev/analyze/packet_hunting/packet_hunting/</a:t>
            </a:r>
          </a:p>
          <a:p>
            <a:r>
              <a:rPr lang="en-US" dirty="0" smtClean="0"/>
              <a:t>http://yenolam.com/writings/tshark.pdf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basic.log -Y "</a:t>
            </a:r>
            <a:r>
              <a:rPr lang="en-US" dirty="0" err="1" smtClean="0"/>
              <a:t>frame.number</a:t>
            </a:r>
            <a:r>
              <a:rPr lang="en-US" dirty="0" smtClean="0"/>
              <a:t> == 6"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smtClean="0"/>
              <a:t> -r basic.log -Y "data-text-lines contains "first""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basic.log -Y "data-text-lines matches \"(</a:t>
            </a:r>
            <a:r>
              <a:rPr lang="en-US" dirty="0" err="1" smtClean="0"/>
              <a:t>paragraph|Head</a:t>
            </a:r>
            <a:r>
              <a:rPr lang="en-US" dirty="0" smtClean="0"/>
              <a:t>)\""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ldoc.perl.org/perl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TShark</a:t>
            </a:r>
            <a:r>
              <a:rPr lang="en-US" dirty="0" smtClean="0"/>
              <a:t> </a:t>
            </a:r>
            <a:r>
              <a:rPr lang="en-US" dirty="0"/>
              <a:t>and Digital </a:t>
            </a:r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packets with </a:t>
            </a:r>
            <a:r>
              <a:rPr lang="en-US" dirty="0" smtClean="0">
                <a:solidFill>
                  <a:srgbClr val="FF0000"/>
                </a:solidFill>
              </a:rPr>
              <a:t>-Y</a:t>
            </a:r>
            <a:r>
              <a:rPr lang="en-US" dirty="0"/>
              <a:t> option With </a:t>
            </a:r>
            <a:r>
              <a:rPr lang="en-US" dirty="0">
                <a:solidFill>
                  <a:srgbClr val="FF0000"/>
                </a:solidFill>
              </a:rPr>
              <a:t>field</a:t>
            </a:r>
            <a:r>
              <a:rPr lang="en-US" dirty="0"/>
              <a:t> </a:t>
            </a: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5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04" y="2092095"/>
            <a:ext cx="9604935" cy="1296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8541" y="2299327"/>
            <a:ext cx="1614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-Y: display filter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104" y="3814361"/>
            <a:ext cx="28745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frame</a:t>
            </a:r>
            <a:r>
              <a:rPr lang="en-US" dirty="0" smtClean="0"/>
              <a:t>: field name</a:t>
            </a:r>
          </a:p>
          <a:p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dirty="0" err="1" smtClean="0">
                <a:solidFill>
                  <a:srgbClr val="FF0000"/>
                </a:solidFill>
              </a:rPr>
              <a:t>rame.number</a:t>
            </a:r>
            <a:r>
              <a:rPr lang="en-US" dirty="0" smtClean="0"/>
              <a:t>: a filed name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8104" y="1722763"/>
            <a:ext cx="42140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a specific packet with a frame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3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96" y="3685012"/>
            <a:ext cx="10303912" cy="138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96" y="1572448"/>
            <a:ext cx="9008439" cy="1212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996" y="1203116"/>
            <a:ext cx="48364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frame numbers if packets have HTTP content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996" y="3315680"/>
            <a:ext cx="40757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frame numbers with both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6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624" y="520524"/>
            <a:ext cx="72028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frame numbers with both matches </a:t>
            </a:r>
            <a:r>
              <a:rPr lang="en-US" dirty="0"/>
              <a:t>Perl-compatible regular </a:t>
            </a:r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4624" y="2133601"/>
            <a:ext cx="625275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contains</a:t>
            </a:r>
            <a:r>
              <a:rPr lang="en-US" dirty="0"/>
              <a:t>     </a:t>
            </a:r>
            <a:r>
              <a:rPr lang="en-US" dirty="0" smtClean="0"/>
              <a:t>  Does </a:t>
            </a:r>
            <a:r>
              <a:rPr lang="en-US" dirty="0"/>
              <a:t>the protocol, field or slice contain a value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matches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dirty="0"/>
              <a:t>   Does the protocol or text string match the </a:t>
            </a:r>
            <a:r>
              <a:rPr lang="en-US" dirty="0" smtClean="0"/>
              <a:t>given</a:t>
            </a:r>
          </a:p>
          <a:p>
            <a:r>
              <a:rPr lang="en-US" dirty="0" smtClean="0"/>
              <a:t>                       case-insensitive </a:t>
            </a:r>
            <a:r>
              <a:rPr lang="en-US" i="1" dirty="0" smtClean="0"/>
              <a:t>Perl-compatible regular expression</a:t>
            </a:r>
          </a:p>
          <a:p>
            <a:r>
              <a:rPr lang="en-US" i="1" dirty="0"/>
              <a:t>                       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perldoc.perl.org/perlre</a:t>
            </a:r>
            <a:endParaRPr lang="en-US" i="1" dirty="0"/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paragraph|Head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/>
              <a:t>: paragraph or head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24" y="889856"/>
            <a:ext cx="8909096" cy="1243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24" y="4533450"/>
            <a:ext cx="8333414" cy="1466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4623" y="4164118"/>
            <a:ext cx="53490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frame numbers with the user agent matches “curl”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</a:t>
            </a:r>
            <a:r>
              <a:rPr lang="en-US" dirty="0" smtClean="0"/>
              <a:t>protocol and field </a:t>
            </a:r>
            <a:r>
              <a:rPr lang="en-US" dirty="0"/>
              <a:t>name?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1" y="2075792"/>
            <a:ext cx="6366755" cy="1662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364"/>
          <a:stretch/>
        </p:blipFill>
        <p:spPr>
          <a:xfrm>
            <a:off x="600102" y="4303398"/>
            <a:ext cx="11059920" cy="2072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101" y="1706460"/>
            <a:ext cx="25555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HTTP protocol name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101" y="3926583"/>
            <a:ext cx="22717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HTTP field names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6028" y="4337565"/>
            <a:ext cx="1731564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-</a:t>
            </a:r>
            <a:r>
              <a:rPr lang="en-US" sz="1100" dirty="0" smtClean="0">
                <a:solidFill>
                  <a:srgbClr val="FF0000"/>
                </a:solidFill>
              </a:rPr>
              <a:t>G fields</a:t>
            </a:r>
            <a:r>
              <a:rPr lang="en-US" sz="1100" dirty="0" smtClean="0"/>
              <a:t>:  </a:t>
            </a:r>
            <a:r>
              <a:rPr lang="en-US" sz="1100" dirty="0"/>
              <a:t>dump </a:t>
            </a:r>
            <a:r>
              <a:rPr lang="en-US" sz="1100" dirty="0" smtClean="0"/>
              <a:t>field name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-E</a:t>
            </a:r>
            <a:r>
              <a:rPr lang="en-US" sz="1100" dirty="0" smtClean="0"/>
              <a:t>: pattern match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--color</a:t>
            </a:r>
            <a:r>
              <a:rPr lang="en-US" sz="1100" dirty="0" smtClean="0"/>
              <a:t>: highlights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25306" y="3926583"/>
            <a:ext cx="60730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smtClean="0">
                <a:solidFill>
                  <a:srgbClr val="FF0000"/>
                </a:solidFill>
              </a:rPr>
              <a:t>\. </a:t>
            </a:r>
            <a:r>
              <a:rPr lang="en-US" dirty="0" smtClean="0"/>
              <a:t>matches . Literal, otherwise matches any one character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and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6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and field names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3947"/>
            <a:ext cx="6876012" cy="1948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381506"/>
            <a:ext cx="7219326" cy="204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514615"/>
            <a:ext cx="477258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TCP protocol name</a:t>
            </a:r>
            <a:r>
              <a:rPr lang="en-US" dirty="0"/>
              <a:t> (the whole word </a:t>
            </a:r>
            <a:r>
              <a:rPr lang="en-US" dirty="0" smtClean="0"/>
              <a:t>) =&gt; </a:t>
            </a:r>
            <a:r>
              <a:rPr lang="en-US" dirty="0" err="1" smtClean="0">
                <a:solidFill>
                  <a:srgbClr val="FF0000"/>
                </a:solidFill>
              </a:rPr>
              <a:t>tcp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4012174"/>
            <a:ext cx="44289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field names </a:t>
            </a:r>
            <a:r>
              <a:rPr lang="en-US" dirty="0" smtClean="0"/>
              <a:t>that are associated with </a:t>
            </a:r>
            <a:r>
              <a:rPr lang="en-US" dirty="0" err="1" smtClean="0">
                <a:solidFill>
                  <a:srgbClr val="FF0000"/>
                </a:solidFill>
              </a:rPr>
              <a:t>tcp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1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7" y="5104795"/>
            <a:ext cx="7406935" cy="139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67" y="1788804"/>
            <a:ext cx="8379524" cy="287548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and field names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167" y="1421171"/>
            <a:ext cx="44369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/>
              <a:t>Ethernet </a:t>
            </a:r>
            <a:r>
              <a:rPr lang="en-US" dirty="0">
                <a:solidFill>
                  <a:srgbClr val="FF0000"/>
                </a:solidFill>
              </a:rPr>
              <a:t>frame</a:t>
            </a:r>
            <a:r>
              <a:rPr lang="en-US" dirty="0"/>
              <a:t> protocol name </a:t>
            </a:r>
            <a:r>
              <a:rPr lang="en-US" dirty="0" smtClean="0"/>
              <a:t> =&gt; </a:t>
            </a:r>
            <a:r>
              <a:rPr lang="en-US" dirty="0" smtClean="0">
                <a:solidFill>
                  <a:srgbClr val="FF0000"/>
                </a:solidFill>
              </a:rPr>
              <a:t>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167" y="4735463"/>
            <a:ext cx="31175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/>
              <a:t>Ethernet </a:t>
            </a:r>
            <a:r>
              <a:rPr lang="en-US" dirty="0">
                <a:solidFill>
                  <a:srgbClr val="FF0000"/>
                </a:solidFill>
              </a:rPr>
              <a:t>frame</a:t>
            </a:r>
            <a:r>
              <a:rPr lang="en-US" dirty="0"/>
              <a:t> </a:t>
            </a:r>
            <a:r>
              <a:rPr lang="en-US" dirty="0" smtClean="0"/>
              <a:t>field name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1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" y="2108159"/>
            <a:ext cx="9911809" cy="3136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158" y="1738827"/>
            <a:ext cx="25930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details of </a:t>
            </a:r>
            <a:r>
              <a:rPr lang="en-US" dirty="0" err="1" smtClean="0">
                <a:solidFill>
                  <a:srgbClr val="FF0000"/>
                </a:solidFill>
              </a:rPr>
              <a:t>frame.time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6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8" y="2662940"/>
            <a:ext cx="11591024" cy="326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88" y="2293608"/>
            <a:ext cx="476489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any two words, can be in a different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7224" y="403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86895"/>
              </p:ext>
            </p:extLst>
          </p:nvPr>
        </p:nvGraphicFramePr>
        <p:xfrm>
          <a:off x="6169757" y="177809"/>
          <a:ext cx="5721755" cy="1707316"/>
        </p:xfrm>
        <a:graphic>
          <a:graphicData uri="http://schemas.openxmlformats.org/drawingml/2006/table">
            <a:tbl>
              <a:tblPr/>
              <a:tblGrid>
                <a:gridCol w="1062499"/>
                <a:gridCol w="942266"/>
                <a:gridCol w="1361664"/>
                <a:gridCol w="2355326"/>
              </a:tblGrid>
              <a:tr h="430306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</a:rPr>
                        <a:t>Metacharacter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</a:rPr>
                        <a:t> Sequence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</a:rPr>
                        <a:t>Meaning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</a:rPr>
                        <a:t>Example Expression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</a:rPr>
                        <a:t>Example Match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fontAlgn="t"/>
                      <a:r>
                        <a:rPr lang="en-US" sz="1200" b="1" i="0" dirty="0">
                          <a:effectLst/>
                        </a:rPr>
                        <a:t>^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Start of string or line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i="0" dirty="0">
                          <a:effectLst/>
                        </a:rPr>
                        <a:t>^</a:t>
                      </a:r>
                      <a:r>
                        <a:rPr lang="en-US" sz="1200" b="1" i="0" dirty="0" err="1">
                          <a:effectLst/>
                        </a:rPr>
                        <a:t>abc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i="0" dirty="0" err="1">
                          <a:effectLst/>
                        </a:rPr>
                        <a:t>abc</a:t>
                      </a:r>
                      <a:r>
                        <a:rPr lang="en-US" sz="1200" b="0" i="0" dirty="0">
                          <a:effectLst/>
                        </a:rPr>
                        <a:t> (appearing at start of string or line)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43450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smtClean="0">
                          <a:effectLst/>
                        </a:rPr>
                        <a:t>()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smtClean="0">
                          <a:effectLst/>
                        </a:rPr>
                        <a:t>group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43450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smtClean="0">
                          <a:solidFill>
                            <a:srgbClr val="FF0000"/>
                          </a:solidFill>
                          <a:effectLst/>
                        </a:rPr>
                        <a:t>(?=)</a:t>
                      </a:r>
                      <a:endParaRPr lang="en-US" sz="12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smtClean="0">
                          <a:effectLst/>
                        </a:rPr>
                        <a:t>look ahead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err="1" smtClean="0">
                          <a:effectLst/>
                        </a:rPr>
                        <a:t>foobarbarfoo</a:t>
                      </a:r>
                      <a:endParaRPr lang="en-US" sz="1200" b="0" i="0" dirty="0" smtClean="0">
                        <a:effectLst/>
                      </a:endParaRPr>
                    </a:p>
                    <a:p>
                      <a:pPr fontAlgn="t"/>
                      <a:r>
                        <a:rPr lang="en-US" sz="1200" b="0" i="0" dirty="0" smtClean="0">
                          <a:effectLst/>
                        </a:rPr>
                        <a:t>bar(?=bar)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smtClean="0">
                          <a:effectLst/>
                        </a:rPr>
                        <a:t>finds the 1st bar ("bar" which has "bar" after it)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1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9495"/>
          </a:xfrm>
        </p:spPr>
        <p:txBody>
          <a:bodyPr/>
          <a:lstStyle/>
          <a:p>
            <a:r>
              <a:rPr lang="en-US" dirty="0"/>
              <a:t>Terminal-based </a:t>
            </a:r>
            <a:r>
              <a:rPr lang="en-US" dirty="0" smtClean="0"/>
              <a:t>Wireshark</a:t>
            </a:r>
          </a:p>
          <a:p>
            <a:r>
              <a:rPr lang="en-US" dirty="0"/>
              <a:t>It supports the same options as </a:t>
            </a:r>
            <a:r>
              <a:rPr lang="en-US" dirty="0" err="1" smtClean="0"/>
              <a:t>wireshark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865120"/>
            <a:ext cx="2712719" cy="75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075"/>
          <a:stretch/>
        </p:blipFill>
        <p:spPr>
          <a:xfrm>
            <a:off x="838200" y="3718560"/>
            <a:ext cx="949210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85" y="695977"/>
            <a:ext cx="8801863" cy="3063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985" y="3046950"/>
            <a:ext cx="5279474" cy="144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1" r="289" b="53244"/>
          <a:stretch/>
        </p:blipFill>
        <p:spPr>
          <a:xfrm>
            <a:off x="1461985" y="4490314"/>
            <a:ext cx="8730886" cy="1485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2689" y="2312202"/>
            <a:ext cx="2319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https://regex101.com/</a:t>
            </a:r>
          </a:p>
        </p:txBody>
      </p:sp>
    </p:spTree>
    <p:extLst>
      <p:ext uri="{BB962C8B-B14F-4D97-AF65-F5344CB8AC3E}">
        <p14:creationId xmlns:p14="http://schemas.microsoft.com/office/powerpoint/2010/main" val="238654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the content of packets with </a:t>
            </a:r>
            <a:r>
              <a:rPr lang="en-US" dirty="0" smtClean="0">
                <a:solidFill>
                  <a:srgbClr val="FF0000"/>
                </a:solidFill>
              </a:rPr>
              <a:t>-V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99" y="1550311"/>
            <a:ext cx="7780694" cy="4488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799" y="1180979"/>
            <a:ext cx="21821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packet details </a:t>
            </a:r>
            <a:r>
              <a:rPr lang="en-US" dirty="0" smtClean="0">
                <a:solidFill>
                  <a:srgbClr val="FF0000"/>
                </a:solidFill>
              </a:rPr>
              <a:t>-V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45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2" y="1030528"/>
            <a:ext cx="5304395" cy="49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grep </a:t>
            </a:r>
            <a:r>
              <a:rPr lang="en-US" dirty="0" smtClean="0"/>
              <a:t>the </a:t>
            </a:r>
            <a:r>
              <a:rPr lang="en-US" dirty="0"/>
              <a:t>content of </a:t>
            </a:r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4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28" y="952652"/>
            <a:ext cx="8493031" cy="1996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28" y="3595897"/>
            <a:ext cx="9725759" cy="1980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4964" y="4867834"/>
            <a:ext cx="368449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are only interested in html pages. Need to revise the </a:t>
            </a:r>
            <a:r>
              <a:rPr lang="en-US" sz="1600" dirty="0" smtClean="0">
                <a:solidFill>
                  <a:srgbClr val="FF0000"/>
                </a:solidFill>
              </a:rPr>
              <a:t>grep</a:t>
            </a:r>
            <a:r>
              <a:rPr lang="en-US" sz="1600" dirty="0" smtClean="0"/>
              <a:t> command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68828" y="583320"/>
            <a:ext cx="478913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lines in packets contain the key word “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8828" y="3221467"/>
            <a:ext cx="6707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/>
              <a:t>lines in packets </a:t>
            </a:r>
            <a:r>
              <a:rPr lang="en-US" dirty="0" smtClean="0"/>
              <a:t>contain the key word “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” and highlights them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45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628"/>
          <a:stretch/>
        </p:blipFill>
        <p:spPr>
          <a:xfrm>
            <a:off x="612400" y="4259213"/>
            <a:ext cx="5462484" cy="1657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400" y="3702254"/>
            <a:ext cx="20249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https://regexr.com/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0" y="1010696"/>
            <a:ext cx="8322594" cy="238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266"/>
          <a:stretch/>
        </p:blipFill>
        <p:spPr>
          <a:xfrm>
            <a:off x="6203752" y="3584752"/>
            <a:ext cx="5462484" cy="2331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400" y="638403"/>
            <a:ext cx="34152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/>
              <a:t>lines in packets </a:t>
            </a:r>
            <a:r>
              <a:rPr lang="en-US" dirty="0" smtClean="0"/>
              <a:t>contain HTML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7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28" y="1606063"/>
            <a:ext cx="8027558" cy="3923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828" y="1236731"/>
            <a:ext cx="44780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any lines contains the key word “.html”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39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ular ex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99" y="933355"/>
            <a:ext cx="8342365" cy="48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4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3" y="3151879"/>
            <a:ext cx="9621553" cy="277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071" y="1296460"/>
            <a:ext cx="2331565" cy="122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32499" y="3992685"/>
            <a:ext cx="170027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Generated using curl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87" y="219209"/>
            <a:ext cx="842387" cy="842387"/>
          </a:xfrm>
          <a:prstGeom prst="rect">
            <a:avLst/>
          </a:prstGeom>
        </p:spPr>
      </p:pic>
      <p:pic>
        <p:nvPicPr>
          <p:cNvPr id="10" name="Picture 9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10224194" y="104150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02157" y="346024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Port 52054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28412" y="346024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Port 80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3014" y="1566444"/>
            <a:ext cx="755828" cy="1457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2636" y="1142572"/>
            <a:ext cx="1241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46396"/>
                </a:solidFill>
              </a:rPr>
              <a:t>HTTP Request </a:t>
            </a:r>
            <a:endParaRPr lang="en-US" sz="1100" dirty="0">
              <a:solidFill>
                <a:srgbClr val="34639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117746" y="2381005"/>
            <a:ext cx="791432" cy="9857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47181" y="2014156"/>
            <a:ext cx="114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HTTP Response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444" t="20503" r="45129" b="16656"/>
          <a:stretch/>
        </p:blipFill>
        <p:spPr>
          <a:xfrm>
            <a:off x="10163247" y="1296460"/>
            <a:ext cx="1832339" cy="138396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982636" y="2862319"/>
            <a:ext cx="415364" cy="954618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14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all packets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12" y="2034453"/>
            <a:ext cx="10036875" cy="3126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312" y="1695796"/>
            <a:ext cx="17284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 all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3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86" y="1641094"/>
            <a:ext cx="9299366" cy="359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6586" y="1271762"/>
            <a:ext cx="35592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 all packets with readable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7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7" y="1033246"/>
            <a:ext cx="8816922" cy="5003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133" y="2227159"/>
            <a:ext cx="46492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-q</a:t>
            </a:r>
            <a:r>
              <a:rPr lang="en-US" dirty="0" smtClean="0"/>
              <a:t>: quit (don’t show packets)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-z</a:t>
            </a:r>
            <a:r>
              <a:rPr lang="en-US" dirty="0" smtClean="0"/>
              <a:t>: statistics, </a:t>
            </a:r>
            <a:r>
              <a:rPr lang="en-US" dirty="0" err="1" smtClean="0">
                <a:solidFill>
                  <a:srgbClr val="FF0000"/>
                </a:solidFill>
              </a:rPr>
              <a:t>io,stat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one of stats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: over all packets, otherwise is interval seconds</a:t>
            </a:r>
          </a:p>
          <a:p>
            <a:r>
              <a:rPr lang="en-US" dirty="0"/>
              <a:t> [</a:t>
            </a:r>
            <a:r>
              <a:rPr lang="en-US" dirty="0">
                <a:solidFill>
                  <a:srgbClr val="FF0000"/>
                </a:solidFill>
              </a:rPr>
              <a:t>COUNT</a:t>
            </a:r>
            <a:r>
              <a:rPr lang="en-US" dirty="0"/>
              <a:t>|SUM|MIN|MAX|AVG](&lt;field&gt;)&lt;filter&gt;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497" y="663914"/>
            <a:ext cx="30056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Count the numbers of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05" y="1607662"/>
            <a:ext cx="10028789" cy="364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605" y="1238330"/>
            <a:ext cx="60697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Count the numbers of packets that contain the key word “first”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05193" y="339769"/>
            <a:ext cx="1800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-Y &lt;display filter&gt;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1" y="1658357"/>
            <a:ext cx="10805440" cy="3379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3573" y="3348260"/>
            <a:ext cx="30957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-T : set </a:t>
            </a:r>
            <a:r>
              <a:rPr lang="en-US" sz="1600" dirty="0">
                <a:latin typeface="Georgia" panose="02040502050405020303" pitchFamily="18" charset="0"/>
              </a:rPr>
              <a:t>the format of the </a:t>
            </a:r>
            <a:r>
              <a:rPr lang="en-US" sz="1600" dirty="0" smtClean="0">
                <a:latin typeface="Georgia" panose="02040502050405020303" pitchFamily="18" charset="0"/>
              </a:rPr>
              <a:t>output</a:t>
            </a:r>
          </a:p>
          <a:p>
            <a:r>
              <a:rPr lang="en-US" sz="1600" dirty="0" smtClean="0">
                <a:latin typeface="Georgia" panose="02040502050405020303" pitchFamily="18" charset="0"/>
              </a:rPr>
              <a:t>-e: add a field to the list of fields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9861" y="1289025"/>
            <a:ext cx="22606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 fields of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33884</TotalTime>
  <Words>611</Words>
  <Application>Microsoft Office PowerPoint</Application>
  <PresentationFormat>Widescreen</PresentationFormat>
  <Paragraphs>111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Office Theme</vt:lpstr>
      <vt:lpstr>TShark and Digital Forensics</vt:lpstr>
      <vt:lpstr>What is TShark</vt:lpstr>
      <vt:lpstr>PowerPoint Presentation</vt:lpstr>
      <vt:lpstr>Show all packets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Filter packets with -Y option With field properties</vt:lpstr>
      <vt:lpstr>PowerPoint Presentation</vt:lpstr>
      <vt:lpstr>PowerPoint Presentation</vt:lpstr>
      <vt:lpstr>PowerPoint Presentation</vt:lpstr>
      <vt:lpstr>How to find protocol and field name?</vt:lpstr>
      <vt:lpstr>HTTP and fields</vt:lpstr>
      <vt:lpstr>TCP and field names</vt:lpstr>
      <vt:lpstr>Frame and field names</vt:lpstr>
      <vt:lpstr>PowerPoint Presentation</vt:lpstr>
      <vt:lpstr>PowerPoint Presentation</vt:lpstr>
      <vt:lpstr>PowerPoint Presentation</vt:lpstr>
      <vt:lpstr>View the content of packets with -V</vt:lpstr>
      <vt:lpstr>PowerPoint Presentation</vt:lpstr>
      <vt:lpstr>PowerPoint Presentation</vt:lpstr>
      <vt:lpstr>grep the content of packets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Frank Xu</cp:lastModifiedBy>
  <cp:revision>2904</cp:revision>
  <dcterms:created xsi:type="dcterms:W3CDTF">2020-09-14T14:43:27Z</dcterms:created>
  <dcterms:modified xsi:type="dcterms:W3CDTF">2020-11-27T22:36:56Z</dcterms:modified>
</cp:coreProperties>
</file>