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0" r:id="rId3"/>
    <p:sldId id="262" r:id="rId4"/>
    <p:sldId id="257" r:id="rId5"/>
    <p:sldId id="269" r:id="rId6"/>
    <p:sldId id="288" r:id="rId7"/>
    <p:sldId id="289" r:id="rId8"/>
    <p:sldId id="271" r:id="rId9"/>
    <p:sldId id="261" r:id="rId10"/>
    <p:sldId id="264" r:id="rId11"/>
    <p:sldId id="266" r:id="rId12"/>
    <p:sldId id="272" r:id="rId13"/>
    <p:sldId id="267" r:id="rId14"/>
    <p:sldId id="265" r:id="rId15"/>
    <p:sldId id="279" r:id="rId16"/>
    <p:sldId id="260" r:id="rId17"/>
    <p:sldId id="280" r:id="rId18"/>
    <p:sldId id="290" r:id="rId19"/>
    <p:sldId id="291" r:id="rId20"/>
    <p:sldId id="273" r:id="rId21"/>
    <p:sldId id="283" r:id="rId22"/>
    <p:sldId id="274" r:id="rId23"/>
    <p:sldId id="282" r:id="rId24"/>
    <p:sldId id="281" r:id="rId25"/>
    <p:sldId id="292" r:id="rId26"/>
    <p:sldId id="293" r:id="rId27"/>
    <p:sldId id="284" r:id="rId28"/>
    <p:sldId id="285" r:id="rId29"/>
    <p:sldId id="27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2DB0"/>
    <a:srgbClr val="F6D6F1"/>
    <a:srgbClr val="EA700D"/>
    <a:srgbClr val="F9EF96"/>
    <a:srgbClr val="0070C0"/>
    <a:srgbClr val="00B050"/>
    <a:srgbClr val="962D2D"/>
    <a:srgbClr val="D99946"/>
    <a:srgbClr val="7E9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6" autoAdjust="0"/>
    <p:restoredTop sz="84074" autoAdjust="0"/>
  </p:normalViewPr>
  <p:slideViewPr>
    <p:cSldViewPr snapToGrid="0">
      <p:cViewPr varScale="1">
        <p:scale>
          <a:sx n="84" d="100"/>
          <a:sy n="84" d="100"/>
        </p:scale>
        <p:origin x="120" y="43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9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eth.addr</a:t>
            </a:r>
            <a:r>
              <a:rPr lang="en-US" dirty="0" smtClean="0"/>
              <a:t> == 00:17:f2:e2:c0:ce &amp;&amp; </a:t>
            </a:r>
            <a:r>
              <a:rPr lang="en-US" dirty="0" err="1" smtClean="0"/>
              <a:t>http.cookie</a:t>
            </a:r>
            <a:r>
              <a:rPr lang="en-US" dirty="0" smtClean="0"/>
              <a:t> contains "@"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70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eth.addr</a:t>
            </a:r>
            <a:r>
              <a:rPr lang="en-US" dirty="0" smtClean="0"/>
              <a:t> == 00:17:f2:e2:c0:ce &amp;&amp; </a:t>
            </a:r>
            <a:r>
              <a:rPr lang="en-US" dirty="0" err="1" smtClean="0"/>
              <a:t>http.cookie</a:t>
            </a:r>
            <a:r>
              <a:rPr lang="en-US" dirty="0" smtClean="0"/>
              <a:t> contains "@"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51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tshark</a:t>
            </a:r>
            <a:r>
              <a:rPr lang="en-US" dirty="0" smtClean="0"/>
              <a:t> -r </a:t>
            </a:r>
            <a:r>
              <a:rPr lang="en-US" dirty="0" err="1" smtClean="0"/>
              <a:t>nitroba.pcap</a:t>
            </a:r>
            <a:r>
              <a:rPr lang="en-US" dirty="0" smtClean="0"/>
              <a:t> -Y "</a:t>
            </a:r>
            <a:r>
              <a:rPr lang="en-US" dirty="0" err="1" smtClean="0"/>
              <a:t>eth.src</a:t>
            </a:r>
            <a:r>
              <a:rPr lang="en-US" dirty="0" smtClean="0"/>
              <a:t> == 00:17:f2:e2:c0:ce &amp;&amp; </a:t>
            </a:r>
            <a:r>
              <a:rPr lang="en-US" dirty="0" err="1" smtClean="0"/>
              <a:t>http.cookie</a:t>
            </a:r>
            <a:r>
              <a:rPr lang="en-US" dirty="0" smtClean="0"/>
              <a:t> contains "@""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30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tshark</a:t>
            </a:r>
            <a:r>
              <a:rPr lang="en-US" dirty="0" smtClean="0"/>
              <a:t> -r </a:t>
            </a:r>
            <a:r>
              <a:rPr lang="en-US" dirty="0" err="1" smtClean="0"/>
              <a:t>nitroba.pcap</a:t>
            </a:r>
            <a:r>
              <a:rPr lang="en-US" dirty="0" smtClean="0"/>
              <a:t> -Y "</a:t>
            </a:r>
            <a:r>
              <a:rPr lang="en-US" dirty="0" err="1" smtClean="0"/>
              <a:t>eth.src</a:t>
            </a:r>
            <a:r>
              <a:rPr lang="en-US" dirty="0" smtClean="0"/>
              <a:t> == 00:17:f2:e2:c0:ce" -V | grep  -P "[\w._%+-]+@[\w.-]+\.[a-</a:t>
            </a:r>
            <a:r>
              <a:rPr lang="en-US" dirty="0" err="1" smtClean="0"/>
              <a:t>zA</a:t>
            </a:r>
            <a:r>
              <a:rPr lang="en-US" dirty="0" smtClean="0"/>
              <a:t>-Z]{2,4}"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03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tshark</a:t>
            </a:r>
            <a:r>
              <a:rPr lang="en-US" dirty="0" smtClean="0"/>
              <a:t> -r </a:t>
            </a:r>
            <a:r>
              <a:rPr lang="en-US" dirty="0" err="1" smtClean="0"/>
              <a:t>nitroba.pcap</a:t>
            </a:r>
            <a:r>
              <a:rPr lang="en-US" dirty="0" smtClean="0"/>
              <a:t> -Y "</a:t>
            </a:r>
            <a:r>
              <a:rPr lang="en-US" dirty="0" err="1" smtClean="0"/>
              <a:t>frame.number</a:t>
            </a:r>
            <a:r>
              <a:rPr lang="en-US" dirty="0" smtClean="0"/>
              <a:t> == 83601" -T fields -e </a:t>
            </a:r>
            <a:r>
              <a:rPr lang="en-US" dirty="0" err="1" smtClean="0"/>
              <a:t>frame.time</a:t>
            </a:r>
            <a:r>
              <a:rPr lang="en-US" dirty="0" smtClean="0"/>
              <a:t> -e frame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13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https://linux.die.net/man/1/tshark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36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tshark</a:t>
            </a:r>
            <a:r>
              <a:rPr lang="en-US" dirty="0" smtClean="0"/>
              <a:t> -r </a:t>
            </a:r>
            <a:r>
              <a:rPr lang="en-US" dirty="0" err="1" smtClean="0"/>
              <a:t>nitroba.pcap</a:t>
            </a:r>
            <a:r>
              <a:rPr lang="en-US" dirty="0" smtClean="0"/>
              <a:t> -</a:t>
            </a:r>
            <a:r>
              <a:rPr lang="en-US" dirty="0" err="1" smtClean="0"/>
              <a:t>qz</a:t>
            </a:r>
            <a:r>
              <a:rPr lang="en-US" dirty="0" smtClean="0"/>
              <a:t> io,stat,0,"COUNT(frame) frame"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34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tshark</a:t>
            </a:r>
            <a:r>
              <a:rPr lang="en-US" dirty="0" smtClean="0"/>
              <a:t> -r </a:t>
            </a:r>
            <a:r>
              <a:rPr lang="en-US" dirty="0" err="1" smtClean="0"/>
              <a:t>nitroba.pcap</a:t>
            </a:r>
            <a:r>
              <a:rPr lang="en-US" dirty="0" smtClean="0"/>
              <a:t> -T fields -e </a:t>
            </a:r>
            <a:r>
              <a:rPr lang="en-US" dirty="0" err="1" smtClean="0"/>
              <a:t>frame.time</a:t>
            </a:r>
            <a:r>
              <a:rPr lang="en-US" dirty="0" smtClean="0"/>
              <a:t> -e frame | head -n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09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tshark</a:t>
            </a:r>
            <a:r>
              <a:rPr lang="en-US" dirty="0" smtClean="0"/>
              <a:t> -r </a:t>
            </a:r>
            <a:r>
              <a:rPr lang="en-US" dirty="0" err="1" smtClean="0"/>
              <a:t>nitroba.pcap</a:t>
            </a:r>
            <a:r>
              <a:rPr lang="en-US" dirty="0" smtClean="0"/>
              <a:t> -Y "data-text-lines matches \"secure anonymous E-mail\"" 2&gt;/dev/null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36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</a:t>
            </a:r>
            <a:r>
              <a:rPr lang="en-US" dirty="0" err="1" smtClean="0"/>
              <a:t>ip.src</a:t>
            </a:r>
            <a:r>
              <a:rPr lang="en-US" dirty="0" smtClean="0"/>
              <a:t> == 192.168.15.4 ) &amp;&amp; (</a:t>
            </a:r>
            <a:r>
              <a:rPr lang="en-US" dirty="0" err="1" smtClean="0"/>
              <a:t>ip.dst</a:t>
            </a:r>
            <a:r>
              <a:rPr lang="en-US" dirty="0" smtClean="0"/>
              <a:t> == 69.25.94.22) &amp;&amp; </a:t>
            </a:r>
            <a:r>
              <a:rPr lang="en-US" dirty="0" err="1" smtClean="0"/>
              <a:t>http.request.method</a:t>
            </a:r>
            <a:r>
              <a:rPr lang="en-US" dirty="0" smtClean="0"/>
              <a:t> == "POST"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96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tshark</a:t>
            </a:r>
            <a:r>
              <a:rPr lang="en-US" dirty="0" smtClean="0"/>
              <a:t> -r </a:t>
            </a:r>
            <a:r>
              <a:rPr lang="en-US" dirty="0" err="1" smtClean="0"/>
              <a:t>nitroba.pcap</a:t>
            </a:r>
            <a:r>
              <a:rPr lang="en-US" dirty="0" smtClean="0"/>
              <a:t> -Y "</a:t>
            </a:r>
            <a:r>
              <a:rPr lang="en-US" dirty="0" err="1" smtClean="0"/>
              <a:t>frame.number</a:t>
            </a:r>
            <a:r>
              <a:rPr lang="en-US" dirty="0" smtClean="0"/>
              <a:t> == 83601" -V | grep -</a:t>
            </a:r>
            <a:r>
              <a:rPr lang="en-US" dirty="0" err="1" smtClean="0"/>
              <a:t>i</a:t>
            </a:r>
            <a:r>
              <a:rPr lang="en-US" dirty="0" smtClean="0"/>
              <a:t> "form item" --color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33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tshark</a:t>
            </a:r>
            <a:r>
              <a:rPr lang="en-US" dirty="0" smtClean="0"/>
              <a:t> -r </a:t>
            </a:r>
            <a:r>
              <a:rPr lang="en-US" dirty="0" err="1" smtClean="0"/>
              <a:t>nitroba.pcap</a:t>
            </a:r>
            <a:r>
              <a:rPr lang="en-US" dirty="0" smtClean="0"/>
              <a:t> -Y "</a:t>
            </a:r>
            <a:r>
              <a:rPr lang="en-US" dirty="0" err="1" smtClean="0"/>
              <a:t>frame.number</a:t>
            </a:r>
            <a:r>
              <a:rPr lang="en-US" dirty="0" smtClean="0"/>
              <a:t> == 83601" -T fields -e </a:t>
            </a:r>
            <a:r>
              <a:rPr lang="en-US" dirty="0" err="1" smtClean="0"/>
              <a:t>eth.src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00:17:f2:e2:c0:ce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77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eth.addr</a:t>
            </a:r>
            <a:r>
              <a:rPr lang="en-US" dirty="0" smtClean="0"/>
              <a:t> == 00:17:f2:e2:c0:ce </a:t>
            </a:r>
          </a:p>
          <a:p>
            <a:r>
              <a:rPr lang="en-US" dirty="0" err="1" smtClean="0"/>
              <a:t>tshark</a:t>
            </a:r>
            <a:r>
              <a:rPr lang="en-US" dirty="0" smtClean="0"/>
              <a:t> -r </a:t>
            </a:r>
            <a:r>
              <a:rPr lang="en-US" dirty="0" err="1" smtClean="0"/>
              <a:t>nitroba.pcap</a:t>
            </a:r>
            <a:r>
              <a:rPr lang="en-US" dirty="0" smtClean="0"/>
              <a:t>  -</a:t>
            </a:r>
            <a:r>
              <a:rPr lang="en-US" dirty="0" err="1" smtClean="0"/>
              <a:t>qz</a:t>
            </a:r>
            <a:r>
              <a:rPr lang="en-US" dirty="0" smtClean="0"/>
              <a:t> io,stat,0,"COUNT(frame) frame","</a:t>
            </a:r>
            <a:r>
              <a:rPr lang="en-US" dirty="0" err="1" smtClean="0"/>
              <a:t>eth.addr</a:t>
            </a:r>
            <a:r>
              <a:rPr lang="en-US" dirty="0" smtClean="0"/>
              <a:t> == </a:t>
            </a:r>
            <a:r>
              <a:rPr lang="en-US" smtClean="0"/>
              <a:t>00:17:f2:e2:c0:ce"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7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lselfdestruct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llselfdestruct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Investigating Harassment Emails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Email, </a:t>
            </a:r>
            <a:r>
              <a:rPr lang="en-US" dirty="0" err="1" smtClean="0"/>
              <a:t>TShark</a:t>
            </a:r>
            <a:r>
              <a:rPr lang="en-US" dirty="0" smtClean="0"/>
              <a:t>, </a:t>
            </a:r>
            <a:r>
              <a:rPr lang="en-US" dirty="0"/>
              <a:t>and Digital Forensics</a:t>
            </a:r>
          </a:p>
        </p:txBody>
      </p: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534" y="3058154"/>
            <a:ext cx="3157268" cy="3424576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25838" cy="1325563"/>
          </a:xfrm>
        </p:spPr>
        <p:txBody>
          <a:bodyPr/>
          <a:lstStyle/>
          <a:p>
            <a:r>
              <a:rPr lang="en-US" dirty="0" smtClean="0"/>
              <a:t>Scenario Analysis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1" y="1825625"/>
            <a:ext cx="6580516" cy="4351338"/>
          </a:xfrm>
        </p:spPr>
        <p:txBody>
          <a:bodyPr/>
          <a:lstStyle/>
          <a:p>
            <a:r>
              <a:rPr lang="en-US" dirty="0" smtClean="0"/>
              <a:t>The second email was sent from </a:t>
            </a:r>
            <a:r>
              <a:rPr lang="en-US" dirty="0" smtClean="0">
                <a:hlinkClick r:id="rId3"/>
              </a:rPr>
              <a:t>www.willselfdestruct.com</a:t>
            </a:r>
            <a:endParaRPr lang="en-US" dirty="0" smtClean="0"/>
          </a:p>
          <a:p>
            <a:r>
              <a:rPr lang="en-US" dirty="0" smtClean="0"/>
              <a:t>When the faculty click a link in the email, the faculty read the content provided by the website</a:t>
            </a:r>
          </a:p>
          <a:p>
            <a:r>
              <a:rPr lang="en-US" dirty="0" smtClean="0"/>
              <a:t>The </a:t>
            </a:r>
            <a:r>
              <a:rPr lang="en-US" dirty="0"/>
              <a:t>screenshot </a:t>
            </a:r>
            <a:r>
              <a:rPr lang="en-US" dirty="0" smtClean="0"/>
              <a:t>is provided </a:t>
            </a:r>
            <a:r>
              <a:rPr lang="en-US" dirty="0"/>
              <a:t>by faculty </a:t>
            </a:r>
          </a:p>
          <a:p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556075" y="3717986"/>
            <a:ext cx="1733910" cy="3286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556075" y="4244196"/>
            <a:ext cx="1578634" cy="21303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534" y="0"/>
            <a:ext cx="2301873" cy="29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V="1">
            <a:off x="7065034" y="101236"/>
            <a:ext cx="1146500" cy="27381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151298" y="2949275"/>
            <a:ext cx="98341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150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l="12573" r="10698"/>
          <a:stretch/>
        </p:blipFill>
        <p:spPr>
          <a:xfrm>
            <a:off x="6331536" y="1835622"/>
            <a:ext cx="3666228" cy="594412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54592" cy="1325563"/>
          </a:xfrm>
        </p:spPr>
        <p:txBody>
          <a:bodyPr/>
          <a:lstStyle/>
          <a:p>
            <a:r>
              <a:rPr lang="en-US" dirty="0" smtClean="0"/>
              <a:t>Scenario Traffic Analysis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1" y="1825625"/>
            <a:ext cx="516605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student accesses the website</a:t>
            </a:r>
          </a:p>
          <a:p>
            <a:pPr lvl="1"/>
            <a:r>
              <a:rPr lang="en-US" dirty="0" smtClean="0"/>
              <a:t>Website provides a form</a:t>
            </a:r>
          </a:p>
          <a:p>
            <a:r>
              <a:rPr lang="en-US" dirty="0"/>
              <a:t>A student </a:t>
            </a:r>
            <a:r>
              <a:rPr lang="en-US" dirty="0" smtClean="0"/>
              <a:t>fills out the form (contains harassment content) on the website</a:t>
            </a:r>
          </a:p>
          <a:p>
            <a:r>
              <a:rPr lang="en-US" dirty="0" smtClean="0"/>
              <a:t>The website sends a notification email to faculty</a:t>
            </a:r>
          </a:p>
          <a:p>
            <a:r>
              <a:rPr lang="en-US" dirty="0"/>
              <a:t>Faculty </a:t>
            </a:r>
            <a:r>
              <a:rPr lang="en-US" dirty="0" smtClean="0"/>
              <a:t>click the link in the email </a:t>
            </a:r>
          </a:p>
          <a:p>
            <a:r>
              <a:rPr lang="en-US" dirty="0" smtClean="0"/>
              <a:t>Website sends the harassment content saved on the website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045" y="3448971"/>
            <a:ext cx="842387" cy="842387"/>
          </a:xfrm>
          <a:prstGeom prst="rect">
            <a:avLst/>
          </a:prstGeom>
        </p:spPr>
      </p:pic>
      <p:pic>
        <p:nvPicPr>
          <p:cNvPr id="10" name="Picture 9" descr="Lenovo ThinkSystem ST550 4110 - 7X10A03VEA | price in dubai UAE EMEA saudi  arabi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t="7673" r="16493" b="18352"/>
          <a:stretch/>
        </p:blipFill>
        <p:spPr bwMode="auto">
          <a:xfrm>
            <a:off x="10954918" y="245254"/>
            <a:ext cx="754931" cy="89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167" y="379236"/>
            <a:ext cx="1235643" cy="7763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47847" y="-17253"/>
            <a:ext cx="20665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www.willselfdestruct.com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7635270" y="-7474"/>
            <a:ext cx="1879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 student in dorm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548379" y="1571228"/>
            <a:ext cx="2784004" cy="25439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14551" y="1321112"/>
            <a:ext cx="2059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Get www.willselfdestruct.com</a:t>
            </a:r>
            <a:endParaRPr lang="en-US" sz="1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8578438" y="1165517"/>
            <a:ext cx="22098" cy="18537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2"/>
          </p:cNvCxnSpPr>
          <p:nvPr/>
        </p:nvCxnSpPr>
        <p:spPr>
          <a:xfrm>
            <a:off x="11332384" y="1141502"/>
            <a:ext cx="17859" cy="50354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605762" y="2738844"/>
            <a:ext cx="2784004" cy="25439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738859" y="2486829"/>
            <a:ext cx="2522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POST www.willselfdestruct.com/form</a:t>
            </a:r>
            <a:endParaRPr lang="en-US" sz="12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8578438" y="1987626"/>
            <a:ext cx="2753945" cy="3328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176285" y="3084484"/>
            <a:ext cx="848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Faculty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8623622" y="5218724"/>
            <a:ext cx="2726621" cy="25825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8610140" y="5808427"/>
            <a:ext cx="2705491" cy="3328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574855" y="4485844"/>
            <a:ext cx="8809" cy="184594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6"/>
          <a:srcRect b="17009"/>
          <a:stretch/>
        </p:blipFill>
        <p:spPr>
          <a:xfrm>
            <a:off x="7285134" y="5476893"/>
            <a:ext cx="1246667" cy="127370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8499099" y="5056158"/>
            <a:ext cx="3176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Get www.willselfdestruct.com/secure/linkes834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8260600" y="1381610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8275676" y="2550441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8561686" y="4495615"/>
            <a:ext cx="2753945" cy="3328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552" y="4516662"/>
            <a:ext cx="485210" cy="48521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1361619" y="1987626"/>
            <a:ext cx="3016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1361619" y="4310949"/>
            <a:ext cx="3016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8275676" y="5042572"/>
            <a:ext cx="30168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1365123" y="5623761"/>
            <a:ext cx="3016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823321" y="1839473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98678" y="2681376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67098" y="3816628"/>
            <a:ext cx="3016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67374" y="4621480"/>
            <a:ext cx="30168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62882" y="5227238"/>
            <a:ext cx="3016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0751642" y="3103121"/>
            <a:ext cx="1362733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Save harassment content on server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1300077" y="2208805"/>
            <a:ext cx="3016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207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to find the suspect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07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IP accessed </a:t>
            </a:r>
            <a:r>
              <a:rPr lang="en-US" dirty="0"/>
              <a:t>the </a:t>
            </a:r>
            <a:r>
              <a:rPr lang="en-US" dirty="0" smtClean="0">
                <a:hlinkClick r:id="rId2"/>
              </a:rPr>
              <a:t>www.willselfdestruct.com</a:t>
            </a:r>
            <a:r>
              <a:rPr lang="en-US" dirty="0" smtClean="0"/>
              <a:t>?</a:t>
            </a:r>
          </a:p>
          <a:p>
            <a:r>
              <a:rPr lang="en-US" dirty="0" smtClean="0"/>
              <a:t>Does the IP post </a:t>
            </a:r>
            <a:r>
              <a:rPr lang="en-US" dirty="0"/>
              <a:t>harassing comments </a:t>
            </a:r>
            <a:r>
              <a:rPr lang="en-US" dirty="0" smtClean="0"/>
              <a:t>to the website? </a:t>
            </a:r>
          </a:p>
          <a:p>
            <a:r>
              <a:rPr lang="en-US" dirty="0" smtClean="0"/>
              <a:t>Does the HTTP post contains harassment message?</a:t>
            </a:r>
          </a:p>
          <a:p>
            <a:r>
              <a:rPr lang="en-US" dirty="0" smtClean="0"/>
              <a:t>Is the IP associated with any suspects?</a:t>
            </a:r>
          </a:p>
          <a:p>
            <a:r>
              <a:rPr lang="en-US" dirty="0" smtClean="0"/>
              <a:t>Is the suspect in faculty’s class?</a:t>
            </a:r>
          </a:p>
          <a:p>
            <a:r>
              <a:rPr lang="en-US" dirty="0" smtClean="0"/>
              <a:t>When did the suspect use </a:t>
            </a:r>
            <a:r>
              <a:rPr lang="en-US" dirty="0">
                <a:hlinkClick r:id="rId2"/>
              </a:rPr>
              <a:t>www.willselfdestruct.com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84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IP accessed www.willselfdestruct.com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17211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The IP is associated with HTTP Requests and Reponses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Is it feasible to find HTTP request        ?</a:t>
            </a:r>
          </a:p>
          <a:p>
            <a:pPr lvl="1"/>
            <a:r>
              <a:rPr lang="en-US" dirty="0" smtClean="0"/>
              <a:t>No</a:t>
            </a:r>
          </a:p>
          <a:p>
            <a:r>
              <a:rPr lang="en-US" dirty="0"/>
              <a:t>Is it feasible to find HTTP </a:t>
            </a:r>
            <a:r>
              <a:rPr lang="en-US" dirty="0" smtClean="0"/>
              <a:t>response        ?</a:t>
            </a:r>
          </a:p>
          <a:p>
            <a:pPr lvl="1"/>
            <a:r>
              <a:rPr lang="en-US" dirty="0" smtClean="0"/>
              <a:t>Yes (Why, next slide)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909" y="1501024"/>
            <a:ext cx="3997947" cy="46980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62813" y="2730395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70677" y="2730395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12176" y="2730395"/>
            <a:ext cx="3016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397961" y="4001294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699647" y="5089128"/>
            <a:ext cx="3016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97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4106"/>
          <a:stretch/>
        </p:blipFill>
        <p:spPr>
          <a:xfrm>
            <a:off x="6995335" y="1914974"/>
            <a:ext cx="5029888" cy="1958286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87024" cy="1325563"/>
          </a:xfrm>
        </p:spPr>
        <p:txBody>
          <a:bodyPr/>
          <a:lstStyle/>
          <a:p>
            <a:r>
              <a:rPr lang="en-US" dirty="0"/>
              <a:t>Is it feasible to find HTTP </a:t>
            </a:r>
            <a:r>
              <a:rPr lang="en-US" dirty="0" smtClean="0"/>
              <a:t>response    ?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1" y="1825625"/>
            <a:ext cx="6200954" cy="4351338"/>
          </a:xfrm>
        </p:spPr>
        <p:txBody>
          <a:bodyPr/>
          <a:lstStyle/>
          <a:p>
            <a:r>
              <a:rPr lang="en-US" dirty="0" smtClean="0"/>
              <a:t>Anyone accessed the website will see the webpage </a:t>
            </a:r>
            <a:r>
              <a:rPr lang="en-US" i="1" dirty="0" smtClean="0">
                <a:solidFill>
                  <a:srgbClr val="FF0000"/>
                </a:solidFill>
              </a:rPr>
              <a:t>title</a:t>
            </a:r>
          </a:p>
          <a:p>
            <a:r>
              <a:rPr lang="en-US" dirty="0" smtClean="0"/>
              <a:t>Title in .</a:t>
            </a:r>
            <a:r>
              <a:rPr lang="en-US" i="1" dirty="0" smtClean="0"/>
              <a:t>html</a:t>
            </a:r>
          </a:p>
          <a:p>
            <a:pPr marL="457200" lvl="1" indent="0">
              <a:buNone/>
            </a:pPr>
            <a:r>
              <a:rPr lang="en-US" i="1" dirty="0" smtClean="0">
                <a:solidFill>
                  <a:srgbClr val="7030A0"/>
                </a:solidFill>
              </a:rPr>
              <a:t>&lt;</a:t>
            </a:r>
            <a:r>
              <a:rPr lang="en-US" i="1" dirty="0">
                <a:solidFill>
                  <a:srgbClr val="FF0000"/>
                </a:solidFill>
              </a:rPr>
              <a:t>title</a:t>
            </a:r>
            <a:r>
              <a:rPr lang="en-US" i="1" dirty="0">
                <a:solidFill>
                  <a:srgbClr val="7030A0"/>
                </a:solidFill>
              </a:rPr>
              <a:t>&gt;FREE secure anonymous E-mail to a friend, client or colleague: </a:t>
            </a:r>
            <a:r>
              <a:rPr lang="en-US" i="1" dirty="0" err="1">
                <a:solidFill>
                  <a:srgbClr val="7030A0"/>
                </a:solidFill>
              </a:rPr>
              <a:t>WillSelfDestruct</a:t>
            </a:r>
            <a:r>
              <a:rPr lang="en-US" i="1" dirty="0">
                <a:solidFill>
                  <a:srgbClr val="7030A0"/>
                </a:solidFill>
              </a:rPr>
              <a:t>&lt;</a:t>
            </a:r>
            <a:r>
              <a:rPr lang="en-US" i="1" dirty="0">
                <a:solidFill>
                  <a:srgbClr val="FF0000"/>
                </a:solidFill>
              </a:rPr>
              <a:t>/title</a:t>
            </a:r>
            <a:r>
              <a:rPr lang="en-US" i="1" dirty="0" smtClean="0">
                <a:solidFill>
                  <a:srgbClr val="7030A0"/>
                </a:solidFill>
              </a:rPr>
              <a:t>&gt;</a:t>
            </a:r>
          </a:p>
          <a:p>
            <a:r>
              <a:rPr lang="en-US" dirty="0" smtClean="0"/>
              <a:t>We can search keywords </a:t>
            </a:r>
            <a:r>
              <a:rPr lang="en-US" dirty="0"/>
              <a:t>in the </a:t>
            </a:r>
            <a:r>
              <a:rPr lang="en-US" dirty="0" smtClean="0"/>
              <a:t>title</a:t>
            </a:r>
          </a:p>
          <a:p>
            <a:pPr lvl="1"/>
            <a:r>
              <a:rPr lang="en-US" dirty="0" smtClean="0"/>
              <a:t>How?</a:t>
            </a:r>
            <a:endParaRPr lang="en-US" dirty="0"/>
          </a:p>
          <a:p>
            <a:pPr marL="457200" lvl="1" indent="0">
              <a:buNone/>
            </a:pPr>
            <a:r>
              <a:rPr lang="en-US" i="1" dirty="0">
                <a:solidFill>
                  <a:srgbClr val="7030A0"/>
                </a:solidFill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21123" y="843240"/>
            <a:ext cx="3016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45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</a:t>
            </a:r>
            <a:r>
              <a:rPr lang="en-US" dirty="0" smtClean="0"/>
              <a:t>title keywords </a:t>
            </a:r>
            <a:r>
              <a:rPr lang="en-US" dirty="0"/>
              <a:t>in the .html page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4307" y="19380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i="1" dirty="0">
                <a:solidFill>
                  <a:srgbClr val="7030A0"/>
                </a:solidFill>
              </a:rPr>
              <a:t>&lt;</a:t>
            </a:r>
            <a:r>
              <a:rPr lang="en-US" i="1" dirty="0">
                <a:solidFill>
                  <a:srgbClr val="FF0000"/>
                </a:solidFill>
              </a:rPr>
              <a:t>title</a:t>
            </a:r>
            <a:r>
              <a:rPr lang="en-US" i="1" dirty="0">
                <a:solidFill>
                  <a:srgbClr val="7030A0"/>
                </a:solidFill>
              </a:rPr>
              <a:t>&gt;FREE </a:t>
            </a:r>
            <a:r>
              <a:rPr lang="en-US" b="1" i="1" dirty="0">
                <a:solidFill>
                  <a:schemeClr val="accent5"/>
                </a:solidFill>
              </a:rPr>
              <a:t>secure anonymous E-mail </a:t>
            </a:r>
            <a:r>
              <a:rPr lang="en-US" i="1" dirty="0">
                <a:solidFill>
                  <a:srgbClr val="7030A0"/>
                </a:solidFill>
              </a:rPr>
              <a:t>to a friend, client or colleague: </a:t>
            </a:r>
            <a:r>
              <a:rPr lang="en-US" i="1" dirty="0" err="1">
                <a:solidFill>
                  <a:srgbClr val="7030A0"/>
                </a:solidFill>
              </a:rPr>
              <a:t>WillSelfDestruct</a:t>
            </a:r>
            <a:r>
              <a:rPr lang="en-US" i="1" dirty="0">
                <a:solidFill>
                  <a:srgbClr val="7030A0"/>
                </a:solidFill>
              </a:rPr>
              <a:t>&lt;</a:t>
            </a:r>
            <a:r>
              <a:rPr lang="en-US" i="1" dirty="0">
                <a:solidFill>
                  <a:srgbClr val="FF0000"/>
                </a:solidFill>
              </a:rPr>
              <a:t>/title</a:t>
            </a:r>
            <a:r>
              <a:rPr lang="en-US" i="1" dirty="0">
                <a:solidFill>
                  <a:srgbClr val="7030A0"/>
                </a:solidFill>
              </a:rPr>
              <a:t>&gt;</a:t>
            </a:r>
          </a:p>
        </p:txBody>
      </p:sp>
      <p:cxnSp>
        <p:nvCxnSpPr>
          <p:cNvPr id="6" name="Straight Arrow Connector 5"/>
          <p:cNvCxnSpPr>
            <a:endCxn id="4" idx="2"/>
          </p:cNvCxnSpPr>
          <p:nvPr/>
        </p:nvCxnSpPr>
        <p:spPr>
          <a:xfrm flipH="1" flipV="1">
            <a:off x="4172307" y="2584341"/>
            <a:ext cx="1749099" cy="1206423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615" y="1398047"/>
            <a:ext cx="3618385" cy="425198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6096000" y="2831665"/>
            <a:ext cx="3591464" cy="959099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40877"/>
            <a:ext cx="9161755" cy="119243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2842" y="5083425"/>
            <a:ext cx="356507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2&gt;/</a:t>
            </a:r>
            <a:r>
              <a:rPr lang="en-US" i="1" dirty="0" smtClean="0">
                <a:solidFill>
                  <a:srgbClr val="FF0000"/>
                </a:solidFill>
              </a:rPr>
              <a:t>dev/null </a:t>
            </a:r>
            <a:r>
              <a:rPr lang="en-US" dirty="0" smtClean="0"/>
              <a:t>: redirect error message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2842" y="5436869"/>
            <a:ext cx="816846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Make conclusion: 69.25.94.22 is </a:t>
            </a:r>
            <a:r>
              <a:rPr lang="en-US" dirty="0"/>
              <a:t>the web’s </a:t>
            </a:r>
            <a:r>
              <a:rPr lang="en-US" dirty="0" smtClean="0"/>
              <a:t>IP and 192.168.15.4 is the suspect’s 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71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the IP post </a:t>
            </a:r>
            <a:r>
              <a:rPr lang="en-US" dirty="0" smtClean="0"/>
              <a:t>harassing </a:t>
            </a:r>
            <a:br>
              <a:rPr lang="en-US" dirty="0" smtClean="0"/>
            </a:br>
            <a:r>
              <a:rPr lang="en-US" dirty="0" smtClean="0"/>
              <a:t>comments to </a:t>
            </a:r>
            <a:r>
              <a:rPr lang="en-US" dirty="0"/>
              <a:t>the website?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620" y="0"/>
            <a:ext cx="3663293" cy="43047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8541" y="4014472"/>
            <a:ext cx="277569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Search HTTP POST request.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65559" y="3927322"/>
            <a:ext cx="378340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Note</a:t>
            </a:r>
            <a:r>
              <a:rPr lang="en-US" sz="1200" dirty="0" smtClean="0"/>
              <a:t>: We </a:t>
            </a:r>
            <a:r>
              <a:rPr lang="en-US" sz="1200" dirty="0"/>
              <a:t>are only interested in the traffic between  69.25.94.22 </a:t>
            </a:r>
            <a:r>
              <a:rPr lang="en-US" sz="1200" dirty="0" smtClean="0"/>
              <a:t>(suspect’s IP) </a:t>
            </a:r>
            <a:r>
              <a:rPr lang="en-US" sz="1200" dirty="0"/>
              <a:t>and 192.168.15.4 </a:t>
            </a:r>
            <a:r>
              <a:rPr lang="en-US" sz="1200" dirty="0" smtClean="0"/>
              <a:t>(the </a:t>
            </a:r>
            <a:r>
              <a:rPr lang="en-US" sz="1200" dirty="0"/>
              <a:t>web’s </a:t>
            </a:r>
            <a:r>
              <a:rPr lang="en-US" sz="1200" dirty="0" smtClean="0"/>
              <a:t>IP)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41" y="4388987"/>
            <a:ext cx="11453350" cy="19885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6609" y="5873794"/>
            <a:ext cx="204472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Harassing email founded!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9197266" y="4199138"/>
            <a:ext cx="213064" cy="118411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656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96" y="1986494"/>
            <a:ext cx="10680376" cy="2922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4096" y="1617162"/>
            <a:ext cx="546963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Grep form filled by suspects using key words “form item”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650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64" y="2013128"/>
            <a:ext cx="10423941" cy="2816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064" y="1643796"/>
            <a:ext cx="449251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Grep form filled by suspects using field names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26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764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 the IP associated with any suspects?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1825625"/>
            <a:ext cx="9894903" cy="1216833"/>
          </a:xfrm>
        </p:spPr>
        <p:txBody>
          <a:bodyPr/>
          <a:lstStyle/>
          <a:p>
            <a:r>
              <a:rPr lang="en-US" dirty="0" smtClean="0"/>
              <a:t>No: A few students may use the same IP </a:t>
            </a:r>
          </a:p>
          <a:p>
            <a:r>
              <a:rPr lang="en-US" dirty="0" smtClean="0"/>
              <a:t>Need to find the unique </a:t>
            </a:r>
            <a:r>
              <a:rPr lang="en-US" dirty="0" smtClean="0">
                <a:solidFill>
                  <a:srgbClr val="FF0000"/>
                </a:solidFill>
              </a:rPr>
              <a:t>MAC address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663734"/>
            <a:ext cx="10675134" cy="15624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199" y="3294402"/>
            <a:ext cx="347749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Show mac address of packet 83601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80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7458" y="431477"/>
            <a:ext cx="779187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Search all packets sending and receiving by the suspect’s Apple device (Method 1)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58" y="800808"/>
            <a:ext cx="8483434" cy="14436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7724" y="1690438"/>
            <a:ext cx="321722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Too many packets, need refine the results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458" y="2736459"/>
            <a:ext cx="9800169" cy="36960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7458" y="2367127"/>
            <a:ext cx="1249445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(Method 2)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85905" y="4048298"/>
            <a:ext cx="441197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Total Ethernet frame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Ethernet with mac address “</a:t>
            </a:r>
            <a:r>
              <a:rPr lang="en-US" sz="1600" dirty="0"/>
              <a:t>00:17:f2:e2:c0:ce</a:t>
            </a:r>
            <a:r>
              <a:rPr lang="en-US" sz="1600" dirty="0" smtClean="0"/>
              <a:t>”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No space </a:t>
            </a:r>
            <a:r>
              <a:rPr lang="en-US" sz="1600" dirty="0" smtClean="0"/>
              <a:t>between two filters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32790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connect MAC address with suspect’s ID?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672716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HTTP is </a:t>
            </a:r>
            <a:r>
              <a:rPr lang="en-US" dirty="0" smtClean="0"/>
              <a:t>a </a:t>
            </a:r>
            <a:r>
              <a:rPr lang="en-US" dirty="0"/>
              <a:t>stateless protocol </a:t>
            </a:r>
            <a:endParaRPr lang="en-US" dirty="0" smtClean="0"/>
          </a:p>
          <a:p>
            <a:pPr lvl="1"/>
            <a:r>
              <a:rPr lang="en-US" dirty="0" smtClean="0"/>
              <a:t>each </a:t>
            </a:r>
            <a:r>
              <a:rPr lang="en-US" dirty="0"/>
              <a:t>request is executed </a:t>
            </a:r>
            <a:r>
              <a:rPr lang="en-US" dirty="0" smtClean="0"/>
              <a:t>by server independently</a:t>
            </a:r>
            <a:r>
              <a:rPr lang="en-US" dirty="0"/>
              <a:t>, without any knowledge of the requests that were executed before </a:t>
            </a:r>
            <a:r>
              <a:rPr lang="en-US" dirty="0" smtClean="0"/>
              <a:t>it</a:t>
            </a:r>
          </a:p>
          <a:p>
            <a:r>
              <a:rPr lang="en-US" dirty="0" smtClean="0"/>
              <a:t>How to let server remember you?</a:t>
            </a:r>
          </a:p>
          <a:p>
            <a:pPr lvl="1"/>
            <a:r>
              <a:rPr lang="en-US" dirty="0" smtClean="0"/>
              <a:t>HTTP </a:t>
            </a:r>
            <a:r>
              <a:rPr lang="en-US" dirty="0"/>
              <a:t>cookie (web cookie, browser cookie) </a:t>
            </a:r>
            <a:endParaRPr lang="en-US" dirty="0" smtClean="0"/>
          </a:p>
          <a:p>
            <a:r>
              <a:rPr lang="en-US" dirty="0" smtClean="0"/>
              <a:t>A cookie </a:t>
            </a:r>
          </a:p>
          <a:p>
            <a:pPr lvl="1"/>
            <a:r>
              <a:rPr lang="en-US" dirty="0" smtClean="0"/>
              <a:t>Is a </a:t>
            </a:r>
            <a:r>
              <a:rPr lang="en-US" dirty="0"/>
              <a:t>small piece of data that a server sends to the user's web browser. </a:t>
            </a:r>
            <a:endParaRPr lang="en-US" dirty="0" smtClean="0"/>
          </a:p>
          <a:p>
            <a:pPr lvl="1"/>
            <a:r>
              <a:rPr lang="en-US" dirty="0" smtClean="0"/>
              <a:t>The client browser </a:t>
            </a:r>
            <a:r>
              <a:rPr lang="en-US" dirty="0"/>
              <a:t>may store it and send it back with later requests to the same server. </a:t>
            </a:r>
            <a:endParaRPr lang="en-US" dirty="0" smtClean="0"/>
          </a:p>
        </p:txBody>
      </p:sp>
      <p:pic>
        <p:nvPicPr>
          <p:cNvPr id="1026" name="Picture 2" descr="Why is Cookies Size Important? - GeoRan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073" y="1911889"/>
            <a:ext cx="38481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052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Cookies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9841302" cy="3031047"/>
          </a:xfrm>
        </p:spPr>
        <p:txBody>
          <a:bodyPr>
            <a:normAutofit/>
          </a:bodyPr>
          <a:lstStyle/>
          <a:p>
            <a:r>
              <a:rPr lang="en-US" dirty="0" smtClean="0"/>
              <a:t>Session </a:t>
            </a:r>
            <a:r>
              <a:rPr lang="en-US" dirty="0"/>
              <a:t>management</a:t>
            </a:r>
          </a:p>
          <a:p>
            <a:pPr lvl="1"/>
            <a:r>
              <a:rPr lang="en-US" dirty="0"/>
              <a:t>Logins, shopping carts, game scores, or anything else the server should remember</a:t>
            </a:r>
          </a:p>
          <a:p>
            <a:r>
              <a:rPr lang="en-US" dirty="0"/>
              <a:t>Personalization</a:t>
            </a:r>
          </a:p>
          <a:p>
            <a:pPr lvl="1"/>
            <a:r>
              <a:rPr lang="en-US" dirty="0"/>
              <a:t>User preferences, themes, and other settings</a:t>
            </a:r>
          </a:p>
          <a:p>
            <a:r>
              <a:rPr lang="en-US" dirty="0"/>
              <a:t>Tracking</a:t>
            </a:r>
          </a:p>
          <a:p>
            <a:pPr lvl="1"/>
            <a:r>
              <a:rPr lang="en-US" dirty="0"/>
              <a:t>Recording and analyzing user </a:t>
            </a:r>
            <a:r>
              <a:rPr lang="en-US" dirty="0" smtClean="0"/>
              <a:t>behavior</a:t>
            </a:r>
          </a:p>
          <a:p>
            <a:pPr lvl="1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4991609"/>
            <a:ext cx="9427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We may be able to find suspects’ profiles from Cookies!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671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06" y="1808660"/>
            <a:ext cx="8624307" cy="16660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1706" y="1439329"/>
            <a:ext cx="430175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Narrow down the search result using cookie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70765" y="2641689"/>
            <a:ext cx="3435749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@ hopefully cookies have email information.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18095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947" y="1891749"/>
            <a:ext cx="8208445" cy="33139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3947" y="1522417"/>
            <a:ext cx="474860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Search all email associated with the mac address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83947" y="5205718"/>
            <a:ext cx="328692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[\w-] is the same as [A-Za-z0-9_-]</a:t>
            </a:r>
          </a:p>
        </p:txBody>
      </p:sp>
    </p:spTree>
    <p:extLst>
      <p:ext uri="{BB962C8B-B14F-4D97-AF65-F5344CB8AC3E}">
        <p14:creationId xmlns:p14="http://schemas.microsoft.com/office/powerpoint/2010/main" val="2793172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65" y="1279974"/>
            <a:ext cx="10501270" cy="42980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2752" y="3429000"/>
            <a:ext cx="231903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https://regex101.com/</a:t>
            </a:r>
          </a:p>
        </p:txBody>
      </p:sp>
    </p:spTree>
    <p:extLst>
      <p:ext uri="{BB962C8B-B14F-4D97-AF65-F5344CB8AC3E}">
        <p14:creationId xmlns:p14="http://schemas.microsoft.com/office/powerpoint/2010/main" val="3085657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suspect in faculty’s class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34528" y="1754392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Teacher: Lily </a:t>
            </a:r>
            <a:r>
              <a:rPr lang="en-US" altLang="en-US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Tuckrige</a:t>
            </a:r>
            <a:endParaRPr lang="en-US" altLang="en-US" dirty="0">
              <a:latin typeface="Courier" charset="0"/>
              <a:sym typeface="Courier" charset="0"/>
            </a:endParaRPr>
          </a:p>
          <a:p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Students: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Amy Smith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Burt </a:t>
            </a:r>
            <a:r>
              <a:rPr lang="en-US" altLang="en-US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Greedom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Tuck Gorge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Ava Book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b="1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Johnny Coach</a:t>
            </a:r>
            <a:endParaRPr lang="en-US" altLang="en-US" b="1" dirty="0">
              <a:solidFill>
                <a:srgbClr val="FF0000"/>
              </a:solidFill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Jeremy </a:t>
            </a:r>
            <a:r>
              <a:rPr lang="en-US" altLang="en-US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Ledvkin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Nancy </a:t>
            </a:r>
            <a:r>
              <a:rPr lang="en-US" altLang="en-US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Colburne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Tamara Perkins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Esther Pringle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Asar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Misrad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Jenny Kant</a:t>
            </a:r>
            <a:endParaRPr lang="en-US" altLang="en-US" dirty="0">
              <a:latin typeface="Courier" charset="0"/>
              <a:sym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38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did the suspect </a:t>
            </a:r>
            <a:r>
              <a:rPr lang="en-US" dirty="0" smtClean="0"/>
              <a:t>use </a:t>
            </a:r>
            <a:r>
              <a:rPr lang="en-US" sz="2800" dirty="0" smtClean="0"/>
              <a:t>www.willselfdestruct.com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087913"/>
            <a:ext cx="370678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Show the form submitted time in EDT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457245"/>
            <a:ext cx="10487707" cy="150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88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helpful filters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http.set_cookie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ip.dst</a:t>
            </a:r>
            <a:r>
              <a:rPr lang="en-US" dirty="0" smtClean="0"/>
              <a:t> </a:t>
            </a:r>
            <a:r>
              <a:rPr lang="en-US" dirty="0"/>
              <a:t>== 192.168.15.4 </a:t>
            </a:r>
          </a:p>
          <a:p>
            <a:r>
              <a:rPr lang="en-US" dirty="0" err="1"/>
              <a:t>http.user_agent</a:t>
            </a:r>
            <a:r>
              <a:rPr lang="en-US" dirty="0"/>
              <a:t> == "Mozilla/4.0 (compatible; MSIE 6.0; Windows NT 5.1; SV1</a:t>
            </a:r>
            <a:r>
              <a:rPr lang="en-US" dirty="0" smtClean="0"/>
              <a:t>)“</a:t>
            </a:r>
          </a:p>
          <a:p>
            <a:r>
              <a:rPr lang="en-US" dirty="0" err="1"/>
              <a:t>http.request.uri</a:t>
            </a:r>
            <a:r>
              <a:rPr lang="en-US" dirty="0"/>
              <a:t> contains "?" 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http.request.method</a:t>
            </a:r>
            <a:r>
              <a:rPr lang="en-US" dirty="0"/>
              <a:t>=="POST"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02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Harassment </a:t>
            </a:r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55930"/>
          </a:xfrm>
        </p:spPr>
        <p:txBody>
          <a:bodyPr/>
          <a:lstStyle/>
          <a:p>
            <a:r>
              <a:rPr lang="en-US" dirty="0" smtClean="0"/>
              <a:t>Created by Dr</a:t>
            </a:r>
            <a:r>
              <a:rPr lang="en-US" dirty="0"/>
              <a:t>. Simson </a:t>
            </a:r>
            <a:r>
              <a:rPr lang="en-US" dirty="0" err="1"/>
              <a:t>Garfinkel</a:t>
            </a:r>
            <a:r>
              <a:rPr lang="en-US" dirty="0"/>
              <a:t> </a:t>
            </a:r>
            <a:r>
              <a:rPr lang="en-US" dirty="0" smtClean="0"/>
              <a:t>at Naval </a:t>
            </a:r>
            <a:r>
              <a:rPr lang="en-US" dirty="0"/>
              <a:t>Postgraduate </a:t>
            </a:r>
            <a:r>
              <a:rPr lang="en-US" dirty="0" smtClean="0"/>
              <a:t>School</a:t>
            </a:r>
          </a:p>
          <a:p>
            <a:r>
              <a:rPr lang="en-US" dirty="0"/>
              <a:t>Mimics </a:t>
            </a:r>
            <a:r>
              <a:rPr lang="en-US" dirty="0" smtClean="0"/>
              <a:t>an University </a:t>
            </a:r>
            <a:r>
              <a:rPr lang="en-US" smtClean="0"/>
              <a:t>Harassment case</a:t>
            </a:r>
            <a:endParaRPr lang="en-US" dirty="0" smtClean="0"/>
          </a:p>
          <a:p>
            <a:pPr lvl="1"/>
            <a:r>
              <a:rPr lang="en-US" dirty="0" smtClean="0"/>
              <a:t>named </a:t>
            </a:r>
            <a:r>
              <a:rPr lang="en-US" dirty="0"/>
              <a:t>"</a:t>
            </a:r>
            <a:r>
              <a:rPr lang="en-US" dirty="0" err="1"/>
              <a:t>Nitroba</a:t>
            </a:r>
            <a:r>
              <a:rPr lang="en-US" dirty="0"/>
              <a:t> University Harassment </a:t>
            </a:r>
            <a:r>
              <a:rPr lang="en-US" dirty="0" smtClean="0"/>
              <a:t>Scenario”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51781" y="3770070"/>
            <a:ext cx="8968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Scenario, network traffic, and slides can be accessed here: </a:t>
            </a:r>
            <a:r>
              <a:rPr lang="en-US" sz="2000" dirty="0">
                <a:solidFill>
                  <a:srgbClr val="FF0000"/>
                </a:solidFill>
              </a:rPr>
              <a:t>https://digitalcorpora.org/corpora/scenarios/nitroba-university-harassment-scenario</a:t>
            </a:r>
          </a:p>
        </p:txBody>
      </p:sp>
    </p:spTree>
    <p:extLst>
      <p:ext uri="{BB962C8B-B14F-4D97-AF65-F5344CB8AC3E}">
        <p14:creationId xmlns:p14="http://schemas.microsoft.com/office/powerpoint/2010/main" val="4211414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065" y="1813186"/>
            <a:ext cx="8868232" cy="34710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5992" y="2268745"/>
            <a:ext cx="165407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Create a working folder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5991" y="4439726"/>
            <a:ext cx="165407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Verify hash code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5990" y="3130148"/>
            <a:ext cx="165407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Download traffic log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Prepared traffic 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data review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76500"/>
            <a:ext cx="9053945" cy="279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40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302" y="1663439"/>
            <a:ext cx="7961799" cy="40178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9202" y="2803645"/>
            <a:ext cx="4178965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-q</a:t>
            </a:r>
            <a:r>
              <a:rPr lang="en-US" sz="1600" dirty="0" smtClean="0"/>
              <a:t>: quit (don’t show packets)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-z</a:t>
            </a:r>
            <a:r>
              <a:rPr lang="en-US" sz="1600" dirty="0" smtClean="0"/>
              <a:t>: statistics, </a:t>
            </a:r>
            <a:r>
              <a:rPr lang="en-US" sz="1600" dirty="0" err="1" smtClean="0">
                <a:solidFill>
                  <a:srgbClr val="FF0000"/>
                </a:solidFill>
              </a:rPr>
              <a:t>io,stat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is one of stats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0</a:t>
            </a:r>
            <a:r>
              <a:rPr lang="en-US" sz="1600" dirty="0" smtClean="0"/>
              <a:t>: over all packets, otherwise is interval seconds</a:t>
            </a:r>
          </a:p>
          <a:p>
            <a:r>
              <a:rPr lang="en-US" sz="1600" dirty="0"/>
              <a:t> [</a:t>
            </a:r>
            <a:r>
              <a:rPr lang="en-US" sz="1600" dirty="0">
                <a:solidFill>
                  <a:srgbClr val="FF0000"/>
                </a:solidFill>
              </a:rPr>
              <a:t>COUNT</a:t>
            </a:r>
            <a:r>
              <a:rPr lang="en-US" sz="1600" dirty="0"/>
              <a:t>|SUM|MIN|MAX|AVG](&lt;field&gt;)&lt;filter&gt;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8302" y="1294107"/>
            <a:ext cx="300032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Count the number of packets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60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56" y="2161592"/>
            <a:ext cx="9612025" cy="18700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4057" y="1792260"/>
            <a:ext cx="300032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Show the first three packets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18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Analysis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46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25838" cy="1325563"/>
          </a:xfrm>
        </p:spPr>
        <p:txBody>
          <a:bodyPr/>
          <a:lstStyle/>
          <a:p>
            <a:r>
              <a:rPr lang="en-US" dirty="0" smtClean="0"/>
              <a:t>Scenario Analysis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1" y="2846717"/>
            <a:ext cx="10194984" cy="3330246"/>
          </a:xfrm>
        </p:spPr>
        <p:txBody>
          <a:bodyPr/>
          <a:lstStyle/>
          <a:p>
            <a:r>
              <a:rPr lang="en-US" dirty="0" smtClean="0"/>
              <a:t>The first email was sent from university dorm ( Email header IP address)</a:t>
            </a:r>
          </a:p>
          <a:p>
            <a:r>
              <a:rPr lang="en-US" dirty="0" smtClean="0"/>
              <a:t>Evidence collection</a:t>
            </a:r>
          </a:p>
          <a:p>
            <a:pPr lvl="1"/>
            <a:r>
              <a:rPr lang="en-US" dirty="0" smtClean="0"/>
              <a:t>If we capture all traffic between the dorm and outside, we can extract useful information from traffic logs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124" y="258793"/>
            <a:ext cx="5393216" cy="211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6"/>
          <p:cNvSpPr>
            <a:spLocks/>
          </p:cNvSpPr>
          <p:nvPr/>
        </p:nvSpPr>
        <p:spPr bwMode="auto">
          <a:xfrm>
            <a:off x="8210550" y="1690688"/>
            <a:ext cx="1143000" cy="138112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7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32225</TotalTime>
  <Words>1018</Words>
  <Application>Microsoft Office PowerPoint</Application>
  <PresentationFormat>Widescreen</PresentationFormat>
  <Paragraphs>176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Courier</vt:lpstr>
      <vt:lpstr>Arial</vt:lpstr>
      <vt:lpstr>Calibri</vt:lpstr>
      <vt:lpstr>Calibri Light</vt:lpstr>
      <vt:lpstr>Office Theme</vt:lpstr>
      <vt:lpstr>Investigating Harassment Emails</vt:lpstr>
      <vt:lpstr>Background</vt:lpstr>
      <vt:lpstr>Harassment Scenario</vt:lpstr>
      <vt:lpstr>Prepared traffic log</vt:lpstr>
      <vt:lpstr>Traffic data review</vt:lpstr>
      <vt:lpstr>PowerPoint Presentation</vt:lpstr>
      <vt:lpstr>PowerPoint Presentation</vt:lpstr>
      <vt:lpstr>Scenario Analysis</vt:lpstr>
      <vt:lpstr>Scenario Analysis</vt:lpstr>
      <vt:lpstr>Scenario Analysis</vt:lpstr>
      <vt:lpstr>Scenario Traffic Analysis</vt:lpstr>
      <vt:lpstr>Approach to find the suspect</vt:lpstr>
      <vt:lpstr>List of questions</vt:lpstr>
      <vt:lpstr>Which IP accessed www.willselfdestruct.com?</vt:lpstr>
      <vt:lpstr>Is it feasible to find HTTP response    ?</vt:lpstr>
      <vt:lpstr>Search title keywords in the .html page</vt:lpstr>
      <vt:lpstr>Does the IP post harassing  comments to the website? </vt:lpstr>
      <vt:lpstr> </vt:lpstr>
      <vt:lpstr>PowerPoint Presentation</vt:lpstr>
      <vt:lpstr>Is the IP associated with any suspects?</vt:lpstr>
      <vt:lpstr>PowerPoint Presentation</vt:lpstr>
      <vt:lpstr>How to connect MAC address with suspect’s ID?</vt:lpstr>
      <vt:lpstr>Purpose of Cookies</vt:lpstr>
      <vt:lpstr>PowerPoint Presentation</vt:lpstr>
      <vt:lpstr>PowerPoint Presentation</vt:lpstr>
      <vt:lpstr>PowerPoint Presentation</vt:lpstr>
      <vt:lpstr>Is the suspect in faculty’s class?</vt:lpstr>
      <vt:lpstr>When did the suspect use www.willselfdestruct.com?</vt:lpstr>
      <vt:lpstr>Other helpful filters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Xu</dc:creator>
  <cp:lastModifiedBy>Frank Xu</cp:lastModifiedBy>
  <cp:revision>2773</cp:revision>
  <dcterms:created xsi:type="dcterms:W3CDTF">2020-09-14T14:43:27Z</dcterms:created>
  <dcterms:modified xsi:type="dcterms:W3CDTF">2020-11-22T00:55:49Z</dcterms:modified>
</cp:coreProperties>
</file>