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436" r:id="rId3"/>
    <p:sldId id="437" r:id="rId4"/>
    <p:sldId id="394" r:id="rId5"/>
    <p:sldId id="395" r:id="rId6"/>
    <p:sldId id="396" r:id="rId7"/>
    <p:sldId id="412" r:id="rId8"/>
    <p:sldId id="414" r:id="rId9"/>
    <p:sldId id="411" r:id="rId10"/>
    <p:sldId id="413" r:id="rId11"/>
    <p:sldId id="401" r:id="rId12"/>
    <p:sldId id="402" r:id="rId13"/>
    <p:sldId id="425" r:id="rId14"/>
    <p:sldId id="403" r:id="rId15"/>
    <p:sldId id="427" r:id="rId16"/>
    <p:sldId id="428" r:id="rId17"/>
    <p:sldId id="429" r:id="rId18"/>
    <p:sldId id="419" r:id="rId19"/>
    <p:sldId id="431" r:id="rId20"/>
    <p:sldId id="435" r:id="rId21"/>
    <p:sldId id="415" r:id="rId22"/>
    <p:sldId id="417" r:id="rId23"/>
    <p:sldId id="416" r:id="rId24"/>
    <p:sldId id="418" r:id="rId25"/>
    <p:sldId id="420" r:id="rId26"/>
    <p:sldId id="421" r:id="rId27"/>
    <p:sldId id="423" r:id="rId28"/>
    <p:sldId id="422" r:id="rId29"/>
    <p:sldId id="424" r:id="rId30"/>
    <p:sldId id="432" r:id="rId31"/>
    <p:sldId id="426" r:id="rId32"/>
    <p:sldId id="430" r:id="rId33"/>
    <p:sldId id="434" r:id="rId34"/>
    <p:sldId id="433" r:id="rId35"/>
    <p:sldId id="40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2DB0"/>
    <a:srgbClr val="F6D6F1"/>
    <a:srgbClr val="EA700D"/>
    <a:srgbClr val="F9EF96"/>
    <a:srgbClr val="0070C0"/>
    <a:srgbClr val="00B050"/>
    <a:srgbClr val="962D2D"/>
    <a:srgbClr val="D99946"/>
    <a:srgbClr val="7E9DB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84074" autoAdjust="0"/>
  </p:normalViewPr>
  <p:slideViewPr>
    <p:cSldViewPr snapToGrid="0">
      <p:cViewPr varScale="1">
        <p:scale>
          <a:sx n="88" d="100"/>
          <a:sy n="88" d="100"/>
        </p:scale>
        <p:origin x="106" y="39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https://www.youtube.com/watch?v=6G3qm60dfA8&amp;ab_channel=PrashantThombre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&lt;!DOCTYPE html&gt;</a:t>
            </a:r>
          </a:p>
          <a:p>
            <a:r>
              <a:rPr lang="en-US" dirty="0" smtClean="0"/>
              <a:t>&lt;html&gt;</a:t>
            </a:r>
          </a:p>
          <a:p>
            <a:r>
              <a:rPr lang="en-US" dirty="0" smtClean="0"/>
              <a:t>&lt;body&gt;</a:t>
            </a:r>
          </a:p>
          <a:p>
            <a:endParaRPr lang="en-US" dirty="0" smtClean="0"/>
          </a:p>
          <a:p>
            <a:r>
              <a:rPr lang="en-US" dirty="0" smtClean="0"/>
              <a:t>&lt;h1&gt;My First Heading&lt;/h1&gt;</a:t>
            </a:r>
          </a:p>
          <a:p>
            <a:endParaRPr lang="en-US" dirty="0" smtClean="0"/>
          </a:p>
          <a:p>
            <a:r>
              <a:rPr lang="en-US" dirty="0" smtClean="0"/>
              <a:t>&lt;p&gt;My first paragraph.&lt;/p&gt;</a:t>
            </a:r>
          </a:p>
          <a:p>
            <a:endParaRPr lang="en-US" dirty="0" smtClean="0"/>
          </a:p>
          <a:p>
            <a:r>
              <a:rPr lang="en-US" dirty="0" smtClean="0"/>
              <a:t>&lt;/body&gt;</a:t>
            </a:r>
          </a:p>
          <a:p>
            <a:r>
              <a:rPr lang="en-US" dirty="0" smtClean="0"/>
              <a:t>&lt;/html&gt;</a:t>
            </a:r>
          </a:p>
          <a:p>
            <a:r>
              <a:rPr lang="en-US" dirty="0" smtClean="0"/>
              <a:t>https://www.w3schools.com/html/tryit.asp?filename=tryhtml_basic_document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68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30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rm</a:t>
            </a:r>
            <a:r>
              <a:rPr lang="en-US" dirty="0" smtClean="0"/>
              <a:t> -r  ~/.cache/</a:t>
            </a:r>
            <a:r>
              <a:rPr lang="en-US" dirty="0" err="1" smtClean="0"/>
              <a:t>mozilla</a:t>
            </a:r>
            <a:r>
              <a:rPr lang="en-US" dirty="0" smtClean="0"/>
              <a:t>/</a:t>
            </a:r>
            <a:r>
              <a:rPr lang="en-US" dirty="0" err="1" smtClean="0"/>
              <a:t>firefox</a:t>
            </a:r>
            <a:r>
              <a:rPr lang="en-US" dirty="0" smtClean="0"/>
              <a:t>/*default*</a:t>
            </a:r>
          </a:p>
          <a:p>
            <a:r>
              <a:rPr lang="en-US" dirty="0" err="1" smtClean="0"/>
              <a:t>wireshark</a:t>
            </a:r>
            <a:r>
              <a:rPr lang="en-US" dirty="0" smtClean="0"/>
              <a:t> -</a:t>
            </a:r>
            <a:r>
              <a:rPr lang="en-US" dirty="0" err="1" smtClean="0"/>
              <a:t>i</a:t>
            </a:r>
            <a:r>
              <a:rPr lang="en-US" dirty="0" smtClean="0"/>
              <a:t> lo -k -w ~/traffic/basic.log</a:t>
            </a:r>
          </a:p>
          <a:p>
            <a:r>
              <a:rPr lang="en-US" dirty="0" smtClean="0"/>
              <a:t>curl 127.0.0.1/basic.html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31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wireshark</a:t>
            </a:r>
            <a:r>
              <a:rPr lang="en-US" dirty="0" smtClean="0"/>
              <a:t> ~/traffic/basic.log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08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https://www.freecodecamp.org/news/an-introduction-to-http-understanding-the-open-systems-interconnection-model-9dd06233d30e/</a:t>
            </a:r>
          </a:p>
          <a:p>
            <a:r>
              <a:rPr lang="en-US" dirty="0" smtClean="0"/>
              <a:t>https://www.geeksforgeeks.org/tcp-3-way-handshake-process/</a:t>
            </a:r>
          </a:p>
          <a:p>
            <a:r>
              <a:rPr lang="en-US" dirty="0" smtClean="0"/>
              <a:t>https://www.geeksforgeeks.org/tcp-connection-termination/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9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HTTP, Wireshark, and Digital Forensics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An introduction to HTTP: Exploring Telecommunication in Computer Syste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477" y="-1"/>
            <a:ext cx="3226777" cy="168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.tfd.com/cde/PROTSTAK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74" b="1"/>
          <a:stretch/>
        </p:blipFill>
        <p:spPr bwMode="auto">
          <a:xfrm>
            <a:off x="7655334" y="502552"/>
            <a:ext cx="4275473" cy="565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g.tfd.com/cde/PROTSTAK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1"/>
          <a:stretch/>
        </p:blipFill>
        <p:spPr bwMode="auto">
          <a:xfrm>
            <a:off x="1423712" y="377111"/>
            <a:ext cx="4345947" cy="551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-Up Arrow 1"/>
          <p:cNvSpPr/>
          <p:nvPr/>
        </p:nvSpPr>
        <p:spPr>
          <a:xfrm>
            <a:off x="4790115" y="3036816"/>
            <a:ext cx="2030136" cy="320459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nt Arrow 3"/>
          <p:cNvSpPr/>
          <p:nvPr/>
        </p:nvSpPr>
        <p:spPr>
          <a:xfrm>
            <a:off x="6048463" y="502551"/>
            <a:ext cx="2197915" cy="24503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82" y="2374064"/>
            <a:ext cx="1188534" cy="553998"/>
          </a:xfrm>
          <a:prstGeom prst="rect">
            <a:avLst/>
          </a:prstGeom>
          <a:pattFill prst="pct80">
            <a:fgClr>
              <a:srgbClr val="458898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Segment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982" y="1543071"/>
            <a:ext cx="1188534" cy="369332"/>
          </a:xfrm>
          <a:prstGeom prst="rect">
            <a:avLst/>
          </a:prstGeom>
          <a:pattFill prst="dkVert">
            <a:fgClr>
              <a:srgbClr val="F9EF96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Data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982" y="3943721"/>
            <a:ext cx="1060732" cy="369332"/>
          </a:xfrm>
          <a:prstGeom prst="rect">
            <a:avLst/>
          </a:prstGeom>
          <a:pattFill prst="pct80">
            <a:fgClr>
              <a:srgbClr val="0000FF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Packet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177" y="4698336"/>
            <a:ext cx="1060732" cy="369332"/>
          </a:xfrm>
          <a:prstGeom prst="rect">
            <a:avLst/>
          </a:prstGeom>
          <a:pattFill prst="pct80">
            <a:fgClr>
              <a:srgbClr val="CC2DB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Frame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981" y="5452951"/>
            <a:ext cx="1060732" cy="369332"/>
          </a:xfrm>
          <a:prstGeom prst="rect">
            <a:avLst/>
          </a:prstGeom>
          <a:pattFill prst="pct80">
            <a:fgClr>
              <a:srgbClr val="D99946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bit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4" descr="Image for p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12" y="5496154"/>
            <a:ext cx="1033398" cy="48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for p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251" y="802954"/>
            <a:ext cx="1033398" cy="48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81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323" y="732712"/>
            <a:ext cx="6056314" cy="801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323" y="1838913"/>
            <a:ext cx="7031054" cy="4233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0323" y="395886"/>
            <a:ext cx="208204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Clear browser 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0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00" y="1560866"/>
            <a:ext cx="10379505" cy="377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1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Three-way handshake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No. 1, 2, and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66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3" y="1293299"/>
            <a:ext cx="1148045" cy="1148045"/>
          </a:xfrm>
          <a:prstGeom prst="rect">
            <a:avLst/>
          </a:prstGeom>
        </p:spPr>
      </p:pic>
      <p:pic>
        <p:nvPicPr>
          <p:cNvPr id="4" name="Picture 4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5287835" y="1115801"/>
            <a:ext cx="1093062" cy="129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2202472" y="2664069"/>
            <a:ext cx="21986" cy="34641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103270" y="2646457"/>
            <a:ext cx="2" cy="34817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24455" y="2989384"/>
            <a:ext cx="3834853" cy="4659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92372" y="2804718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SYN (</a:t>
            </a:r>
            <a:r>
              <a:rPr lang="en-US" dirty="0" err="1" smtClean="0">
                <a:solidFill>
                  <a:srgbClr val="FF0000"/>
                </a:solidFill>
              </a:rPr>
              <a:t>seq</a:t>
            </a:r>
            <a:r>
              <a:rPr lang="en-US" dirty="0" smtClean="0">
                <a:solidFill>
                  <a:srgbClr val="FF0000"/>
                </a:solidFill>
              </a:rPr>
              <a:t> =m)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202474" y="3798276"/>
            <a:ext cx="3900796" cy="6008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80493" y="4911968"/>
            <a:ext cx="3834853" cy="46599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01462" y="3591276"/>
            <a:ext cx="2567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SYN (</a:t>
            </a:r>
            <a:r>
              <a:rPr lang="en-US" dirty="0" err="1" smtClean="0">
                <a:solidFill>
                  <a:srgbClr val="7030A0"/>
                </a:solidFill>
              </a:rPr>
              <a:t>seq</a:t>
            </a:r>
            <a:r>
              <a:rPr lang="en-US" dirty="0" smtClean="0">
                <a:solidFill>
                  <a:srgbClr val="7030A0"/>
                </a:solidFill>
              </a:rPr>
              <a:t> =n) + ACK 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7030A0"/>
                </a:solidFill>
              </a:rPr>
              <a:t>+1)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2372" y="4725865"/>
            <a:ext cx="110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ACK (n+1)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80900" y="1986978"/>
            <a:ext cx="1534264" cy="369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380897" y="2707959"/>
            <a:ext cx="15342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380898" y="3428943"/>
            <a:ext cx="153426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SYN-RECEIVED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380898" y="5260672"/>
            <a:ext cx="153426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ESTABLISHED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9" idx="2"/>
            <a:endCxn id="31" idx="0"/>
          </p:cNvCxnSpPr>
          <p:nvPr/>
        </p:nvCxnSpPr>
        <p:spPr>
          <a:xfrm flipH="1">
            <a:off x="7148031" y="2356307"/>
            <a:ext cx="1" cy="3516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0"/>
          </p:cNvCxnSpPr>
          <p:nvPr/>
        </p:nvCxnSpPr>
        <p:spPr>
          <a:xfrm>
            <a:off x="7148031" y="3077291"/>
            <a:ext cx="0" cy="3516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2"/>
            <a:endCxn id="33" idx="0"/>
          </p:cNvCxnSpPr>
          <p:nvPr/>
        </p:nvCxnSpPr>
        <p:spPr>
          <a:xfrm>
            <a:off x="7148031" y="3798275"/>
            <a:ext cx="0" cy="1462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4172" y="1956123"/>
            <a:ext cx="1534264" cy="369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67216" y="3239854"/>
            <a:ext cx="15412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SYN-SEND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8571" y="5270790"/>
            <a:ext cx="15412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ESTABLISHED</a:t>
            </a:r>
          </a:p>
        </p:txBody>
      </p:sp>
      <p:cxnSp>
        <p:nvCxnSpPr>
          <p:cNvPr id="45" name="Straight Arrow Connector 44"/>
          <p:cNvCxnSpPr>
            <a:stCxn id="41" idx="2"/>
            <a:endCxn id="43" idx="0"/>
          </p:cNvCxnSpPr>
          <p:nvPr/>
        </p:nvCxnSpPr>
        <p:spPr>
          <a:xfrm flipH="1">
            <a:off x="937826" y="2325452"/>
            <a:ext cx="3478" cy="9144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2"/>
            <a:endCxn id="44" idx="0"/>
          </p:cNvCxnSpPr>
          <p:nvPr/>
        </p:nvCxnSpPr>
        <p:spPr>
          <a:xfrm>
            <a:off x="937826" y="3609186"/>
            <a:ext cx="11355" cy="16616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80493" y="816359"/>
            <a:ext cx="1215589" cy="369332"/>
          </a:xfrm>
          <a:prstGeom prst="rect">
            <a:avLst/>
          </a:prstGeom>
          <a:solidFill>
            <a:srgbClr val="7E9DB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Port 57338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402100" y="789019"/>
            <a:ext cx="86453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Port 80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8009792" y="170028"/>
            <a:ext cx="39565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Seq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uence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#: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byte number of the </a:t>
            </a:r>
            <a:r>
              <a:rPr lang="en-US" b="1" dirty="0">
                <a:solidFill>
                  <a:srgbClr val="CC2DB0"/>
                </a:solidFill>
                <a:latin typeface="Times New Roman" panose="02020603050405020304" pitchFamily="18" charset="0"/>
              </a:rPr>
              <a:t>first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byte of data in the TCP packet </a:t>
            </a:r>
            <a:r>
              <a:rPr lang="en-US" b="1" dirty="0" smtClean="0">
                <a:solidFill>
                  <a:srgbClr val="CC2DB0"/>
                </a:solidFill>
                <a:latin typeface="Times New Roman" panose="02020603050405020304" pitchFamily="18" charset="0"/>
              </a:rPr>
              <a:t>sent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beginning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at 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andom # or 0 (relative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seq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#)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ACK</a:t>
            </a:r>
            <a:r>
              <a:rPr lang="en-US" b="1" dirty="0" err="1" smtClean="0">
                <a:latin typeface="Times New Roman" panose="02020603050405020304" pitchFamily="18" charset="0"/>
              </a:rPr>
              <a:t>nowledge</a:t>
            </a:r>
            <a:r>
              <a:rPr lang="en-US" b="1" dirty="0" smtClean="0">
                <a:latin typeface="Times New Roman" panose="02020603050405020304" pitchFamily="18" charset="0"/>
              </a:rPr>
              <a:t> #</a:t>
            </a:r>
            <a:r>
              <a:rPr lang="en-US" dirty="0">
                <a:latin typeface="Times New Roman" panose="02020603050405020304" pitchFamily="18" charset="0"/>
              </a:rPr>
              <a:t>: the sequence number of the </a:t>
            </a:r>
            <a:r>
              <a:rPr lang="en-US" b="1" dirty="0">
                <a:latin typeface="Times New Roman" panose="02020603050405020304" pitchFamily="18" charset="0"/>
              </a:rPr>
              <a:t>next</a:t>
            </a:r>
            <a:r>
              <a:rPr lang="en-US" dirty="0">
                <a:latin typeface="Times New Roman" panose="02020603050405020304" pitchFamily="18" charset="0"/>
              </a:rPr>
              <a:t> byte the receiver </a:t>
            </a:r>
            <a:r>
              <a:rPr lang="en-US" b="1" dirty="0">
                <a:solidFill>
                  <a:srgbClr val="CC2DB0"/>
                </a:solidFill>
                <a:latin typeface="Times New Roman" panose="02020603050405020304" pitchFamily="18" charset="0"/>
              </a:rPr>
              <a:t>expects</a:t>
            </a:r>
            <a:r>
              <a:rPr lang="en-US" dirty="0">
                <a:latin typeface="Times New Roman" panose="02020603050405020304" pitchFamily="18" charset="0"/>
              </a:rPr>
              <a:t> to </a:t>
            </a:r>
            <a:r>
              <a:rPr lang="en-US" b="1" dirty="0">
                <a:solidFill>
                  <a:srgbClr val="CC2DB0"/>
                </a:solidFill>
                <a:latin typeface="Times New Roman" panose="02020603050405020304" pitchFamily="18" charset="0"/>
              </a:rPr>
              <a:t>receive</a:t>
            </a:r>
            <a:r>
              <a:rPr lang="en-US" dirty="0" smtClean="0">
                <a:latin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</a:rPr>
              <a:t>Seq</a:t>
            </a:r>
            <a:r>
              <a:rPr lang="en-US" dirty="0" smtClean="0">
                <a:latin typeface="Times New Roman" panose="02020603050405020304" pitchFamily="18" charset="0"/>
              </a:rPr>
              <a:t> # + size of packet + 1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</a:rPr>
              <a:t>receiver </a:t>
            </a:r>
            <a:r>
              <a:rPr lang="en-US" dirty="0" err="1">
                <a:latin typeface="Times New Roman" panose="02020603050405020304" pitchFamily="18" charset="0"/>
              </a:rPr>
              <a:t>ack'ing</a:t>
            </a:r>
            <a:r>
              <a:rPr lang="en-US" dirty="0">
                <a:latin typeface="Times New Roman" panose="02020603050405020304" pitchFamily="18" charset="0"/>
              </a:rPr>
              <a:t> sequence number </a:t>
            </a:r>
            <a:r>
              <a:rPr lang="en-US" b="1" dirty="0">
                <a:solidFill>
                  <a:srgbClr val="CC2DB0"/>
                </a:solidFill>
                <a:latin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</a:rPr>
              <a:t> acknowledges receipt of all data bytes less than (but not including) byte number </a:t>
            </a:r>
            <a:r>
              <a:rPr lang="en-US" b="1" dirty="0" smtClean="0">
                <a:solidFill>
                  <a:srgbClr val="CC2DB0"/>
                </a:solidFill>
                <a:latin typeface="Times New Roman" panose="02020603050405020304" pitchFamily="18" charset="0"/>
              </a:rPr>
              <a:t>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</a:rPr>
              <a:t>+1 for </a:t>
            </a:r>
            <a:r>
              <a:rPr lang="en-US" dirty="0" smtClean="0">
                <a:latin typeface="Times New Roman" panose="02020603050405020304" pitchFamily="18" charset="0"/>
              </a:rPr>
              <a:t>SYN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33346" y="6040315"/>
            <a:ext cx="17709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are in bytes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1044934" y="2614543"/>
            <a:ext cx="1050431" cy="52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choose </a:t>
            </a:r>
            <a:r>
              <a:rPr lang="en-US" sz="1400" dirty="0" err="1"/>
              <a:t>init</a:t>
            </a:r>
            <a:r>
              <a:rPr lang="en-US" sz="1400" dirty="0"/>
              <a:t> </a:t>
            </a:r>
            <a:r>
              <a:rPr lang="en-US" sz="1400" dirty="0" err="1"/>
              <a:t>seq</a:t>
            </a:r>
            <a:r>
              <a:rPr lang="en-US" sz="1400" dirty="0"/>
              <a:t> </a:t>
            </a:r>
            <a:r>
              <a:rPr lang="en-US" sz="1400" dirty="0" err="1" smtClean="0"/>
              <a:t>num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5956" y="4382695"/>
            <a:ext cx="1910983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1400" dirty="0"/>
              <a:t>received </a:t>
            </a:r>
            <a:r>
              <a:rPr lang="en-US" sz="1400" dirty="0" smtClean="0"/>
              <a:t>SYNACK </a:t>
            </a:r>
            <a:endParaRPr lang="en-US" sz="1400" dirty="0"/>
          </a:p>
          <a:p>
            <a:pPr algn="r">
              <a:lnSpc>
                <a:spcPct val="90000"/>
              </a:lnSpc>
              <a:defRPr/>
            </a:pPr>
            <a:r>
              <a:rPr lang="en-US" sz="1400" dirty="0"/>
              <a:t>indicates server is live;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400" dirty="0"/>
              <a:t>send </a:t>
            </a:r>
            <a:r>
              <a:rPr lang="en-US" sz="1400" dirty="0" smtClean="0"/>
              <a:t>ACK;</a:t>
            </a:r>
            <a:endParaRPr lang="en-US" sz="1400" dirty="0"/>
          </a:p>
        </p:txBody>
      </p:sp>
      <p:sp>
        <p:nvSpPr>
          <p:cNvPr id="65" name="Text Box 84"/>
          <p:cNvSpPr txBox="1">
            <a:spLocks noChangeArrowheads="1"/>
          </p:cNvSpPr>
          <p:nvPr/>
        </p:nvSpPr>
        <p:spPr bwMode="auto">
          <a:xfrm>
            <a:off x="261263" y="1346883"/>
            <a:ext cx="11707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altLang="en-US" i="1" dirty="0" smtClean="0">
                <a:solidFill>
                  <a:srgbClr val="000099"/>
                </a:solidFill>
              </a:rPr>
              <a:t>client state</a:t>
            </a:r>
          </a:p>
        </p:txBody>
      </p:sp>
      <p:sp>
        <p:nvSpPr>
          <p:cNvPr id="66" name="Text Box 84"/>
          <p:cNvSpPr txBox="1">
            <a:spLocks noChangeArrowheads="1"/>
          </p:cNvSpPr>
          <p:nvPr/>
        </p:nvSpPr>
        <p:spPr bwMode="auto">
          <a:xfrm>
            <a:off x="6453281" y="1346883"/>
            <a:ext cx="12702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altLang="en-US" i="1" dirty="0" smtClean="0">
                <a:solidFill>
                  <a:srgbClr val="000099"/>
                </a:solidFill>
              </a:rPr>
              <a:t>Server state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22147" y="2570492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779603" y="3847836"/>
            <a:ext cx="301686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228274" y="5086124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30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988" y="0"/>
            <a:ext cx="2678012" cy="3471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65" y="1848246"/>
            <a:ext cx="7787312" cy="4412811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4846186">
            <a:off x="9373625" y="854044"/>
            <a:ext cx="280723" cy="19884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40087" y="4652186"/>
            <a:ext cx="4637783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Client</a:t>
            </a:r>
            <a:r>
              <a:rPr lang="en-US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am sending </a:t>
            </a:r>
            <a:r>
              <a:rPr lang="en-US" dirty="0" err="1"/>
              <a:t>seq</a:t>
            </a:r>
            <a:r>
              <a:rPr lang="en-US" dirty="0"/>
              <a:t> # </a:t>
            </a:r>
            <a:r>
              <a:rPr lang="en-US" b="1" dirty="0" smtClean="0">
                <a:solidFill>
                  <a:srgbClr val="FF0000"/>
                </a:solidFill>
              </a:rPr>
              <a:t>m 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will use the </a:t>
            </a:r>
            <a:r>
              <a:rPr lang="en-US" dirty="0" err="1" smtClean="0"/>
              <a:t>seq</a:t>
            </a:r>
            <a:r>
              <a:rPr lang="en-US" dirty="0" smtClean="0"/>
              <a:t> #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/>
              <a:t> to indicate the byte number of the </a:t>
            </a:r>
            <a:r>
              <a:rPr lang="en-US" dirty="0">
                <a:solidFill>
                  <a:srgbClr val="FF0000"/>
                </a:solidFill>
              </a:rPr>
              <a:t>first byte of data </a:t>
            </a:r>
            <a:r>
              <a:rPr lang="en-US" dirty="0"/>
              <a:t>in the TCP packet sent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3479" y="4580764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039" y="1850052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81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988" y="0"/>
            <a:ext cx="2678012" cy="3471288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4635335">
            <a:off x="9315794" y="1487243"/>
            <a:ext cx="207853" cy="212799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12" y="2488220"/>
            <a:ext cx="7995599" cy="3903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5689" y="4713733"/>
            <a:ext cx="491416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Server</a:t>
            </a:r>
            <a:r>
              <a:rPr lang="en-US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I’ve received your </a:t>
            </a:r>
            <a:r>
              <a:rPr lang="en-US" dirty="0" err="1" smtClean="0"/>
              <a:t>seq</a:t>
            </a:r>
            <a:r>
              <a:rPr lang="en-US" dirty="0" smtClean="0"/>
              <a:t> # </a:t>
            </a:r>
            <a:r>
              <a:rPr lang="en-US" dirty="0">
                <a:solidFill>
                  <a:srgbClr val="FF0000"/>
                </a:solidFill>
              </a:rPr>
              <a:t>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expect to receive your next </a:t>
            </a:r>
            <a:r>
              <a:rPr lang="en-US" dirty="0" err="1" smtClean="0"/>
              <a:t>seq</a:t>
            </a:r>
            <a:r>
              <a:rPr lang="en-US" dirty="0" smtClean="0"/>
              <a:t># </a:t>
            </a:r>
            <a:r>
              <a:rPr lang="en-US" dirty="0" smtClean="0">
                <a:solidFill>
                  <a:srgbClr val="FF0000"/>
                </a:solidFill>
              </a:rPr>
              <a:t>m+ 1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I’m sending </a:t>
            </a:r>
            <a:r>
              <a:rPr lang="en-US" dirty="0" err="1"/>
              <a:t>seq</a:t>
            </a:r>
            <a:r>
              <a:rPr lang="en-US" dirty="0"/>
              <a:t> # </a:t>
            </a:r>
            <a:r>
              <a:rPr lang="en-US" b="1" dirty="0" smtClean="0">
                <a:solidFill>
                  <a:srgbClr val="7030A0"/>
                </a:solidFill>
              </a:rPr>
              <a:t>n </a:t>
            </a:r>
            <a:r>
              <a:rPr lang="en-US" dirty="0" smtClean="0"/>
              <a:t>and I will use it to indicate </a:t>
            </a:r>
            <a:r>
              <a:rPr lang="en-US" dirty="0"/>
              <a:t>the byte number of the </a:t>
            </a:r>
            <a:r>
              <a:rPr lang="en-US" dirty="0">
                <a:solidFill>
                  <a:srgbClr val="FF0000"/>
                </a:solidFill>
              </a:rPr>
              <a:t>first byte of data </a:t>
            </a:r>
            <a:r>
              <a:rPr lang="en-US" dirty="0"/>
              <a:t>in the TCP packet </a:t>
            </a:r>
            <a:r>
              <a:rPr lang="en-US" dirty="0" smtClean="0"/>
              <a:t>I am sending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23205" y="4818157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50316" y="5544730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m+ 1</a:t>
            </a:r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608" y="2623246"/>
            <a:ext cx="301686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86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988" y="0"/>
            <a:ext cx="2678012" cy="3471288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6435519">
            <a:off x="9380829" y="1460398"/>
            <a:ext cx="279248" cy="1831653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12" y="1551006"/>
            <a:ext cx="8333724" cy="4199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8587" y="4081056"/>
            <a:ext cx="480048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Client</a:t>
            </a:r>
            <a:r>
              <a:rPr lang="en-US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OK. I am sending </a:t>
            </a:r>
            <a:r>
              <a:rPr lang="en-US" dirty="0" err="1" smtClean="0"/>
              <a:t>seq</a:t>
            </a:r>
            <a:r>
              <a:rPr lang="en-US" dirty="0" smtClean="0"/>
              <a:t> </a:t>
            </a:r>
            <a:r>
              <a:rPr lang="en-US" dirty="0"/>
              <a:t># </a:t>
            </a:r>
            <a:r>
              <a:rPr lang="en-US" b="1" dirty="0">
                <a:solidFill>
                  <a:srgbClr val="FF0000"/>
                </a:solidFill>
              </a:rPr>
              <a:t>m+ 1 </a:t>
            </a:r>
            <a:r>
              <a:rPr lang="en-US" dirty="0"/>
              <a:t>as you requested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expect to receive </a:t>
            </a:r>
            <a:r>
              <a:rPr lang="en-US" dirty="0" err="1"/>
              <a:t>seq</a:t>
            </a:r>
            <a:r>
              <a:rPr lang="en-US" dirty="0"/>
              <a:t> # </a:t>
            </a:r>
            <a:r>
              <a:rPr lang="en-US" b="1" dirty="0" smtClean="0">
                <a:solidFill>
                  <a:srgbClr val="7030A0"/>
                </a:solidFill>
              </a:rPr>
              <a:t>n +1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96011" y="4712649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n</a:t>
            </a:r>
            <a:r>
              <a:rPr lang="en-US" b="1" dirty="0" smtClean="0">
                <a:solidFill>
                  <a:srgbClr val="7030A0"/>
                </a:solidFill>
              </a:rPr>
              <a:t> +1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37501" y="397409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m+ 1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7308" y="1884692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25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request protocol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dirty="0"/>
              <a:t>. </a:t>
            </a:r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92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72" y="667075"/>
            <a:ext cx="625674" cy="625674"/>
          </a:xfrm>
          <a:prstGeom prst="rect">
            <a:avLst/>
          </a:prstGeom>
        </p:spPr>
      </p:pic>
      <p:pic>
        <p:nvPicPr>
          <p:cNvPr id="14" name="Picture 4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6360413" y="557658"/>
            <a:ext cx="595709" cy="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3549364" y="1519285"/>
            <a:ext cx="21988" cy="49782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95580" y="1519285"/>
            <a:ext cx="1134" cy="4978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71347" y="1844600"/>
            <a:ext cx="3105692" cy="2415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2606" y="1644411"/>
            <a:ext cx="1551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SYN (</a:t>
            </a:r>
            <a:r>
              <a:rPr lang="en-US" sz="1600" dirty="0" err="1" smtClean="0">
                <a:solidFill>
                  <a:srgbClr val="FF0000"/>
                </a:solidFill>
              </a:rPr>
              <a:t>seq</a:t>
            </a:r>
            <a:r>
              <a:rPr lang="en-US" sz="1600" dirty="0" smtClean="0">
                <a:solidFill>
                  <a:srgbClr val="FF0000"/>
                </a:solidFill>
              </a:rPr>
              <a:t> =0)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549364" y="2432855"/>
            <a:ext cx="3118290" cy="3411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78562" y="3041043"/>
            <a:ext cx="3110941" cy="22418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91692" y="2245487"/>
            <a:ext cx="2385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SYN (</a:t>
            </a:r>
            <a:r>
              <a:rPr lang="en-US" sz="1600" dirty="0" err="1" smtClean="0">
                <a:solidFill>
                  <a:srgbClr val="7030A0"/>
                </a:solidFill>
              </a:rPr>
              <a:t>seq</a:t>
            </a:r>
            <a:r>
              <a:rPr lang="en-US" sz="1600" dirty="0" smtClean="0">
                <a:solidFill>
                  <a:srgbClr val="7030A0"/>
                </a:solidFill>
              </a:rPr>
              <a:t> =0) , ACK (</a:t>
            </a:r>
            <a:r>
              <a:rPr lang="en-US" sz="1600" dirty="0" smtClean="0">
                <a:solidFill>
                  <a:srgbClr val="FF0000"/>
                </a:solidFill>
              </a:rPr>
              <a:t>0</a:t>
            </a:r>
            <a:r>
              <a:rPr lang="en-US" sz="1600" dirty="0" smtClean="0">
                <a:solidFill>
                  <a:srgbClr val="7030A0"/>
                </a:solidFill>
              </a:rPr>
              <a:t>+1)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3620" y="2887676"/>
            <a:ext cx="2009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=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 smtClean="0">
                <a:solidFill>
                  <a:srgbClr val="7030A0"/>
                </a:solidFill>
              </a:rPr>
              <a:t>) , </a:t>
            </a:r>
            <a:r>
              <a:rPr lang="en-US" sz="1600" dirty="0" smtClean="0">
                <a:solidFill>
                  <a:srgbClr val="FFC000"/>
                </a:solidFill>
              </a:rPr>
              <a:t>ACK (</a:t>
            </a:r>
            <a:r>
              <a:rPr lang="en-US" sz="1600" dirty="0" smtClean="0">
                <a:solidFill>
                  <a:srgbClr val="7030A0"/>
                </a:solidFill>
              </a:rPr>
              <a:t>0</a:t>
            </a:r>
            <a:r>
              <a:rPr lang="en-US" sz="1600" dirty="0" smtClean="0">
                <a:solidFill>
                  <a:srgbClr val="FFC000"/>
                </a:solidFill>
              </a:rPr>
              <a:t>+1)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8078" y="232356"/>
            <a:ext cx="984739" cy="307777"/>
          </a:xfrm>
          <a:prstGeom prst="rect">
            <a:avLst/>
          </a:prstGeom>
          <a:solidFill>
            <a:srgbClr val="7E9DB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Port 57338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244384" y="232356"/>
            <a:ext cx="778893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Port 80</a:t>
            </a:r>
            <a:endParaRPr lang="en-US" sz="14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2646485" y="3400209"/>
            <a:ext cx="7112976" cy="0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646485" y="1550230"/>
            <a:ext cx="7051430" cy="0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008802" y="1550230"/>
            <a:ext cx="27901" cy="1849979"/>
          </a:xfrm>
          <a:prstGeom prst="straightConnector1">
            <a:avLst/>
          </a:prstGeom>
          <a:ln w="38100"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036730" y="2216815"/>
            <a:ext cx="119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handshake</a:t>
            </a:r>
            <a:endParaRPr lang="en-US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2672123" y="4152748"/>
            <a:ext cx="6378544" cy="17583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036703" y="3459612"/>
            <a:ext cx="13964" cy="2925796"/>
          </a:xfrm>
          <a:prstGeom prst="straightConnector1">
            <a:avLst/>
          </a:prstGeom>
          <a:ln w="38100"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9078593" y="4069572"/>
            <a:ext cx="119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Transfer</a:t>
            </a:r>
            <a:endParaRPr lang="en-US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3555663" y="3644219"/>
            <a:ext cx="3105692" cy="24157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599277" y="3427280"/>
            <a:ext cx="3097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=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 smtClean="0">
                <a:solidFill>
                  <a:srgbClr val="7030A0"/>
                </a:solidFill>
              </a:rPr>
              <a:t>) , </a:t>
            </a:r>
            <a:r>
              <a:rPr lang="en-US" sz="1600" dirty="0" smtClean="0">
                <a:solidFill>
                  <a:srgbClr val="FFC000"/>
                </a:solidFill>
              </a:rPr>
              <a:t>ACK (</a:t>
            </a:r>
            <a:r>
              <a:rPr lang="en-US" sz="1600" dirty="0" smtClean="0">
                <a:solidFill>
                  <a:srgbClr val="7030A0"/>
                </a:solidFill>
              </a:rPr>
              <a:t>0</a:t>
            </a:r>
            <a:r>
              <a:rPr lang="en-US" sz="1600" dirty="0" smtClean="0">
                <a:solidFill>
                  <a:srgbClr val="FFC000"/>
                </a:solidFill>
              </a:rPr>
              <a:t>+1), </a:t>
            </a:r>
            <a:r>
              <a:rPr lang="en-US" sz="1600" dirty="0" smtClean="0"/>
              <a:t>TCP </a:t>
            </a:r>
            <a:r>
              <a:rPr lang="en-US" sz="1600" dirty="0" err="1" smtClean="0"/>
              <a:t>len</a:t>
            </a:r>
            <a:r>
              <a:rPr lang="en-US" sz="1600" dirty="0" smtClean="0"/>
              <a:t>=t1 </a:t>
            </a:r>
            <a:endParaRPr lang="en-US" sz="1600" dirty="0"/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3578562" y="4545988"/>
            <a:ext cx="3118290" cy="3411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589893" y="4289693"/>
            <a:ext cx="3084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(</a:t>
            </a:r>
            <a:r>
              <a:rPr lang="en-US" sz="1600" dirty="0" err="1" smtClean="0">
                <a:solidFill>
                  <a:srgbClr val="7030A0"/>
                </a:solidFill>
              </a:rPr>
              <a:t>seq</a:t>
            </a:r>
            <a:r>
              <a:rPr lang="en-US" sz="1600" dirty="0" smtClean="0">
                <a:solidFill>
                  <a:srgbClr val="7030A0"/>
                </a:solidFill>
              </a:rPr>
              <a:t> =</a:t>
            </a:r>
            <a:r>
              <a:rPr lang="en-US" sz="1600" dirty="0" smtClean="0">
                <a:solidFill>
                  <a:srgbClr val="FFC000"/>
                </a:solidFill>
              </a:rPr>
              <a:t>1</a:t>
            </a:r>
            <a:r>
              <a:rPr lang="en-US" sz="1600" dirty="0" smtClean="0">
                <a:solidFill>
                  <a:srgbClr val="7030A0"/>
                </a:solidFill>
              </a:rPr>
              <a:t>) , ACK (</a:t>
            </a:r>
            <a:r>
              <a:rPr lang="en-US" sz="1600" dirty="0" smtClean="0">
                <a:solidFill>
                  <a:srgbClr val="FF0000"/>
                </a:solidFill>
              </a:rPr>
              <a:t>1</a:t>
            </a:r>
            <a:r>
              <a:rPr lang="en-US" sz="1600" dirty="0" smtClean="0">
                <a:solidFill>
                  <a:srgbClr val="7030A0"/>
                </a:solidFill>
              </a:rPr>
              <a:t>+</a:t>
            </a:r>
            <a:r>
              <a:rPr lang="en-US" sz="1600" dirty="0" smtClean="0"/>
              <a:t>t1</a:t>
            </a:r>
            <a:r>
              <a:rPr lang="en-US" sz="1600" dirty="0" smtClean="0">
                <a:solidFill>
                  <a:srgbClr val="7030A0"/>
                </a:solidFill>
              </a:rPr>
              <a:t>), </a:t>
            </a:r>
            <a:r>
              <a:rPr lang="en-US" sz="1600" dirty="0"/>
              <a:t>TCP </a:t>
            </a:r>
            <a:r>
              <a:rPr lang="en-US" sz="1600" dirty="0" err="1" smtClean="0"/>
              <a:t>len</a:t>
            </a:r>
            <a:r>
              <a:rPr lang="en-US" sz="1600" dirty="0" smtClean="0"/>
              <a:t>=0 </a:t>
            </a:r>
            <a:endParaRPr lang="en-US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1417979" y="3525642"/>
            <a:ext cx="178478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http request/TCP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3555663" y="5212249"/>
            <a:ext cx="3118290" cy="3411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589893" y="4953365"/>
            <a:ext cx="323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(</a:t>
            </a:r>
            <a:r>
              <a:rPr lang="en-US" sz="1600" dirty="0" err="1" smtClean="0">
                <a:solidFill>
                  <a:srgbClr val="7030A0"/>
                </a:solidFill>
              </a:rPr>
              <a:t>seq</a:t>
            </a:r>
            <a:r>
              <a:rPr lang="en-US" sz="1600" dirty="0" smtClean="0">
                <a:solidFill>
                  <a:srgbClr val="7030A0"/>
                </a:solidFill>
              </a:rPr>
              <a:t> =</a:t>
            </a:r>
            <a:r>
              <a:rPr lang="en-US" sz="1600" dirty="0" smtClean="0">
                <a:solidFill>
                  <a:srgbClr val="FFC000"/>
                </a:solidFill>
              </a:rPr>
              <a:t>1</a:t>
            </a:r>
            <a:r>
              <a:rPr lang="en-US" sz="1600" dirty="0" smtClean="0">
                <a:solidFill>
                  <a:srgbClr val="7030A0"/>
                </a:solidFill>
              </a:rPr>
              <a:t>) , ACK (</a:t>
            </a:r>
            <a:r>
              <a:rPr lang="en-US" sz="1600" dirty="0" smtClean="0">
                <a:solidFill>
                  <a:srgbClr val="FF0000"/>
                </a:solidFill>
              </a:rPr>
              <a:t>1</a:t>
            </a:r>
            <a:r>
              <a:rPr lang="en-US" sz="1600" dirty="0" smtClean="0">
                <a:solidFill>
                  <a:srgbClr val="7030A0"/>
                </a:solidFill>
              </a:rPr>
              <a:t>+</a:t>
            </a:r>
            <a:r>
              <a:rPr lang="en-US" sz="1600" dirty="0" smtClean="0"/>
              <a:t>t1</a:t>
            </a:r>
            <a:r>
              <a:rPr lang="en-US" sz="1600" dirty="0" smtClean="0">
                <a:solidFill>
                  <a:srgbClr val="7030A0"/>
                </a:solidFill>
              </a:rPr>
              <a:t>), </a:t>
            </a:r>
            <a:r>
              <a:rPr lang="en-US" sz="1600" dirty="0"/>
              <a:t>TCP </a:t>
            </a:r>
            <a:r>
              <a:rPr lang="en-US" sz="1600" dirty="0" err="1" smtClean="0"/>
              <a:t>len</a:t>
            </a:r>
            <a:r>
              <a:rPr lang="en-US" sz="1600" dirty="0" smtClean="0"/>
              <a:t>=t2 </a:t>
            </a:r>
            <a:endParaRPr lang="en-US" sz="1600" dirty="0"/>
          </a:p>
        </p:txBody>
      </p:sp>
      <p:sp>
        <p:nvSpPr>
          <p:cNvPr id="79" name="TextBox 78"/>
          <p:cNvSpPr txBox="1"/>
          <p:nvPr/>
        </p:nvSpPr>
        <p:spPr>
          <a:xfrm>
            <a:off x="7023277" y="4988984"/>
            <a:ext cx="19749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http response/TCP</a:t>
            </a:r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2646485" y="6385408"/>
            <a:ext cx="7112976" cy="0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4211515" y="3765834"/>
            <a:ext cx="668216" cy="52385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5312648" y="3752013"/>
            <a:ext cx="1123034" cy="58374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3534948" y="5945067"/>
            <a:ext cx="3105692" cy="24157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578562" y="5728128"/>
            <a:ext cx="337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=1+</a:t>
            </a:r>
            <a:r>
              <a:rPr lang="en-US" sz="1600" dirty="0" smtClean="0"/>
              <a:t>t1</a:t>
            </a:r>
            <a:r>
              <a:rPr lang="en-US" sz="1600" dirty="0" smtClean="0">
                <a:solidFill>
                  <a:srgbClr val="7030A0"/>
                </a:solidFill>
              </a:rPr>
              <a:t>) , </a:t>
            </a:r>
            <a:r>
              <a:rPr lang="en-US" sz="1600" dirty="0" smtClean="0">
                <a:solidFill>
                  <a:srgbClr val="FFC000"/>
                </a:solidFill>
              </a:rPr>
              <a:t>ACK (1+</a:t>
            </a:r>
            <a:r>
              <a:rPr lang="en-US" sz="1600" dirty="0" smtClean="0"/>
              <a:t>t2</a:t>
            </a:r>
            <a:r>
              <a:rPr lang="en-US" sz="1600" dirty="0" smtClean="0">
                <a:solidFill>
                  <a:srgbClr val="FFC000"/>
                </a:solidFill>
              </a:rPr>
              <a:t>), </a:t>
            </a:r>
            <a:r>
              <a:rPr lang="en-US" sz="1600" dirty="0" smtClean="0"/>
              <a:t>TCP </a:t>
            </a:r>
            <a:r>
              <a:rPr lang="en-US" sz="1600" dirty="0" err="1" smtClean="0"/>
              <a:t>len</a:t>
            </a:r>
            <a:r>
              <a:rPr lang="en-US" sz="1600" dirty="0" smtClean="0"/>
              <a:t>=0 </a:t>
            </a:r>
            <a:endParaRPr lang="en-US" sz="1600" dirty="0"/>
          </a:p>
        </p:txBody>
      </p:sp>
      <p:cxnSp>
        <p:nvCxnSpPr>
          <p:cNvPr id="96" name="Straight Arrow Connector 95"/>
          <p:cNvCxnSpPr/>
          <p:nvPr/>
        </p:nvCxnSpPr>
        <p:spPr>
          <a:xfrm flipH="1">
            <a:off x="4307630" y="3727166"/>
            <a:ext cx="838131" cy="587838"/>
          </a:xfrm>
          <a:prstGeom prst="straightConnector1">
            <a:avLst/>
          </a:prstGeom>
          <a:ln>
            <a:solidFill>
              <a:schemeClr val="accent4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4268684" y="5263106"/>
            <a:ext cx="668216" cy="52385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5369817" y="5249285"/>
            <a:ext cx="1123034" cy="58374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4364799" y="5224438"/>
            <a:ext cx="838131" cy="587838"/>
          </a:xfrm>
          <a:prstGeom prst="straightConnector1">
            <a:avLst/>
          </a:prstGeom>
          <a:ln>
            <a:solidFill>
              <a:schemeClr val="accent4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30566" y="1694002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6710020" y="2234094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3234663" y="2845699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6702791" y="4350763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236935" y="5760401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3246822" y="3528705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6710020" y="5013488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9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 HTTP </a:t>
            </a:r>
            <a:r>
              <a:rPr lang="en-US" dirty="0" smtClean="0"/>
              <a:t>traffic with curl</a:t>
            </a:r>
            <a:endParaRPr lang="en-US" dirty="0" smtClean="0"/>
          </a:p>
          <a:p>
            <a:r>
              <a:rPr lang="en-US" dirty="0"/>
              <a:t>Is understanding HTTP enough for forensic investigations?</a:t>
            </a:r>
          </a:p>
          <a:p>
            <a:pPr lvl="1"/>
            <a:r>
              <a:rPr lang="en-US" dirty="0" smtClean="0"/>
              <a:t>Open </a:t>
            </a:r>
            <a:r>
              <a:rPr lang="en-US" dirty="0"/>
              <a:t>Systems Interconnection </a:t>
            </a:r>
            <a:r>
              <a:rPr lang="en-US" dirty="0" smtClean="0"/>
              <a:t>Model (OSI)</a:t>
            </a:r>
          </a:p>
          <a:p>
            <a:r>
              <a:rPr lang="en-US" dirty="0" smtClean="0"/>
              <a:t>Exam HTTP traffics with Wireshark</a:t>
            </a:r>
          </a:p>
          <a:p>
            <a:pPr lvl="1"/>
            <a:r>
              <a:rPr lang="en-US" dirty="0" smtClean="0"/>
              <a:t>Three-way handshake (TCP) </a:t>
            </a:r>
            <a:endParaRPr lang="en-US" dirty="0" smtClean="0"/>
          </a:p>
          <a:p>
            <a:pPr lvl="1"/>
            <a:r>
              <a:rPr lang="en-US" dirty="0" smtClean="0"/>
              <a:t>Communication (HTTP request/response)</a:t>
            </a:r>
            <a:endParaRPr lang="en-US" dirty="0" smtClean="0"/>
          </a:p>
          <a:p>
            <a:pPr lvl="1"/>
            <a:r>
              <a:rPr lang="en-US" dirty="0"/>
              <a:t>Close </a:t>
            </a:r>
            <a:r>
              <a:rPr lang="en-US" dirty="0" smtClean="0"/>
              <a:t>connection </a:t>
            </a:r>
            <a:r>
              <a:rPr lang="en-US" dirty="0"/>
              <a:t>(TCP) </a:t>
            </a:r>
          </a:p>
        </p:txBody>
      </p:sp>
    </p:spTree>
    <p:extLst>
      <p:ext uri="{BB962C8B-B14F-4D97-AF65-F5344CB8AC3E}">
        <p14:creationId xmlns:p14="http://schemas.microsoft.com/office/powerpoint/2010/main" val="49168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72" y="667075"/>
            <a:ext cx="625674" cy="625674"/>
          </a:xfrm>
          <a:prstGeom prst="rect">
            <a:avLst/>
          </a:prstGeom>
        </p:spPr>
      </p:pic>
      <p:pic>
        <p:nvPicPr>
          <p:cNvPr id="3" name="Picture 4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6360413" y="557658"/>
            <a:ext cx="595709" cy="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3549364" y="1519285"/>
            <a:ext cx="21988" cy="49782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695580" y="1519285"/>
            <a:ext cx="1134" cy="4978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571347" y="1844600"/>
            <a:ext cx="3105692" cy="2415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92606" y="1644411"/>
            <a:ext cx="1551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SYN (</a:t>
            </a:r>
            <a:r>
              <a:rPr lang="en-US" sz="1600" dirty="0" err="1" smtClean="0">
                <a:solidFill>
                  <a:srgbClr val="FF0000"/>
                </a:solidFill>
              </a:rPr>
              <a:t>seq</a:t>
            </a:r>
            <a:r>
              <a:rPr lang="en-US" sz="1600" dirty="0" smtClean="0">
                <a:solidFill>
                  <a:srgbClr val="FF0000"/>
                </a:solidFill>
              </a:rPr>
              <a:t> =0)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549364" y="2432855"/>
            <a:ext cx="3118290" cy="3411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78562" y="3041043"/>
            <a:ext cx="3110941" cy="22418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1692" y="2245487"/>
            <a:ext cx="2385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SYN (</a:t>
            </a:r>
            <a:r>
              <a:rPr lang="en-US" sz="1600" dirty="0" err="1" smtClean="0">
                <a:solidFill>
                  <a:srgbClr val="7030A0"/>
                </a:solidFill>
              </a:rPr>
              <a:t>seq</a:t>
            </a:r>
            <a:r>
              <a:rPr lang="en-US" sz="1600" dirty="0" smtClean="0">
                <a:solidFill>
                  <a:srgbClr val="7030A0"/>
                </a:solidFill>
              </a:rPr>
              <a:t> =0) , ACK (</a:t>
            </a:r>
            <a:r>
              <a:rPr lang="en-US" sz="1600" dirty="0" smtClean="0">
                <a:solidFill>
                  <a:srgbClr val="FF0000"/>
                </a:solidFill>
              </a:rPr>
              <a:t>0</a:t>
            </a:r>
            <a:r>
              <a:rPr lang="en-US" sz="1600" dirty="0" smtClean="0">
                <a:solidFill>
                  <a:srgbClr val="7030A0"/>
                </a:solidFill>
              </a:rPr>
              <a:t>+1)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3620" y="2887676"/>
            <a:ext cx="2009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=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 smtClean="0">
                <a:solidFill>
                  <a:srgbClr val="7030A0"/>
                </a:solidFill>
              </a:rPr>
              <a:t>) , </a:t>
            </a:r>
            <a:r>
              <a:rPr lang="en-US" sz="1600" dirty="0" smtClean="0">
                <a:solidFill>
                  <a:srgbClr val="FFC000"/>
                </a:solidFill>
              </a:rPr>
              <a:t>ACK (</a:t>
            </a:r>
            <a:r>
              <a:rPr lang="en-US" sz="1600" dirty="0" smtClean="0">
                <a:solidFill>
                  <a:srgbClr val="7030A0"/>
                </a:solidFill>
              </a:rPr>
              <a:t>0</a:t>
            </a:r>
            <a:r>
              <a:rPr lang="en-US" sz="1600" dirty="0" smtClean="0">
                <a:solidFill>
                  <a:srgbClr val="FFC000"/>
                </a:solidFill>
              </a:rPr>
              <a:t>+1)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8078" y="232356"/>
            <a:ext cx="984739" cy="307777"/>
          </a:xfrm>
          <a:prstGeom prst="rect">
            <a:avLst/>
          </a:prstGeom>
          <a:solidFill>
            <a:srgbClr val="7E9DB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Port 57338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4384" y="232356"/>
            <a:ext cx="778893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Port 80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646485" y="3400209"/>
            <a:ext cx="7112976" cy="0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46485" y="1550230"/>
            <a:ext cx="7051430" cy="0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008802" y="1550230"/>
            <a:ext cx="27901" cy="1849979"/>
          </a:xfrm>
          <a:prstGeom prst="straightConnector1">
            <a:avLst/>
          </a:prstGeom>
          <a:ln w="38100"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036730" y="2216815"/>
            <a:ext cx="119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handshake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672123" y="4152748"/>
            <a:ext cx="6378544" cy="17583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008802" y="3459612"/>
            <a:ext cx="27901" cy="2925796"/>
          </a:xfrm>
          <a:prstGeom prst="straightConnector1">
            <a:avLst/>
          </a:prstGeom>
          <a:ln w="38100"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78593" y="4069572"/>
            <a:ext cx="119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Transfer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55663" y="3644219"/>
            <a:ext cx="3105692" cy="24157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99277" y="3427280"/>
            <a:ext cx="3097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=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 smtClean="0">
                <a:solidFill>
                  <a:srgbClr val="7030A0"/>
                </a:solidFill>
              </a:rPr>
              <a:t>) , </a:t>
            </a:r>
            <a:r>
              <a:rPr lang="en-US" sz="1600" dirty="0" smtClean="0">
                <a:solidFill>
                  <a:srgbClr val="FFC000"/>
                </a:solidFill>
              </a:rPr>
              <a:t>ACK (</a:t>
            </a:r>
            <a:r>
              <a:rPr lang="en-US" sz="1600" dirty="0" smtClean="0">
                <a:solidFill>
                  <a:srgbClr val="7030A0"/>
                </a:solidFill>
              </a:rPr>
              <a:t>0</a:t>
            </a:r>
            <a:r>
              <a:rPr lang="en-US" sz="1600" dirty="0" smtClean="0">
                <a:solidFill>
                  <a:srgbClr val="FFC000"/>
                </a:solidFill>
              </a:rPr>
              <a:t>+1), </a:t>
            </a:r>
            <a:r>
              <a:rPr lang="en-US" sz="1600" dirty="0" smtClean="0"/>
              <a:t>TCP </a:t>
            </a:r>
            <a:r>
              <a:rPr lang="en-US" sz="1600" dirty="0" err="1" smtClean="0"/>
              <a:t>len</a:t>
            </a:r>
            <a:r>
              <a:rPr lang="en-US" sz="1600" dirty="0" smtClean="0"/>
              <a:t>=</a:t>
            </a:r>
            <a:r>
              <a:rPr lang="en-US" sz="1600" b="1" dirty="0" smtClean="0">
                <a:solidFill>
                  <a:schemeClr val="accent6"/>
                </a:solidFill>
              </a:rPr>
              <a:t>83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578562" y="4545988"/>
            <a:ext cx="3118290" cy="3411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89893" y="4289693"/>
            <a:ext cx="3084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(</a:t>
            </a:r>
            <a:r>
              <a:rPr lang="en-US" sz="1600" dirty="0" err="1" smtClean="0">
                <a:solidFill>
                  <a:srgbClr val="7030A0"/>
                </a:solidFill>
              </a:rPr>
              <a:t>seq</a:t>
            </a:r>
            <a:r>
              <a:rPr lang="en-US" sz="1600" dirty="0" smtClean="0">
                <a:solidFill>
                  <a:srgbClr val="7030A0"/>
                </a:solidFill>
              </a:rPr>
              <a:t> =</a:t>
            </a:r>
            <a:r>
              <a:rPr lang="en-US" sz="1600" dirty="0" smtClean="0">
                <a:solidFill>
                  <a:srgbClr val="FFC000"/>
                </a:solidFill>
              </a:rPr>
              <a:t>1</a:t>
            </a:r>
            <a:r>
              <a:rPr lang="en-US" sz="1600" dirty="0" smtClean="0">
                <a:solidFill>
                  <a:srgbClr val="7030A0"/>
                </a:solidFill>
              </a:rPr>
              <a:t>) , ACK (</a:t>
            </a:r>
            <a:r>
              <a:rPr lang="en-US" sz="1600" dirty="0" smtClean="0">
                <a:solidFill>
                  <a:srgbClr val="FF0000"/>
                </a:solidFill>
              </a:rPr>
              <a:t>1</a:t>
            </a:r>
            <a:r>
              <a:rPr lang="en-US" sz="1600" dirty="0" smtClean="0">
                <a:solidFill>
                  <a:srgbClr val="7030A0"/>
                </a:solidFill>
              </a:rPr>
              <a:t>+</a:t>
            </a:r>
            <a:r>
              <a:rPr lang="en-US" sz="1600" dirty="0" smtClean="0"/>
              <a:t>83</a:t>
            </a:r>
            <a:r>
              <a:rPr lang="en-US" sz="1600" dirty="0" smtClean="0">
                <a:solidFill>
                  <a:srgbClr val="7030A0"/>
                </a:solidFill>
              </a:rPr>
              <a:t>), </a:t>
            </a:r>
            <a:r>
              <a:rPr lang="en-US" sz="1600" dirty="0"/>
              <a:t>TCP </a:t>
            </a:r>
            <a:r>
              <a:rPr lang="en-US" sz="1600" dirty="0" err="1" smtClean="0"/>
              <a:t>len</a:t>
            </a:r>
            <a:r>
              <a:rPr lang="en-US" sz="1600" dirty="0" smtClean="0"/>
              <a:t>=0 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960732" y="3531278"/>
            <a:ext cx="178478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http request/TCP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555663" y="5212249"/>
            <a:ext cx="3118290" cy="34114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89893" y="4953365"/>
            <a:ext cx="323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(</a:t>
            </a:r>
            <a:r>
              <a:rPr lang="en-US" sz="1600" dirty="0" err="1" smtClean="0">
                <a:solidFill>
                  <a:srgbClr val="7030A0"/>
                </a:solidFill>
              </a:rPr>
              <a:t>seq</a:t>
            </a:r>
            <a:r>
              <a:rPr lang="en-US" sz="1600" dirty="0" smtClean="0">
                <a:solidFill>
                  <a:srgbClr val="7030A0"/>
                </a:solidFill>
              </a:rPr>
              <a:t> =</a:t>
            </a:r>
            <a:r>
              <a:rPr lang="en-US" sz="1600" dirty="0" smtClean="0">
                <a:solidFill>
                  <a:srgbClr val="FFC000"/>
                </a:solidFill>
              </a:rPr>
              <a:t>1</a:t>
            </a:r>
            <a:r>
              <a:rPr lang="en-US" sz="1600" dirty="0" smtClean="0">
                <a:solidFill>
                  <a:srgbClr val="7030A0"/>
                </a:solidFill>
              </a:rPr>
              <a:t>) , ACK (</a:t>
            </a:r>
            <a:r>
              <a:rPr lang="en-US" sz="1600" dirty="0" smtClean="0">
                <a:solidFill>
                  <a:srgbClr val="FF0000"/>
                </a:solidFill>
              </a:rPr>
              <a:t>1</a:t>
            </a:r>
            <a:r>
              <a:rPr lang="en-US" sz="1600" dirty="0" smtClean="0">
                <a:solidFill>
                  <a:srgbClr val="7030A0"/>
                </a:solidFill>
              </a:rPr>
              <a:t>+</a:t>
            </a:r>
            <a:r>
              <a:rPr lang="en-US" sz="1600" dirty="0" smtClean="0"/>
              <a:t>83</a:t>
            </a:r>
            <a:r>
              <a:rPr lang="en-US" sz="1600" dirty="0" smtClean="0">
                <a:solidFill>
                  <a:srgbClr val="7030A0"/>
                </a:solidFill>
              </a:rPr>
              <a:t>), </a:t>
            </a:r>
            <a:r>
              <a:rPr lang="en-US" sz="1600" dirty="0"/>
              <a:t>TCP </a:t>
            </a:r>
            <a:r>
              <a:rPr lang="en-US" sz="1600" dirty="0" err="1" smtClean="0"/>
              <a:t>len</a:t>
            </a:r>
            <a:r>
              <a:rPr lang="en-US" sz="1600" dirty="0" smtClean="0"/>
              <a:t>=</a:t>
            </a:r>
            <a:r>
              <a:rPr lang="en-US" sz="1600" b="1" dirty="0" smtClean="0">
                <a:solidFill>
                  <a:schemeClr val="accent6"/>
                </a:solidFill>
              </a:rPr>
              <a:t>352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7167115" y="5027583"/>
            <a:ext cx="192200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http response/TCP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646485" y="6385408"/>
            <a:ext cx="7112976" cy="0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30566" y="1694002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710020" y="2234094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34663" y="2845699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21591" y="4352912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211515" y="3765834"/>
            <a:ext cx="668216" cy="52385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312648" y="3752013"/>
            <a:ext cx="1123034" cy="58374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34948" y="5945067"/>
            <a:ext cx="3105692" cy="24157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78562" y="5728128"/>
            <a:ext cx="337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=1+</a:t>
            </a:r>
            <a:r>
              <a:rPr lang="en-US" sz="1600" dirty="0" smtClean="0"/>
              <a:t>83</a:t>
            </a:r>
            <a:r>
              <a:rPr lang="en-US" sz="1600" dirty="0" smtClean="0">
                <a:solidFill>
                  <a:srgbClr val="7030A0"/>
                </a:solidFill>
              </a:rPr>
              <a:t>) , </a:t>
            </a:r>
            <a:r>
              <a:rPr lang="en-US" sz="1600" dirty="0" smtClean="0">
                <a:solidFill>
                  <a:srgbClr val="FFC000"/>
                </a:solidFill>
              </a:rPr>
              <a:t>ACK (1+</a:t>
            </a:r>
            <a:r>
              <a:rPr lang="en-US" sz="1600" b="1" dirty="0" smtClean="0">
                <a:solidFill>
                  <a:schemeClr val="accent6"/>
                </a:solidFill>
              </a:rPr>
              <a:t>352</a:t>
            </a:r>
            <a:r>
              <a:rPr lang="en-US" sz="1600" dirty="0" smtClean="0">
                <a:solidFill>
                  <a:srgbClr val="FFC000"/>
                </a:solidFill>
              </a:rPr>
              <a:t>), </a:t>
            </a:r>
            <a:r>
              <a:rPr lang="en-US" sz="1600" dirty="0" smtClean="0"/>
              <a:t>TCP </a:t>
            </a:r>
            <a:r>
              <a:rPr lang="en-US" sz="1600" dirty="0" err="1" smtClean="0"/>
              <a:t>len</a:t>
            </a:r>
            <a:r>
              <a:rPr lang="en-US" sz="1600" dirty="0" smtClean="0"/>
              <a:t>=0 </a:t>
            </a:r>
            <a:endParaRPr lang="en-US" sz="16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4307630" y="3727166"/>
            <a:ext cx="838131" cy="587838"/>
          </a:xfrm>
          <a:prstGeom prst="straightConnector1">
            <a:avLst/>
          </a:prstGeom>
          <a:ln>
            <a:solidFill>
              <a:schemeClr val="accent4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236935" y="5760401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268684" y="5263106"/>
            <a:ext cx="668216" cy="52385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369817" y="5249285"/>
            <a:ext cx="1123034" cy="58374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364799" y="5224438"/>
            <a:ext cx="838131" cy="587838"/>
          </a:xfrm>
          <a:prstGeom prst="straightConnector1">
            <a:avLst/>
          </a:prstGeom>
          <a:ln>
            <a:solidFill>
              <a:schemeClr val="accent4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141677" y="404446"/>
            <a:ext cx="189487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TCP length t1=83</a:t>
            </a:r>
          </a:p>
          <a:p>
            <a:r>
              <a:rPr lang="en-US" dirty="0"/>
              <a:t>TCP length </a:t>
            </a:r>
            <a:r>
              <a:rPr lang="en-US" dirty="0" smtClean="0"/>
              <a:t>t2=352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246822" y="3528705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710020" y="5013488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72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994" y="1082389"/>
            <a:ext cx="7684002" cy="51946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994" y="735423"/>
            <a:ext cx="4671511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Show http request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274901" y="1160766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76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040" y="463444"/>
            <a:ext cx="8264158" cy="6044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130" y="1412967"/>
            <a:ext cx="12569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Show </a:t>
            </a:r>
            <a:r>
              <a:rPr lang="en-US" sz="1400" dirty="0" smtClean="0">
                <a:solidFill>
                  <a:srgbClr val="FF0000"/>
                </a:solidFill>
              </a:rPr>
              <a:t>TCP</a:t>
            </a:r>
            <a:r>
              <a:rPr lang="en-US" sz="1400" dirty="0" smtClean="0"/>
              <a:t> segment 4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15130" y="5080092"/>
            <a:ext cx="12569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Show </a:t>
            </a:r>
            <a:r>
              <a:rPr lang="en-US" sz="1400" dirty="0" smtClean="0">
                <a:solidFill>
                  <a:srgbClr val="FF0000"/>
                </a:solidFill>
              </a:rPr>
              <a:t>TCP</a:t>
            </a:r>
            <a:r>
              <a:rPr lang="en-US" sz="1400" dirty="0" smtClean="0"/>
              <a:t> payload 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38954" y="2198077"/>
            <a:ext cx="74734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70354" y="384208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72040" y="139601"/>
            <a:ext cx="4671511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Show </a:t>
            </a:r>
            <a:r>
              <a:rPr lang="en-US" sz="1400" dirty="0" smtClean="0">
                <a:solidFill>
                  <a:srgbClr val="FF0000"/>
                </a:solidFill>
              </a:rPr>
              <a:t>http</a:t>
            </a:r>
            <a:r>
              <a:rPr lang="en-US" sz="1400" dirty="0" smtClean="0"/>
              <a:t> request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3502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888" y="1105167"/>
            <a:ext cx="7258311" cy="5283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226" y="2347584"/>
            <a:ext cx="118466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Show IP packet 4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751200" y="4384800"/>
            <a:ext cx="360000" cy="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170000" y="4566000"/>
            <a:ext cx="360000" cy="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2888" y="1172378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72888" y="797390"/>
            <a:ext cx="4671511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Show http request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5360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197" y="801844"/>
            <a:ext cx="6881444" cy="5493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406" y="1337030"/>
            <a:ext cx="145679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Ethernet</a:t>
            </a:r>
            <a:r>
              <a:rPr lang="en-US" sz="1400" dirty="0" smtClean="0"/>
              <a:t> Frame 4</a:t>
            </a:r>
            <a:endParaRPr lang="en-US" sz="1400" dirty="0"/>
          </a:p>
        </p:txBody>
      </p:sp>
      <p:pic>
        <p:nvPicPr>
          <p:cNvPr id="1026" name="Picture 2" descr="https://upload.wikimedia.org/wikipedia/commons/thumb/1/13/Ethernet_Type_II_Frame_format.svg/700px-Ethernet_Type_II_Frame_forma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99" y="2638120"/>
            <a:ext cx="5750275" cy="101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60684" y="4284124"/>
            <a:ext cx="34344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lo interface is not associated with a hardware network interface (it's a virtual loopback interface), it does not have an Ethernet hardware address (MAC address).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446" y="4233600"/>
            <a:ext cx="161775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444444"/>
                </a:solidFill>
                <a:latin typeface="Gotham A"/>
              </a:rPr>
              <a:t>Show </a:t>
            </a:r>
            <a:r>
              <a:rPr lang="en-US" sz="1200" dirty="0" smtClean="0">
                <a:solidFill>
                  <a:srgbClr val="FF0000"/>
                </a:solidFill>
                <a:latin typeface="Gotham A"/>
              </a:rPr>
              <a:t>Ethernet</a:t>
            </a:r>
            <a:r>
              <a:rPr lang="en-US" sz="1200" dirty="0" smtClean="0">
                <a:solidFill>
                  <a:srgbClr val="444444"/>
                </a:solidFill>
                <a:latin typeface="Gotham A"/>
              </a:rPr>
              <a:t> </a:t>
            </a:r>
            <a:r>
              <a:rPr lang="en-US" sz="1200" dirty="0">
                <a:solidFill>
                  <a:srgbClr val="444444"/>
                </a:solidFill>
                <a:latin typeface="Gotham A"/>
              </a:rPr>
              <a:t>802.3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972652" y="4743185"/>
            <a:ext cx="883575" cy="246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000" dirty="0"/>
              <a:t>ARP (0x0806)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0511" y="707179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72197" y="484166"/>
            <a:ext cx="4671511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Show http request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7878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response protocol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dirty="0"/>
              <a:t>. 5 </a:t>
            </a:r>
            <a:r>
              <a:rPr lang="en-US" dirty="0" smtClean="0"/>
              <a:t>and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98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24" y="1121093"/>
            <a:ext cx="8856367" cy="5344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6324" y="782539"/>
            <a:ext cx="4562758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Server </a:t>
            </a:r>
            <a:r>
              <a:rPr lang="en-US" sz="1600" dirty="0" err="1" smtClean="0">
                <a:solidFill>
                  <a:srgbClr val="FF0000"/>
                </a:solidFill>
              </a:rPr>
              <a:t>ACK</a:t>
            </a:r>
            <a:r>
              <a:rPr lang="en-US" sz="1600" dirty="0" err="1" smtClean="0"/>
              <a:t>nowledges</a:t>
            </a:r>
            <a:r>
              <a:rPr lang="en-US" sz="1600" dirty="0" smtClean="0"/>
              <a:t> the request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737230" y="3235569"/>
            <a:ext cx="235006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ACK 84  =1+ TCP length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46324" y="1182649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03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859" y="1127536"/>
            <a:ext cx="7453006" cy="5174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3132" y="1188845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40859" y="685002"/>
            <a:ext cx="438577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Server send HTTP response </a:t>
            </a:r>
            <a:r>
              <a:rPr lang="en-US" sz="1600" dirty="0" smtClean="0">
                <a:solidFill>
                  <a:srgbClr val="0070C0"/>
                </a:solidFill>
              </a:rPr>
              <a:t>head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57" y="2329807"/>
            <a:ext cx="970002" cy="3088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HTTP head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9642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572" y="953586"/>
            <a:ext cx="7818381" cy="53727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5572" y="585034"/>
            <a:ext cx="4907148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Server send HTTP response data (</a:t>
            </a:r>
            <a:r>
              <a:rPr lang="en-US" sz="1600" dirty="0" smtClean="0">
                <a:solidFill>
                  <a:srgbClr val="0070C0"/>
                </a:solidFill>
              </a:rPr>
              <a:t>simple.html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451164" y="953586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8971" y="2416893"/>
            <a:ext cx="113660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</a:t>
            </a:r>
            <a:r>
              <a:rPr lang="en-US" sz="1400" dirty="0" smtClean="0">
                <a:solidFill>
                  <a:srgbClr val="FF0000"/>
                </a:solidFill>
              </a:rPr>
              <a:t>imple.html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875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285" y="971170"/>
            <a:ext cx="8565324" cy="53347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69068" y="4387361"/>
            <a:ext cx="251753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PSH: data </a:t>
            </a:r>
            <a:r>
              <a:rPr lang="en-US" sz="1400" dirty="0"/>
              <a:t>must be transmitted </a:t>
            </a:r>
            <a:r>
              <a:rPr lang="en-US" sz="1400" dirty="0" smtClean="0"/>
              <a:t>promptly to </a:t>
            </a:r>
            <a:r>
              <a:rPr lang="en-US" sz="1400" dirty="0"/>
              <a:t>the receiver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7361" y="1058215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2285" y="589094"/>
            <a:ext cx="4907148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Server send HTTP response data (</a:t>
            </a:r>
            <a:r>
              <a:rPr lang="en-US" sz="1600" dirty="0" smtClean="0">
                <a:solidFill>
                  <a:srgbClr val="0070C0"/>
                </a:solidFill>
              </a:rPr>
              <a:t>simple.html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329842" y="2300297"/>
            <a:ext cx="492443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Gotham A"/>
              </a:rPr>
              <a:t>TCP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5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 HTTP </a:t>
            </a:r>
            <a:r>
              <a:rPr lang="en-US" dirty="0" smtClean="0"/>
              <a:t>traffic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17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11" y="1136983"/>
            <a:ext cx="10502081" cy="4709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911" y="1506624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2911" y="782886"/>
            <a:ext cx="3302403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Client sends TCP acknowledgement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1239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Close connection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92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26111" y="6445128"/>
            <a:ext cx="676275" cy="2762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6621EDC3-8EA9-4D64-9134-52F5613383BF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4711578" y="1861404"/>
            <a:ext cx="1587" cy="394811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7300790" y="1931254"/>
            <a:ext cx="1588" cy="341788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1784228" y="2542441"/>
            <a:ext cx="1335087" cy="854075"/>
            <a:chOff x="343" y="1740"/>
            <a:chExt cx="841" cy="538"/>
          </a:xfrm>
        </p:grpSpPr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343" y="2066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FIN_WAIT_2</a:t>
              </a:r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auto">
            <a:xfrm>
              <a:off x="634" y="1740"/>
              <a:ext cx="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8415215" y="1882041"/>
            <a:ext cx="1390650" cy="960438"/>
            <a:chOff x="4520" y="1324"/>
            <a:chExt cx="876" cy="60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4520" y="1717"/>
              <a:ext cx="876" cy="2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CLOSE_WAIT</a:t>
              </a:r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>
              <a:off x="5171" y="1324"/>
              <a:ext cx="0" cy="41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5" name="Group 75"/>
          <p:cNvGrpSpPr>
            <a:grpSpLocks/>
          </p:cNvGrpSpPr>
          <p:nvPr/>
        </p:nvGrpSpPr>
        <p:grpSpPr bwMode="auto">
          <a:xfrm>
            <a:off x="4752857" y="3650516"/>
            <a:ext cx="2974977" cy="579438"/>
            <a:chOff x="2213" y="2438"/>
            <a:chExt cx="1874" cy="365"/>
          </a:xfrm>
        </p:grpSpPr>
        <p:sp>
          <p:nvSpPr>
            <p:cNvPr id="16" name="Line 41"/>
            <p:cNvSpPr>
              <a:spLocks noChangeShapeType="1"/>
            </p:cNvSpPr>
            <p:nvPr/>
          </p:nvSpPr>
          <p:spPr bwMode="auto">
            <a:xfrm flipH="1">
              <a:off x="2213" y="2483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2669" y="2438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8" name="Text Box 43"/>
            <p:cNvSpPr txBox="1">
              <a:spLocks noChangeArrowheads="1"/>
            </p:cNvSpPr>
            <p:nvPr/>
          </p:nvSpPr>
          <p:spPr bwMode="auto">
            <a:xfrm>
              <a:off x="2390" y="2527"/>
              <a:ext cx="169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FIN, ACK=</a:t>
              </a:r>
              <a:r>
                <a:rPr lang="en-US" b="1" dirty="0"/>
                <a:t>84+1</a:t>
              </a:r>
              <a:r>
                <a:rPr lang="en-US" dirty="0" smtClean="0"/>
                <a:t>, </a:t>
              </a:r>
              <a:r>
                <a:rPr lang="en-US" dirty="0" err="1" smtClean="0"/>
                <a:t>seq</a:t>
              </a:r>
              <a:r>
                <a:rPr lang="en-US" dirty="0" smtClean="0"/>
                <a:t>=</a:t>
              </a:r>
              <a:r>
                <a:rPr lang="en-US" b="1" dirty="0" smtClean="0">
                  <a:solidFill>
                    <a:schemeClr val="accent6"/>
                  </a:solidFill>
                </a:rPr>
                <a:t>353</a:t>
              </a:r>
              <a:endParaRPr lang="en-US" dirty="0" smtClean="0"/>
            </a:p>
          </p:txBody>
        </p:sp>
      </p:grpSp>
      <p:grpSp>
        <p:nvGrpSpPr>
          <p:cNvPr id="19" name="Group 80"/>
          <p:cNvGrpSpPr>
            <a:grpSpLocks/>
          </p:cNvGrpSpPr>
          <p:nvPr/>
        </p:nvGrpSpPr>
        <p:grpSpPr bwMode="auto">
          <a:xfrm>
            <a:off x="4783015" y="4358541"/>
            <a:ext cx="2508250" cy="582613"/>
            <a:chOff x="2232" y="2884"/>
            <a:chExt cx="1580" cy="367"/>
          </a:xfrm>
        </p:grpSpPr>
        <p:sp>
          <p:nvSpPr>
            <p:cNvPr id="20" name="Line 44"/>
            <p:cNvSpPr>
              <a:spLocks noChangeShapeType="1"/>
            </p:cNvSpPr>
            <p:nvPr/>
          </p:nvSpPr>
          <p:spPr bwMode="auto">
            <a:xfrm>
              <a:off x="2232" y="2884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1" name="Rectangle 46"/>
            <p:cNvSpPr>
              <a:spLocks noChangeArrowheads="1"/>
            </p:cNvSpPr>
            <p:nvPr/>
          </p:nvSpPr>
          <p:spPr bwMode="auto">
            <a:xfrm>
              <a:off x="2553" y="2995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22" name="Text Box 47"/>
            <p:cNvSpPr txBox="1">
              <a:spLocks noChangeArrowheads="1"/>
            </p:cNvSpPr>
            <p:nvPr/>
          </p:nvSpPr>
          <p:spPr bwMode="auto">
            <a:xfrm>
              <a:off x="2700" y="2985"/>
              <a:ext cx="85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ACK=</a:t>
              </a:r>
              <a:r>
                <a:rPr lang="en-US" b="1" dirty="0">
                  <a:solidFill>
                    <a:schemeClr val="accent6"/>
                  </a:solidFill>
                </a:rPr>
                <a:t>353</a:t>
              </a:r>
              <a:r>
                <a:rPr lang="en-US" dirty="0" smtClean="0"/>
                <a:t>+1</a:t>
              </a:r>
            </a:p>
          </p:txBody>
        </p:sp>
      </p:grpSp>
      <p:grpSp>
        <p:nvGrpSpPr>
          <p:cNvPr id="23" name="Group 72"/>
          <p:cNvGrpSpPr>
            <a:grpSpLocks/>
          </p:cNvGrpSpPr>
          <p:nvPr/>
        </p:nvGrpSpPr>
        <p:grpSpPr bwMode="auto">
          <a:xfrm>
            <a:off x="3330453" y="2682141"/>
            <a:ext cx="4930775" cy="854075"/>
            <a:chOff x="1317" y="1828"/>
            <a:chExt cx="3106" cy="538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H="1">
              <a:off x="2186" y="1828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2507" y="1912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2562" y="1887"/>
              <a:ext cx="77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</a:rPr>
                <a:t>ACK=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</a:rPr>
                <a:t>84</a:t>
              </a:r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</a:rPr>
                <a:t>+1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1317" y="2066"/>
              <a:ext cx="86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 wait for server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close</a:t>
              </a:r>
            </a:p>
          </p:txBody>
        </p:sp>
        <p:sp>
          <p:nvSpPr>
            <p:cNvPr id="28" name="Text Box 49"/>
            <p:cNvSpPr txBox="1">
              <a:spLocks noChangeArrowheads="1"/>
            </p:cNvSpPr>
            <p:nvPr/>
          </p:nvSpPr>
          <p:spPr bwMode="auto">
            <a:xfrm>
              <a:off x="3822" y="1979"/>
              <a:ext cx="60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can still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send data</a:t>
              </a:r>
            </a:p>
          </p:txBody>
        </p:sp>
      </p:grpSp>
      <p:grpSp>
        <p:nvGrpSpPr>
          <p:cNvPr id="29" name="Group 78"/>
          <p:cNvGrpSpPr>
            <a:grpSpLocks/>
          </p:cNvGrpSpPr>
          <p:nvPr/>
        </p:nvGrpSpPr>
        <p:grpSpPr bwMode="auto">
          <a:xfrm>
            <a:off x="7299203" y="2812316"/>
            <a:ext cx="2501900" cy="1735138"/>
            <a:chOff x="3817" y="1910"/>
            <a:chExt cx="1576" cy="1093"/>
          </a:xfrm>
        </p:grpSpPr>
        <p:sp>
          <p:nvSpPr>
            <p:cNvPr id="30" name="Text Box 50"/>
            <p:cNvSpPr txBox="1">
              <a:spLocks noChangeArrowheads="1"/>
            </p:cNvSpPr>
            <p:nvPr/>
          </p:nvSpPr>
          <p:spPr bwMode="auto">
            <a:xfrm>
              <a:off x="3817" y="2703"/>
              <a:ext cx="79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can no longer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send data</a:t>
              </a:r>
            </a:p>
          </p:txBody>
        </p:sp>
        <p:grpSp>
          <p:nvGrpSpPr>
            <p:cNvPr id="31" name="Group 76"/>
            <p:cNvGrpSpPr>
              <a:grpSpLocks/>
            </p:cNvGrpSpPr>
            <p:nvPr/>
          </p:nvGrpSpPr>
          <p:grpSpPr bwMode="auto">
            <a:xfrm>
              <a:off x="4691" y="1910"/>
              <a:ext cx="702" cy="723"/>
              <a:chOff x="4691" y="1910"/>
              <a:chExt cx="702" cy="723"/>
            </a:xfrm>
          </p:grpSpPr>
          <p:sp>
            <p:nvSpPr>
              <p:cNvPr id="32" name="Line 39"/>
              <p:cNvSpPr>
                <a:spLocks noChangeShapeType="1"/>
              </p:cNvSpPr>
              <p:nvPr/>
            </p:nvSpPr>
            <p:spPr bwMode="auto">
              <a:xfrm>
                <a:off x="5167" y="1910"/>
                <a:ext cx="0" cy="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3" name="Text Box 55"/>
              <p:cNvSpPr txBox="1">
                <a:spLocks noChangeArrowheads="1"/>
              </p:cNvSpPr>
              <p:nvPr/>
            </p:nvSpPr>
            <p:spPr bwMode="auto">
              <a:xfrm>
                <a:off x="4691" y="2421"/>
                <a:ext cx="702" cy="21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/>
                  <a:t>LAST_ACK</a:t>
                </a:r>
              </a:p>
            </p:txBody>
          </p:sp>
        </p:grpSp>
      </p:grpSp>
      <p:grpSp>
        <p:nvGrpSpPr>
          <p:cNvPr id="34" name="Group 82"/>
          <p:cNvGrpSpPr>
            <a:grpSpLocks/>
          </p:cNvGrpSpPr>
          <p:nvPr/>
        </p:nvGrpSpPr>
        <p:grpSpPr bwMode="auto">
          <a:xfrm>
            <a:off x="8881940" y="3993416"/>
            <a:ext cx="917575" cy="1223963"/>
            <a:chOff x="4814" y="2654"/>
            <a:chExt cx="578" cy="771"/>
          </a:xfrm>
        </p:grpSpPr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4814" y="3213"/>
              <a:ext cx="578" cy="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CLOSED</a:t>
              </a:r>
            </a:p>
          </p:txBody>
        </p:sp>
        <p:sp>
          <p:nvSpPr>
            <p:cNvPr id="36" name="Line 57"/>
            <p:cNvSpPr>
              <a:spLocks noChangeShapeType="1"/>
            </p:cNvSpPr>
            <p:nvPr/>
          </p:nvSpPr>
          <p:spPr bwMode="auto">
            <a:xfrm>
              <a:off x="5173" y="265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7" name="Group 77"/>
          <p:cNvGrpSpPr>
            <a:grpSpLocks/>
          </p:cNvGrpSpPr>
          <p:nvPr/>
        </p:nvGrpSpPr>
        <p:grpSpPr bwMode="auto">
          <a:xfrm>
            <a:off x="1825503" y="3385404"/>
            <a:ext cx="1400175" cy="1044575"/>
            <a:chOff x="369" y="2271"/>
            <a:chExt cx="882" cy="658"/>
          </a:xfrm>
        </p:grpSpPr>
        <p:sp>
          <p:nvSpPr>
            <p:cNvPr id="38" name="Text Box 58"/>
            <p:cNvSpPr txBox="1">
              <a:spLocks noChangeArrowheads="1"/>
            </p:cNvSpPr>
            <p:nvPr/>
          </p:nvSpPr>
          <p:spPr bwMode="auto">
            <a:xfrm>
              <a:off x="369" y="2717"/>
              <a:ext cx="8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TIMED_WAIT</a:t>
              </a:r>
            </a:p>
          </p:txBody>
        </p:sp>
        <p:sp>
          <p:nvSpPr>
            <p:cNvPr id="39" name="Line 60"/>
            <p:cNvSpPr>
              <a:spLocks noChangeShapeType="1"/>
            </p:cNvSpPr>
            <p:nvPr/>
          </p:nvSpPr>
          <p:spPr bwMode="auto">
            <a:xfrm>
              <a:off x="638" y="2271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0" name="Group 81"/>
          <p:cNvGrpSpPr>
            <a:grpSpLocks/>
          </p:cNvGrpSpPr>
          <p:nvPr/>
        </p:nvGrpSpPr>
        <p:grpSpPr bwMode="auto">
          <a:xfrm>
            <a:off x="1914403" y="4266466"/>
            <a:ext cx="2743200" cy="1768475"/>
            <a:chOff x="425" y="2826"/>
            <a:chExt cx="1728" cy="1114"/>
          </a:xfrm>
        </p:grpSpPr>
        <p:sp>
          <p:nvSpPr>
            <p:cNvPr id="41" name="Line 52"/>
            <p:cNvSpPr>
              <a:spLocks noChangeShapeType="1"/>
            </p:cNvSpPr>
            <p:nvPr/>
          </p:nvSpPr>
          <p:spPr bwMode="auto">
            <a:xfrm>
              <a:off x="1820" y="2833"/>
              <a:ext cx="7" cy="1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" name="Text Box 51"/>
            <p:cNvSpPr txBox="1">
              <a:spLocks noChangeArrowheads="1"/>
            </p:cNvSpPr>
            <p:nvPr/>
          </p:nvSpPr>
          <p:spPr bwMode="auto">
            <a:xfrm>
              <a:off x="1216" y="3093"/>
              <a:ext cx="937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 timed wait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for 2*max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segment lifetime</a:t>
              </a:r>
            </a:p>
          </p:txBody>
        </p:sp>
        <p:sp>
          <p:nvSpPr>
            <p:cNvPr id="43" name="Line 53"/>
            <p:cNvSpPr>
              <a:spLocks noChangeShapeType="1"/>
            </p:cNvSpPr>
            <p:nvPr/>
          </p:nvSpPr>
          <p:spPr bwMode="auto">
            <a:xfrm>
              <a:off x="1742" y="282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4" name="Line 54"/>
            <p:cNvSpPr>
              <a:spLocks noChangeShapeType="1"/>
            </p:cNvSpPr>
            <p:nvPr/>
          </p:nvSpPr>
          <p:spPr bwMode="auto">
            <a:xfrm>
              <a:off x="1759" y="3889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" name="Text Box 59"/>
            <p:cNvSpPr txBox="1">
              <a:spLocks noChangeArrowheads="1"/>
            </p:cNvSpPr>
            <p:nvPr/>
          </p:nvSpPr>
          <p:spPr bwMode="auto">
            <a:xfrm>
              <a:off x="425" y="3728"/>
              <a:ext cx="578" cy="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CLOSED</a:t>
              </a:r>
            </a:p>
          </p:txBody>
        </p:sp>
        <p:sp>
          <p:nvSpPr>
            <p:cNvPr id="46" name="Line 61"/>
            <p:cNvSpPr>
              <a:spLocks noChangeShapeType="1"/>
            </p:cNvSpPr>
            <p:nvPr/>
          </p:nvSpPr>
          <p:spPr bwMode="auto">
            <a:xfrm>
              <a:off x="631" y="2918"/>
              <a:ext cx="0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8" name="Group 71"/>
          <p:cNvGrpSpPr>
            <a:grpSpLocks/>
          </p:cNvGrpSpPr>
          <p:nvPr/>
        </p:nvGrpSpPr>
        <p:grpSpPr bwMode="auto">
          <a:xfrm>
            <a:off x="1790578" y="1826479"/>
            <a:ext cx="1335087" cy="700087"/>
            <a:chOff x="347" y="1289"/>
            <a:chExt cx="841" cy="441"/>
          </a:xfrm>
        </p:grpSpPr>
        <p:sp>
          <p:nvSpPr>
            <p:cNvPr id="49" name="Text Box 31"/>
            <p:cNvSpPr txBox="1">
              <a:spLocks noChangeArrowheads="1"/>
            </p:cNvSpPr>
            <p:nvPr/>
          </p:nvSpPr>
          <p:spPr bwMode="auto">
            <a:xfrm>
              <a:off x="347" y="1518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FIN_WAIT_1</a:t>
              </a:r>
            </a:p>
          </p:txBody>
        </p:sp>
        <p:sp>
          <p:nvSpPr>
            <p:cNvPr id="50" name="Line 32"/>
            <p:cNvSpPr>
              <a:spLocks noChangeShapeType="1"/>
            </p:cNvSpPr>
            <p:nvPr/>
          </p:nvSpPr>
          <p:spPr bwMode="auto">
            <a:xfrm>
              <a:off x="630" y="1289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51" name="Group 70"/>
          <p:cNvGrpSpPr>
            <a:grpSpLocks/>
          </p:cNvGrpSpPr>
          <p:nvPr/>
        </p:nvGrpSpPr>
        <p:grpSpPr bwMode="auto">
          <a:xfrm>
            <a:off x="3159003" y="1953479"/>
            <a:ext cx="4518026" cy="941387"/>
            <a:chOff x="1209" y="1369"/>
            <a:chExt cx="2846" cy="593"/>
          </a:xfrm>
        </p:grpSpPr>
        <p:sp>
          <p:nvSpPr>
            <p:cNvPr id="52" name="Line 6"/>
            <p:cNvSpPr>
              <a:spLocks noChangeShapeType="1"/>
            </p:cNvSpPr>
            <p:nvPr/>
          </p:nvSpPr>
          <p:spPr bwMode="auto">
            <a:xfrm>
              <a:off x="2195" y="1442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644" y="1369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54" name="Text Box 8"/>
            <p:cNvSpPr txBox="1">
              <a:spLocks noChangeArrowheads="1"/>
            </p:cNvSpPr>
            <p:nvPr/>
          </p:nvSpPr>
          <p:spPr bwMode="auto">
            <a:xfrm>
              <a:off x="2507" y="1494"/>
              <a:ext cx="15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FIN, ACK=</a:t>
              </a:r>
              <a:r>
                <a:rPr lang="en-US" b="1" dirty="0" smtClean="0">
                  <a:solidFill>
                    <a:schemeClr val="accent6"/>
                  </a:solidFill>
                </a:rPr>
                <a:t>353</a:t>
              </a:r>
              <a:r>
                <a:rPr lang="en-US" dirty="0" smtClean="0"/>
                <a:t>, </a:t>
              </a:r>
              <a:r>
                <a:rPr lang="en-US" dirty="0" err="1"/>
                <a:t>seq</a:t>
              </a:r>
              <a:r>
                <a:rPr lang="en-US" dirty="0"/>
                <a:t>=</a:t>
              </a:r>
              <a:r>
                <a:rPr lang="en-US" b="1" dirty="0" smtClean="0"/>
                <a:t>84</a:t>
              </a: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1209" y="1541"/>
              <a:ext cx="913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can no longer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send but can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 receive data</a:t>
              </a:r>
            </a:p>
          </p:txBody>
        </p:sp>
      </p:grpSp>
      <p:sp>
        <p:nvSpPr>
          <p:cNvPr id="57" name="Text Box 84"/>
          <p:cNvSpPr txBox="1">
            <a:spLocks noChangeArrowheads="1"/>
          </p:cNvSpPr>
          <p:nvPr/>
        </p:nvSpPr>
        <p:spPr bwMode="auto">
          <a:xfrm>
            <a:off x="1738190" y="1148616"/>
            <a:ext cx="1160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altLang="en-US" dirty="0" smtClean="0">
                <a:solidFill>
                  <a:srgbClr val="000099"/>
                </a:solidFill>
              </a:rPr>
              <a:t>client state</a:t>
            </a:r>
          </a:p>
          <a:p>
            <a:pPr algn="r">
              <a:defRPr/>
            </a:pPr>
            <a:endParaRPr lang="en-US" altLang="en-US" dirty="0" smtClean="0">
              <a:solidFill>
                <a:srgbClr val="000099"/>
              </a:solidFill>
            </a:endParaRPr>
          </a:p>
        </p:txBody>
      </p:sp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8593015" y="1166079"/>
            <a:ext cx="1238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altLang="en-US" dirty="0" smtClean="0">
                <a:solidFill>
                  <a:srgbClr val="000099"/>
                </a:solidFill>
              </a:rPr>
              <a:t>server state</a:t>
            </a:r>
          </a:p>
          <a:p>
            <a:pPr algn="r">
              <a:defRPr/>
            </a:pPr>
            <a:endParaRPr lang="en-US" altLang="en-US" dirty="0" smtClean="0">
              <a:solidFill>
                <a:srgbClr val="000099"/>
              </a:solidFill>
            </a:endParaRPr>
          </a:p>
        </p:txBody>
      </p:sp>
      <p:sp>
        <p:nvSpPr>
          <p:cNvPr id="59" name="Text Box 86"/>
          <p:cNvSpPr txBox="1">
            <a:spLocks noChangeArrowheads="1"/>
          </p:cNvSpPr>
          <p:nvPr/>
        </p:nvSpPr>
        <p:spPr bwMode="auto">
          <a:xfrm>
            <a:off x="9008940" y="1548666"/>
            <a:ext cx="771525" cy="33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ESTAB</a:t>
            </a:r>
          </a:p>
        </p:txBody>
      </p:sp>
      <p:sp>
        <p:nvSpPr>
          <p:cNvPr id="60" name="Text Box 87"/>
          <p:cNvSpPr txBox="1">
            <a:spLocks noChangeArrowheads="1"/>
          </p:cNvSpPr>
          <p:nvPr/>
        </p:nvSpPr>
        <p:spPr bwMode="auto">
          <a:xfrm>
            <a:off x="1773115" y="1531204"/>
            <a:ext cx="771525" cy="33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ESTAB</a:t>
            </a: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60" y="1089680"/>
            <a:ext cx="625674" cy="625674"/>
          </a:xfrm>
          <a:prstGeom prst="rect">
            <a:avLst/>
          </a:prstGeom>
        </p:spPr>
      </p:pic>
      <p:pic>
        <p:nvPicPr>
          <p:cNvPr id="98" name="Picture 4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6993410" y="995433"/>
            <a:ext cx="595709" cy="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4290645" y="599242"/>
            <a:ext cx="984739" cy="307777"/>
          </a:xfrm>
          <a:prstGeom prst="rect">
            <a:avLst/>
          </a:prstGeom>
          <a:solidFill>
            <a:srgbClr val="7E9DB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Port 57338</a:t>
            </a:r>
            <a:endParaRPr lang="en-US" sz="1400" dirty="0"/>
          </a:p>
        </p:txBody>
      </p:sp>
      <p:sp>
        <p:nvSpPr>
          <p:cNvPr id="100" name="TextBox 99"/>
          <p:cNvSpPr txBox="1"/>
          <p:nvPr/>
        </p:nvSpPr>
        <p:spPr>
          <a:xfrm>
            <a:off x="6917694" y="617001"/>
            <a:ext cx="778893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Port 80</a:t>
            </a:r>
            <a:endParaRPr lang="en-US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4407511" y="1867754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7315017" y="3462676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4292677" y="4293732"/>
            <a:ext cx="41870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76" y="1243366"/>
            <a:ext cx="11006578" cy="4758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876" y="1409908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81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37" y="1309620"/>
            <a:ext cx="10783234" cy="4572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684" y="1436285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96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88" y="1330119"/>
            <a:ext cx="10897849" cy="4637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188" y="1867108"/>
            <a:ext cx="41870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3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HTTP?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9287"/>
          </a:xfrm>
        </p:spPr>
        <p:txBody>
          <a:bodyPr/>
          <a:lstStyle/>
          <a:p>
            <a:r>
              <a:rPr lang="en-US" dirty="0"/>
              <a:t>HTTP stands for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yper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ext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ransfer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rotocol and is used to transfer data across the Web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24" y="3433369"/>
            <a:ext cx="1947024" cy="194702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242816" y="3794760"/>
            <a:ext cx="1993392" cy="27432"/>
          </a:xfrm>
          <a:prstGeom prst="straightConnector1">
            <a:avLst/>
          </a:prstGeom>
          <a:ln w="76200">
            <a:solidFill>
              <a:srgbClr val="7E9D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02290" y="3254432"/>
            <a:ext cx="199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46396"/>
                </a:solidFill>
              </a:rPr>
              <a:t>HTTP Request </a:t>
            </a:r>
            <a:endParaRPr lang="en-US" dirty="0">
              <a:solidFill>
                <a:srgbClr val="346396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238523" y="4657929"/>
            <a:ext cx="1993391" cy="0"/>
          </a:xfrm>
          <a:prstGeom prst="straightConnector1">
            <a:avLst/>
          </a:prstGeom>
          <a:ln w="76200">
            <a:solidFill>
              <a:srgbClr val="E02C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02290" y="4181777"/>
            <a:ext cx="210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HTTP Response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00" name="Picture 4" descr="Lenovo ThinkSystem ST550 4110 - 7X10A03VEA | price in dubai UAE EMEA saudi  arab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33" y="3063932"/>
            <a:ext cx="2864428" cy="286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73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39" y="1492496"/>
            <a:ext cx="5555188" cy="3633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193" y="1492496"/>
            <a:ext cx="5050165" cy="36339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91193" y="5126477"/>
            <a:ext cx="308042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  <a:t>service apache2 stop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333333"/>
                </a:solidFill>
                <a:latin typeface="Verdana" panose="020B0604030504040204" pitchFamily="34" charset="0"/>
              </a:rPr>
              <a:t>service </a:t>
            </a:r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  <a:t>apache2 restart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139" y="846165"/>
            <a:ext cx="555518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 a simple webpage, named basic.html,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ut it in the folder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var</a:t>
            </a:r>
            <a:r>
              <a:rPr lang="en-US" dirty="0" smtClean="0">
                <a:solidFill>
                  <a:srgbClr val="FF0000"/>
                </a:solidFill>
              </a:rPr>
              <a:t>/www/html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1193" y="846164"/>
            <a:ext cx="555518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 web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Show the webpage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68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298" y="0"/>
            <a:ext cx="7590765" cy="67939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9005" y="1417209"/>
            <a:ext cx="3239589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cURL</a:t>
            </a:r>
            <a:r>
              <a:rPr lang="en-US" dirty="0"/>
              <a:t> (pronounced </a:t>
            </a:r>
            <a:r>
              <a:rPr lang="en-US" dirty="0" smtClean="0"/>
              <a:t>'curl')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command-line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Open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Transferring </a:t>
            </a:r>
            <a:r>
              <a:rPr lang="en-US" dirty="0"/>
              <a:t>data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many </a:t>
            </a:r>
            <a:r>
              <a:rPr lang="en-US" dirty="0"/>
              <a:t>network </a:t>
            </a:r>
            <a:r>
              <a:rPr lang="en-US" dirty="0" smtClean="0"/>
              <a:t>protocols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51521" y="113212"/>
            <a:ext cx="26333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-v: verbose, show headers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2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understanding HTTP enough for </a:t>
            </a:r>
            <a:r>
              <a:rPr lang="en-US" dirty="0"/>
              <a:t>f</a:t>
            </a:r>
            <a:r>
              <a:rPr lang="en-US" dirty="0" smtClean="0"/>
              <a:t>orensic investigations?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6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understanding underneath of HTTP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656089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</a:t>
            </a:r>
            <a:r>
              <a:rPr lang="en-US" dirty="0" smtClean="0"/>
              <a:t>layers (OSI Model) </a:t>
            </a:r>
            <a:r>
              <a:rPr lang="en-US" dirty="0"/>
              <a:t>are defined to form computer networks</a:t>
            </a:r>
          </a:p>
          <a:p>
            <a:pPr lvl="1"/>
            <a:r>
              <a:rPr lang="en-US" dirty="0" smtClean="0"/>
              <a:t>HTTP is one protocol at an application layer</a:t>
            </a:r>
          </a:p>
          <a:p>
            <a:r>
              <a:rPr lang="en-US" dirty="0" smtClean="0"/>
              <a:t>Forensic investigation focus on all layer</a:t>
            </a:r>
          </a:p>
          <a:p>
            <a:pPr lvl="1"/>
            <a:r>
              <a:rPr lang="en-US" dirty="0" smtClean="0"/>
              <a:t>Malware analysis</a:t>
            </a:r>
          </a:p>
          <a:p>
            <a:pPr lvl="1"/>
            <a:r>
              <a:rPr lang="en-US" dirty="0" smtClean="0"/>
              <a:t>Attack analysis</a:t>
            </a:r>
          </a:p>
          <a:p>
            <a:pPr lvl="1"/>
            <a:r>
              <a:rPr lang="en-US" dirty="0" smtClean="0"/>
              <a:t>File extraction</a:t>
            </a:r>
          </a:p>
          <a:p>
            <a:r>
              <a:rPr lang="en-US" dirty="0"/>
              <a:t>The OSI Model (Open Systems Interconnection Model) </a:t>
            </a:r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/>
              <a:t>a conceptual framework used to describe the functions of a networking system. </a:t>
            </a:r>
          </a:p>
        </p:txBody>
      </p:sp>
      <p:pic>
        <p:nvPicPr>
          <p:cNvPr id="8194" name="Picture 2" descr="os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065" y="879155"/>
            <a:ext cx="3473741" cy="597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588300"/>
            <a:ext cx="4284310" cy="435249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890219" y="1331332"/>
            <a:ext cx="1993392" cy="27432"/>
          </a:xfrm>
          <a:prstGeom prst="straightConnector1">
            <a:avLst/>
          </a:prstGeom>
          <a:ln w="76200">
            <a:solidFill>
              <a:srgbClr val="7E9D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10192" y="838815"/>
            <a:ext cx="199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46396"/>
                </a:solidFill>
              </a:rPr>
              <a:t>HTTP Request </a:t>
            </a:r>
            <a:endParaRPr lang="en-US" dirty="0">
              <a:solidFill>
                <a:srgbClr val="346396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885926" y="2194501"/>
            <a:ext cx="1993391" cy="0"/>
          </a:xfrm>
          <a:prstGeom prst="straightConnector1">
            <a:avLst/>
          </a:prstGeom>
          <a:ln w="76200">
            <a:solidFill>
              <a:srgbClr val="E02C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10192" y="1674552"/>
            <a:ext cx="210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HTTP Response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978" y="1588300"/>
            <a:ext cx="4083246" cy="4148231"/>
          </a:xfrm>
          <a:prstGeom prst="rect">
            <a:avLst/>
          </a:prstGeom>
        </p:spPr>
      </p:pic>
      <p:pic>
        <p:nvPicPr>
          <p:cNvPr id="11" name="Picture 2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4" t="5811" r="16956" b="17800"/>
          <a:stretch/>
        </p:blipFill>
        <p:spPr bwMode="auto">
          <a:xfrm>
            <a:off x="9380220" y="1300480"/>
            <a:ext cx="70866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for p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17" y="4766927"/>
            <a:ext cx="2292791" cy="107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658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29465</TotalTime>
  <Words>938</Words>
  <Application>Microsoft Office PowerPoint</Application>
  <PresentationFormat>Widescreen</PresentationFormat>
  <Paragraphs>230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Gotham A</vt:lpstr>
      <vt:lpstr>ＭＳ Ｐゴシック</vt:lpstr>
      <vt:lpstr>ＭＳ Ｐゴシック</vt:lpstr>
      <vt:lpstr>Arial</vt:lpstr>
      <vt:lpstr>Calibri</vt:lpstr>
      <vt:lpstr>Calibri Light</vt:lpstr>
      <vt:lpstr>Tahoma</vt:lpstr>
      <vt:lpstr>Times New Roman</vt:lpstr>
      <vt:lpstr>Verdana</vt:lpstr>
      <vt:lpstr>Office Theme</vt:lpstr>
      <vt:lpstr>HTTP, Wireshark, and Digital Forensics</vt:lpstr>
      <vt:lpstr>Overview</vt:lpstr>
      <vt:lpstr>Observe HTTP traffic</vt:lpstr>
      <vt:lpstr>What is HTTP?</vt:lpstr>
      <vt:lpstr>PowerPoint Presentation</vt:lpstr>
      <vt:lpstr>PowerPoint Presentation</vt:lpstr>
      <vt:lpstr>Is understanding HTTP enough for forensic investigations?</vt:lpstr>
      <vt:lpstr>Importance of understanding underneath of HTTP</vt:lpstr>
      <vt:lpstr>PowerPoint Presentation</vt:lpstr>
      <vt:lpstr>PowerPoint Presentation</vt:lpstr>
      <vt:lpstr>PowerPoint Presentation</vt:lpstr>
      <vt:lpstr>PowerPoint Presentation</vt:lpstr>
      <vt:lpstr>Three-way handshake</vt:lpstr>
      <vt:lpstr>PowerPoint Presentation</vt:lpstr>
      <vt:lpstr>PowerPoint Presentation</vt:lpstr>
      <vt:lpstr>PowerPoint Presentation</vt:lpstr>
      <vt:lpstr>PowerPoint Presentation</vt:lpstr>
      <vt:lpstr>HTTP request protocol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 response protocol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TCP Close connection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Frank Xu</cp:lastModifiedBy>
  <cp:revision>2415</cp:revision>
  <dcterms:created xsi:type="dcterms:W3CDTF">2020-09-14T14:43:27Z</dcterms:created>
  <dcterms:modified xsi:type="dcterms:W3CDTF">2020-11-12T00:52:27Z</dcterms:modified>
</cp:coreProperties>
</file>