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6" r:id="rId2"/>
    <p:sldId id="276" r:id="rId3"/>
    <p:sldId id="268" r:id="rId4"/>
    <p:sldId id="261" r:id="rId5"/>
    <p:sldId id="269" r:id="rId6"/>
    <p:sldId id="357" r:id="rId7"/>
    <p:sldId id="292" r:id="rId8"/>
    <p:sldId id="300" r:id="rId9"/>
    <p:sldId id="293" r:id="rId10"/>
    <p:sldId id="294" r:id="rId11"/>
    <p:sldId id="298" r:id="rId12"/>
    <p:sldId id="296" r:id="rId13"/>
    <p:sldId id="297" r:id="rId14"/>
    <p:sldId id="303" r:id="rId15"/>
    <p:sldId id="304" r:id="rId16"/>
    <p:sldId id="305" r:id="rId17"/>
    <p:sldId id="306" r:id="rId18"/>
    <p:sldId id="307" r:id="rId19"/>
    <p:sldId id="361" r:id="rId20"/>
    <p:sldId id="295" r:id="rId21"/>
    <p:sldId id="320" r:id="rId22"/>
    <p:sldId id="275" r:id="rId23"/>
    <p:sldId id="308" r:id="rId24"/>
    <p:sldId id="281" r:id="rId25"/>
    <p:sldId id="279" r:id="rId26"/>
    <p:sldId id="321" r:id="rId27"/>
    <p:sldId id="323" r:id="rId28"/>
    <p:sldId id="322" r:id="rId29"/>
    <p:sldId id="324" r:id="rId30"/>
    <p:sldId id="326" r:id="rId31"/>
    <p:sldId id="325" r:id="rId32"/>
    <p:sldId id="309" r:id="rId33"/>
    <p:sldId id="277" r:id="rId34"/>
    <p:sldId id="270" r:id="rId35"/>
    <p:sldId id="274" r:id="rId36"/>
    <p:sldId id="271" r:id="rId37"/>
    <p:sldId id="272" r:id="rId38"/>
    <p:sldId id="312" r:id="rId39"/>
    <p:sldId id="288" r:id="rId40"/>
    <p:sldId id="329" r:id="rId41"/>
    <p:sldId id="352" r:id="rId42"/>
    <p:sldId id="353" r:id="rId43"/>
    <p:sldId id="310" r:id="rId44"/>
    <p:sldId id="311" r:id="rId45"/>
    <p:sldId id="318" r:id="rId46"/>
    <p:sldId id="334" r:id="rId47"/>
    <p:sldId id="331" r:id="rId48"/>
    <p:sldId id="332" r:id="rId49"/>
    <p:sldId id="333" r:id="rId50"/>
    <p:sldId id="338" r:id="rId51"/>
    <p:sldId id="337" r:id="rId52"/>
    <p:sldId id="335" r:id="rId53"/>
    <p:sldId id="336" r:id="rId54"/>
    <p:sldId id="301" r:id="rId55"/>
    <p:sldId id="341" r:id="rId56"/>
    <p:sldId id="313" r:id="rId57"/>
    <p:sldId id="314" r:id="rId58"/>
    <p:sldId id="319" r:id="rId59"/>
    <p:sldId id="315" r:id="rId60"/>
    <p:sldId id="340" r:id="rId61"/>
    <p:sldId id="316" r:id="rId62"/>
    <p:sldId id="317" r:id="rId63"/>
    <p:sldId id="339" r:id="rId64"/>
    <p:sldId id="354" r:id="rId65"/>
    <p:sldId id="355" r:id="rId66"/>
    <p:sldId id="356" r:id="rId67"/>
    <p:sldId id="342" r:id="rId68"/>
    <p:sldId id="343" r:id="rId69"/>
    <p:sldId id="346" r:id="rId70"/>
    <p:sldId id="347" r:id="rId71"/>
    <p:sldId id="345" r:id="rId72"/>
    <p:sldId id="348" r:id="rId73"/>
    <p:sldId id="349" r:id="rId74"/>
    <p:sldId id="327" r:id="rId75"/>
    <p:sldId id="328" r:id="rId76"/>
    <p:sldId id="330" r:id="rId77"/>
    <p:sldId id="350" r:id="rId78"/>
    <p:sldId id="351" r:id="rId79"/>
    <p:sldId id="273" r:id="rId80"/>
    <p:sldId id="284" r:id="rId81"/>
    <p:sldId id="280" r:id="rId82"/>
    <p:sldId id="286" r:id="rId83"/>
    <p:sldId id="283" r:id="rId84"/>
    <p:sldId id="285" r:id="rId85"/>
    <p:sldId id="358" r:id="rId86"/>
    <p:sldId id="359" r:id="rId87"/>
    <p:sldId id="360" r:id="rId88"/>
    <p:sldId id="257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9" autoAdjust="0"/>
    <p:restoredTop sz="83304" autoAdjust="0"/>
  </p:normalViewPr>
  <p:slideViewPr>
    <p:cSldViewPr snapToGrid="0">
      <p:cViewPr varScale="1">
        <p:scale>
          <a:sx n="85" d="100"/>
          <a:sy n="85" d="100"/>
        </p:scale>
        <p:origin x="6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501E15-DD5E-49D3-9573-1726199D6D9D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018A53-4CFB-4762-9CF5-796DFDD4EEA7}">
      <dgm:prSet phldrT="[Text]" custT="1"/>
      <dgm:spPr/>
      <dgm:t>
        <a:bodyPr/>
        <a:lstStyle/>
        <a:p>
          <a:r>
            <a:rPr lang="en-US" sz="1800" dirty="0" smtClean="0"/>
            <a:t>Chrome.exe downloads: </a:t>
          </a:r>
        </a:p>
        <a:p>
          <a:r>
            <a:rPr lang="en-US" sz="1800" dirty="0" smtClean="0"/>
            <a:t>2019-</a:t>
          </a:r>
          <a:r>
            <a:rPr lang="en-US" sz="1800" dirty="0" smtClean="0">
              <a:solidFill>
                <a:srgbClr val="92D050"/>
              </a:solidFill>
            </a:rPr>
            <a:t>01-04 </a:t>
          </a:r>
          <a:r>
            <a:rPr lang="en-US" sz="1800" dirty="0" smtClean="0"/>
            <a:t>16:05:12 </a:t>
          </a:r>
          <a:endParaRPr lang="en-US" sz="1800" dirty="0"/>
        </a:p>
      </dgm:t>
    </dgm:pt>
    <dgm:pt modelId="{B8D4001A-C690-4F9D-BD6D-5EBCF4E53A28}" type="parTrans" cxnId="{B7EF67D8-E1C4-47FD-B609-DA52FA4480CF}">
      <dgm:prSet/>
      <dgm:spPr/>
      <dgm:t>
        <a:bodyPr/>
        <a:lstStyle/>
        <a:p>
          <a:endParaRPr lang="en-US"/>
        </a:p>
      </dgm:t>
    </dgm:pt>
    <dgm:pt modelId="{DBDEAFE0-48A0-4330-B218-B3CDFBCCE3FA}" type="sibTrans" cxnId="{B7EF67D8-E1C4-47FD-B609-DA52FA4480CF}">
      <dgm:prSet/>
      <dgm:spPr/>
      <dgm:t>
        <a:bodyPr/>
        <a:lstStyle/>
        <a:p>
          <a:endParaRPr lang="en-US"/>
        </a:p>
      </dgm:t>
    </dgm:pt>
    <dgm:pt modelId="{C4BD86F0-AA15-4A0C-B1F3-FC38B0CA119D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First review download folder</a:t>
          </a:r>
        </a:p>
        <a:p>
          <a:r>
            <a:rPr lang="en-US" sz="1800" dirty="0" smtClean="0">
              <a:solidFill>
                <a:schemeClr val="tx1"/>
              </a:solidFill>
            </a:rPr>
            <a:t>: 2019-</a:t>
          </a:r>
          <a:r>
            <a:rPr lang="en-US" sz="1800" dirty="0" smtClean="0">
              <a:solidFill>
                <a:srgbClr val="92D050"/>
              </a:solidFill>
            </a:rPr>
            <a:t>01-06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smtClean="0">
              <a:solidFill>
                <a:srgbClr val="FF0000"/>
              </a:solidFill>
            </a:rPr>
            <a:t>14:49:</a:t>
          </a:r>
          <a:r>
            <a:rPr lang="en-US" sz="1800" dirty="0" smtClean="0">
              <a:solidFill>
                <a:schemeClr val="tx1"/>
              </a:solidFill>
            </a:rPr>
            <a:t>40 UTC</a:t>
          </a:r>
          <a:endParaRPr lang="en-US" sz="1800" dirty="0">
            <a:solidFill>
              <a:schemeClr val="tx1"/>
            </a:solidFill>
          </a:endParaRPr>
        </a:p>
      </dgm:t>
    </dgm:pt>
    <dgm:pt modelId="{B52B4E60-5920-4EB1-BD18-39179AB33C64}" type="parTrans" cxnId="{BF2F948F-205E-4610-82BD-3F117595B326}">
      <dgm:prSet/>
      <dgm:spPr/>
      <dgm:t>
        <a:bodyPr/>
        <a:lstStyle/>
        <a:p>
          <a:endParaRPr lang="en-US"/>
        </a:p>
      </dgm:t>
    </dgm:pt>
    <dgm:pt modelId="{6DFD956D-E609-4701-8432-979D888984A1}" type="sibTrans" cxnId="{BF2F948F-205E-4610-82BD-3F117595B326}">
      <dgm:prSet/>
      <dgm:spPr/>
      <dgm:t>
        <a:bodyPr/>
        <a:lstStyle/>
        <a:p>
          <a:endParaRPr lang="en-US"/>
        </a:p>
      </dgm:t>
    </dgm:pt>
    <dgm:pt modelId="{62F163BF-FF2B-453C-B16D-B0B7CCDF0703}">
      <dgm:prSet phldrT="[Text]" custT="1"/>
      <dgm:spPr/>
      <dgm:t>
        <a:bodyPr/>
        <a:lstStyle/>
        <a:p>
          <a:r>
            <a:rPr lang="en-US" sz="1800" dirty="0" smtClean="0"/>
            <a:t>USB plugged in: 2019-</a:t>
          </a:r>
          <a:r>
            <a:rPr lang="en-US" sz="1800" dirty="0" smtClean="0">
              <a:solidFill>
                <a:srgbClr val="92D050"/>
              </a:solidFill>
            </a:rPr>
            <a:t>01-06</a:t>
          </a:r>
          <a:r>
            <a:rPr lang="en-US" sz="1800" dirty="0" smtClean="0"/>
            <a:t> </a:t>
          </a:r>
          <a:r>
            <a:rPr lang="en-US" sz="1800" dirty="0" smtClean="0">
              <a:solidFill>
                <a:srgbClr val="FF0000"/>
              </a:solidFill>
            </a:rPr>
            <a:t>15:02</a:t>
          </a:r>
          <a:r>
            <a:rPr lang="en-US" sz="1800" dirty="0" smtClean="0"/>
            <a:t>:54 UTC</a:t>
          </a:r>
        </a:p>
        <a:p>
          <a:r>
            <a:rPr lang="en-US" sz="1800" dirty="0" smtClean="0"/>
            <a:t>USB assigned to F volume: 2019-</a:t>
          </a:r>
          <a:r>
            <a:rPr lang="en-US" sz="1800" dirty="0" smtClean="0">
              <a:solidFill>
                <a:srgbClr val="92D050"/>
              </a:solidFill>
            </a:rPr>
            <a:t>01-06 </a:t>
          </a:r>
          <a:r>
            <a:rPr lang="en-US" sz="1800" dirty="0" smtClean="0">
              <a:solidFill>
                <a:srgbClr val="FF0000"/>
              </a:solidFill>
            </a:rPr>
            <a:t>15:03</a:t>
          </a:r>
          <a:r>
            <a:rPr lang="en-US" sz="1800" dirty="0" smtClean="0"/>
            <a:t>:06 UTC</a:t>
          </a:r>
          <a:endParaRPr lang="en-US" sz="1800" dirty="0"/>
        </a:p>
      </dgm:t>
    </dgm:pt>
    <dgm:pt modelId="{8B3A51EE-CB99-4C69-9BBD-C89CC7F1433C}" type="parTrans" cxnId="{111B8757-7C6D-4B48-8C07-57D5854F982C}">
      <dgm:prSet/>
      <dgm:spPr/>
      <dgm:t>
        <a:bodyPr/>
        <a:lstStyle/>
        <a:p>
          <a:endParaRPr lang="en-US"/>
        </a:p>
      </dgm:t>
    </dgm:pt>
    <dgm:pt modelId="{A8E74576-26F2-4244-AAA8-E260A62BC416}" type="sibTrans" cxnId="{111B8757-7C6D-4B48-8C07-57D5854F982C}">
      <dgm:prSet/>
      <dgm:spPr/>
      <dgm:t>
        <a:bodyPr/>
        <a:lstStyle/>
        <a:p>
          <a:endParaRPr lang="en-US"/>
        </a:p>
      </dgm:t>
    </dgm:pt>
    <dgm:pt modelId="{4283BC2C-5D1A-4656-A7B4-F49E6B71EF54}">
      <dgm:prSet phldrT="[Text]" custT="1"/>
      <dgm:spPr/>
      <dgm:t>
        <a:bodyPr/>
        <a:lstStyle/>
        <a:p>
          <a:r>
            <a:rPr lang="en-US" sz="1600" dirty="0" smtClean="0"/>
            <a:t>Command Prompt with Copy command</a:t>
          </a:r>
        </a:p>
        <a:p>
          <a:r>
            <a:rPr lang="en-US" sz="1600" dirty="0" smtClean="0"/>
            <a:t>: 2019-</a:t>
          </a:r>
          <a:r>
            <a:rPr lang="en-US" sz="1600" dirty="0" smtClean="0">
              <a:solidFill>
                <a:srgbClr val="92D050"/>
              </a:solidFill>
            </a:rPr>
            <a:t>01-06 </a:t>
          </a:r>
          <a:r>
            <a:rPr lang="en-US" sz="1600" dirty="0" smtClean="0">
              <a:solidFill>
                <a:srgbClr val="FF0000"/>
              </a:solidFill>
            </a:rPr>
            <a:t>15:06:</a:t>
          </a:r>
          <a:r>
            <a:rPr lang="en-US" sz="1600" dirty="0" smtClean="0"/>
            <a:t>11 UTC</a:t>
          </a:r>
          <a:endParaRPr lang="en-US" sz="1600" dirty="0"/>
        </a:p>
      </dgm:t>
    </dgm:pt>
    <dgm:pt modelId="{213C67CB-C3BB-4B3D-8BCD-F957A2E71BE8}" type="parTrans" cxnId="{AF5B19B0-D87C-475F-9C13-92ECE114731E}">
      <dgm:prSet/>
      <dgm:spPr/>
      <dgm:t>
        <a:bodyPr/>
        <a:lstStyle/>
        <a:p>
          <a:endParaRPr lang="en-US"/>
        </a:p>
      </dgm:t>
    </dgm:pt>
    <dgm:pt modelId="{24F1AB10-9DFE-4173-93B2-D5B9BF7ACD05}" type="sibTrans" cxnId="{AF5B19B0-D87C-475F-9C13-92ECE114731E}">
      <dgm:prSet/>
      <dgm:spPr/>
      <dgm:t>
        <a:bodyPr/>
        <a:lstStyle/>
        <a:p>
          <a:endParaRPr lang="en-US"/>
        </a:p>
      </dgm:t>
    </dgm:pt>
    <dgm:pt modelId="{A7203C28-04C0-4DD8-9990-3919295CDC9D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Last review download folder</a:t>
          </a:r>
        </a:p>
        <a:p>
          <a:r>
            <a:rPr lang="en-US" dirty="0" smtClean="0">
              <a:solidFill>
                <a:schemeClr val="tx1"/>
              </a:solidFill>
            </a:rPr>
            <a:t>: 2019-</a:t>
          </a:r>
          <a:r>
            <a:rPr lang="en-US" dirty="0" smtClean="0">
              <a:solidFill>
                <a:srgbClr val="92D050"/>
              </a:solidFill>
            </a:rPr>
            <a:t>01-06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smtClean="0">
              <a:solidFill>
                <a:srgbClr val="FF0000"/>
              </a:solidFill>
            </a:rPr>
            <a:t>15:04:</a:t>
          </a:r>
          <a:r>
            <a:rPr lang="en-US" dirty="0" smtClean="0">
              <a:solidFill>
                <a:schemeClr val="tx1"/>
              </a:solidFill>
            </a:rPr>
            <a:t>40 UTC</a:t>
          </a:r>
          <a:endParaRPr lang="en-US" dirty="0">
            <a:solidFill>
              <a:schemeClr val="tx1"/>
            </a:solidFill>
          </a:endParaRPr>
        </a:p>
      </dgm:t>
    </dgm:pt>
    <dgm:pt modelId="{BFD4C782-8427-4BC0-B54A-E1BD1561C941}" type="parTrans" cxnId="{BB9FC425-B240-478E-BBC7-F13C5E353884}">
      <dgm:prSet/>
      <dgm:spPr/>
      <dgm:t>
        <a:bodyPr/>
        <a:lstStyle/>
        <a:p>
          <a:endParaRPr lang="en-US"/>
        </a:p>
      </dgm:t>
    </dgm:pt>
    <dgm:pt modelId="{F617FF78-C027-4D86-B7BC-456313641F14}" type="sibTrans" cxnId="{BB9FC425-B240-478E-BBC7-F13C5E353884}">
      <dgm:prSet/>
      <dgm:spPr/>
      <dgm:t>
        <a:bodyPr/>
        <a:lstStyle/>
        <a:p>
          <a:endParaRPr lang="en-US"/>
        </a:p>
      </dgm:t>
    </dgm:pt>
    <dgm:pt modelId="{DD826A54-BF6D-44FA-82ED-66E43EF6C4EB}" type="pres">
      <dgm:prSet presAssocID="{1F501E15-DD5E-49D3-9573-1726199D6D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8CB078-AC24-493E-8DD6-53B0F3872703}" type="pres">
      <dgm:prSet presAssocID="{1F501E15-DD5E-49D3-9573-1726199D6D9D}" presName="arrow" presStyleLbl="bgShp" presStyleIdx="0" presStyleCnt="1"/>
      <dgm:spPr/>
    </dgm:pt>
    <dgm:pt modelId="{396F8958-9BCF-4FA7-B6CF-4CF3B80B1A8F}" type="pres">
      <dgm:prSet presAssocID="{1F501E15-DD5E-49D3-9573-1726199D6D9D}" presName="points" presStyleCnt="0"/>
      <dgm:spPr/>
    </dgm:pt>
    <dgm:pt modelId="{6ABBFE8E-E84D-4FB9-92A9-F41B70EC7156}" type="pres">
      <dgm:prSet presAssocID="{38018A53-4CFB-4762-9CF5-796DFDD4EEA7}" presName="compositeA" presStyleCnt="0"/>
      <dgm:spPr/>
    </dgm:pt>
    <dgm:pt modelId="{86BA693C-A2B1-41B5-98FD-E6AB6F84BB59}" type="pres">
      <dgm:prSet presAssocID="{38018A53-4CFB-4762-9CF5-796DFDD4EEA7}" presName="textA" presStyleLbl="revTx" presStyleIdx="0" presStyleCnt="5" custScaleX="486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5A236D-7BC9-4B7B-BEC7-9184C6EBDFCB}" type="pres">
      <dgm:prSet presAssocID="{38018A53-4CFB-4762-9CF5-796DFDD4EEA7}" presName="circleA" presStyleLbl="node1" presStyleIdx="0" presStyleCnt="5"/>
      <dgm:spPr/>
    </dgm:pt>
    <dgm:pt modelId="{36C5CEC4-9292-40B1-906E-618C419D21FF}" type="pres">
      <dgm:prSet presAssocID="{38018A53-4CFB-4762-9CF5-796DFDD4EEA7}" presName="spaceA" presStyleCnt="0"/>
      <dgm:spPr/>
    </dgm:pt>
    <dgm:pt modelId="{4E08261F-6BC0-4EAE-8532-261A453119A7}" type="pres">
      <dgm:prSet presAssocID="{DBDEAFE0-48A0-4330-B218-B3CDFBCCE3FA}" presName="space" presStyleCnt="0"/>
      <dgm:spPr/>
    </dgm:pt>
    <dgm:pt modelId="{27E34492-93D7-47B6-9751-2C82C3397FE1}" type="pres">
      <dgm:prSet presAssocID="{C4BD86F0-AA15-4A0C-B1F3-FC38B0CA119D}" presName="compositeB" presStyleCnt="0"/>
      <dgm:spPr/>
    </dgm:pt>
    <dgm:pt modelId="{6EF800D7-3823-44A7-A92B-91EE5E2A3626}" type="pres">
      <dgm:prSet presAssocID="{C4BD86F0-AA15-4A0C-B1F3-FC38B0CA119D}" presName="textB" presStyleLbl="revTx" presStyleIdx="1" presStyleCnt="5" custScaleX="588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F88F2-68B1-4A6F-AEED-1B00D583C890}" type="pres">
      <dgm:prSet presAssocID="{C4BD86F0-AA15-4A0C-B1F3-FC38B0CA119D}" presName="circleB" presStyleLbl="node1" presStyleIdx="1" presStyleCnt="5"/>
      <dgm:spPr/>
      <dgm:t>
        <a:bodyPr/>
        <a:lstStyle/>
        <a:p>
          <a:endParaRPr lang="en-US"/>
        </a:p>
      </dgm:t>
    </dgm:pt>
    <dgm:pt modelId="{DDE7E9C0-57D4-47BA-AB07-D77546FDA843}" type="pres">
      <dgm:prSet presAssocID="{C4BD86F0-AA15-4A0C-B1F3-FC38B0CA119D}" presName="spaceB" presStyleCnt="0"/>
      <dgm:spPr/>
    </dgm:pt>
    <dgm:pt modelId="{61B84D7E-2C43-4CC6-B32D-5EBF2EB474D4}" type="pres">
      <dgm:prSet presAssocID="{6DFD956D-E609-4701-8432-979D888984A1}" presName="space" presStyleCnt="0"/>
      <dgm:spPr/>
    </dgm:pt>
    <dgm:pt modelId="{1CDC7E69-A446-46F2-9CA2-F280EC978222}" type="pres">
      <dgm:prSet presAssocID="{62F163BF-FF2B-453C-B16D-B0B7CCDF0703}" presName="compositeA" presStyleCnt="0"/>
      <dgm:spPr/>
    </dgm:pt>
    <dgm:pt modelId="{64C49BC5-EA4A-43CD-A5FF-A888EA6B88DA}" type="pres">
      <dgm:prSet presAssocID="{62F163BF-FF2B-453C-B16D-B0B7CCDF0703}" presName="textA" presStyleLbl="revTx" presStyleIdx="2" presStyleCnt="5" custScaleX="5136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714FC3-D774-48AF-B4F3-C8E06FFE4882}" type="pres">
      <dgm:prSet presAssocID="{62F163BF-FF2B-453C-B16D-B0B7CCDF0703}" presName="circleA" presStyleLbl="node1" presStyleIdx="2" presStyleCnt="5"/>
      <dgm:spPr/>
      <dgm:t>
        <a:bodyPr/>
        <a:lstStyle/>
        <a:p>
          <a:endParaRPr lang="en-US"/>
        </a:p>
      </dgm:t>
    </dgm:pt>
    <dgm:pt modelId="{163C7102-CBE0-477C-BD95-D8CE7DB7B645}" type="pres">
      <dgm:prSet presAssocID="{62F163BF-FF2B-453C-B16D-B0B7CCDF0703}" presName="spaceA" presStyleCnt="0"/>
      <dgm:spPr/>
    </dgm:pt>
    <dgm:pt modelId="{038807C8-063F-435B-9FDC-70D5B2E1D820}" type="pres">
      <dgm:prSet presAssocID="{A8E74576-26F2-4244-AAA8-E260A62BC416}" presName="space" presStyleCnt="0"/>
      <dgm:spPr/>
    </dgm:pt>
    <dgm:pt modelId="{ABAC712E-3D02-4BDE-BF75-3DC051223C9B}" type="pres">
      <dgm:prSet presAssocID="{A7203C28-04C0-4DD8-9990-3919295CDC9D}" presName="compositeB" presStyleCnt="0"/>
      <dgm:spPr/>
    </dgm:pt>
    <dgm:pt modelId="{D4CE95ED-3F27-4DC6-BFC1-604F23651C96}" type="pres">
      <dgm:prSet presAssocID="{A7203C28-04C0-4DD8-9990-3919295CDC9D}" presName="textB" presStyleLbl="revTx" presStyleIdx="3" presStyleCnt="5" custScaleX="723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10B47-DE80-4F43-A392-41957FF95EDE}" type="pres">
      <dgm:prSet presAssocID="{A7203C28-04C0-4DD8-9990-3919295CDC9D}" presName="circleB" presStyleLbl="node1" presStyleIdx="3" presStyleCnt="5"/>
      <dgm:spPr/>
    </dgm:pt>
    <dgm:pt modelId="{F0C99261-2776-4E2C-BC32-D851ACB053FA}" type="pres">
      <dgm:prSet presAssocID="{A7203C28-04C0-4DD8-9990-3919295CDC9D}" presName="spaceB" presStyleCnt="0"/>
      <dgm:spPr/>
    </dgm:pt>
    <dgm:pt modelId="{24B909C1-A10F-4D19-90A8-07B500957C3E}" type="pres">
      <dgm:prSet presAssocID="{F617FF78-C027-4D86-B7BC-456313641F14}" presName="space" presStyleCnt="0"/>
      <dgm:spPr/>
    </dgm:pt>
    <dgm:pt modelId="{F8132CFA-AFE6-4295-9A26-9E00F9AAC3DB}" type="pres">
      <dgm:prSet presAssocID="{4283BC2C-5D1A-4656-A7B4-F49E6B71EF54}" presName="compositeA" presStyleCnt="0"/>
      <dgm:spPr/>
    </dgm:pt>
    <dgm:pt modelId="{A7E469F5-32D9-4C4A-A0E9-A8B1B0D95AA0}" type="pres">
      <dgm:prSet presAssocID="{4283BC2C-5D1A-4656-A7B4-F49E6B71EF54}" presName="textA" presStyleLbl="revTx" presStyleIdx="4" presStyleCnt="5" custScaleX="4412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388C5-2832-42DB-A51E-322165C17E63}" type="pres">
      <dgm:prSet presAssocID="{4283BC2C-5D1A-4656-A7B4-F49E6B71EF54}" presName="circleA" presStyleLbl="node1" presStyleIdx="4" presStyleCnt="5"/>
      <dgm:spPr/>
    </dgm:pt>
    <dgm:pt modelId="{76F4CDED-3241-4140-A72B-7912F5077B0E}" type="pres">
      <dgm:prSet presAssocID="{4283BC2C-5D1A-4656-A7B4-F49E6B71EF54}" presName="spaceA" presStyleCnt="0"/>
      <dgm:spPr/>
    </dgm:pt>
  </dgm:ptLst>
  <dgm:cxnLst>
    <dgm:cxn modelId="{D5700B4A-770B-44E0-A9E3-B3D1DB9ED75D}" type="presOf" srcId="{38018A53-4CFB-4762-9CF5-796DFDD4EEA7}" destId="{86BA693C-A2B1-41B5-98FD-E6AB6F84BB59}" srcOrd="0" destOrd="0" presId="urn:microsoft.com/office/officeart/2005/8/layout/hProcess11"/>
    <dgm:cxn modelId="{111B8757-7C6D-4B48-8C07-57D5854F982C}" srcId="{1F501E15-DD5E-49D3-9573-1726199D6D9D}" destId="{62F163BF-FF2B-453C-B16D-B0B7CCDF0703}" srcOrd="2" destOrd="0" parTransId="{8B3A51EE-CB99-4C69-9BBD-C89CC7F1433C}" sibTransId="{A8E74576-26F2-4244-AAA8-E260A62BC416}"/>
    <dgm:cxn modelId="{BF2F948F-205E-4610-82BD-3F117595B326}" srcId="{1F501E15-DD5E-49D3-9573-1726199D6D9D}" destId="{C4BD86F0-AA15-4A0C-B1F3-FC38B0CA119D}" srcOrd="1" destOrd="0" parTransId="{B52B4E60-5920-4EB1-BD18-39179AB33C64}" sibTransId="{6DFD956D-E609-4701-8432-979D888984A1}"/>
    <dgm:cxn modelId="{6C3F8E32-0EBF-491B-A10C-E43B4659EA1E}" type="presOf" srcId="{1F501E15-DD5E-49D3-9573-1726199D6D9D}" destId="{DD826A54-BF6D-44FA-82ED-66E43EF6C4EB}" srcOrd="0" destOrd="0" presId="urn:microsoft.com/office/officeart/2005/8/layout/hProcess11"/>
    <dgm:cxn modelId="{B7EF67D8-E1C4-47FD-B609-DA52FA4480CF}" srcId="{1F501E15-DD5E-49D3-9573-1726199D6D9D}" destId="{38018A53-4CFB-4762-9CF5-796DFDD4EEA7}" srcOrd="0" destOrd="0" parTransId="{B8D4001A-C690-4F9D-BD6D-5EBCF4E53A28}" sibTransId="{DBDEAFE0-48A0-4330-B218-B3CDFBCCE3FA}"/>
    <dgm:cxn modelId="{9D2E38B3-3602-4A2E-A14F-18D9BE7A603C}" type="presOf" srcId="{A7203C28-04C0-4DD8-9990-3919295CDC9D}" destId="{D4CE95ED-3F27-4DC6-BFC1-604F23651C96}" srcOrd="0" destOrd="0" presId="urn:microsoft.com/office/officeart/2005/8/layout/hProcess11"/>
    <dgm:cxn modelId="{BB9FC425-B240-478E-BBC7-F13C5E353884}" srcId="{1F501E15-DD5E-49D3-9573-1726199D6D9D}" destId="{A7203C28-04C0-4DD8-9990-3919295CDC9D}" srcOrd="3" destOrd="0" parTransId="{BFD4C782-8427-4BC0-B54A-E1BD1561C941}" sibTransId="{F617FF78-C027-4D86-B7BC-456313641F14}"/>
    <dgm:cxn modelId="{C0597093-9706-450B-A4E1-962AF6EEA8DE}" type="presOf" srcId="{4283BC2C-5D1A-4656-A7B4-F49E6B71EF54}" destId="{A7E469F5-32D9-4C4A-A0E9-A8B1B0D95AA0}" srcOrd="0" destOrd="0" presId="urn:microsoft.com/office/officeart/2005/8/layout/hProcess11"/>
    <dgm:cxn modelId="{AF5B19B0-D87C-475F-9C13-92ECE114731E}" srcId="{1F501E15-DD5E-49D3-9573-1726199D6D9D}" destId="{4283BC2C-5D1A-4656-A7B4-F49E6B71EF54}" srcOrd="4" destOrd="0" parTransId="{213C67CB-C3BB-4B3D-8BCD-F957A2E71BE8}" sibTransId="{24F1AB10-9DFE-4173-93B2-D5B9BF7ACD05}"/>
    <dgm:cxn modelId="{6CC06FB8-E091-4D7D-B389-CD34CB78169E}" type="presOf" srcId="{C4BD86F0-AA15-4A0C-B1F3-FC38B0CA119D}" destId="{6EF800D7-3823-44A7-A92B-91EE5E2A3626}" srcOrd="0" destOrd="0" presId="urn:microsoft.com/office/officeart/2005/8/layout/hProcess11"/>
    <dgm:cxn modelId="{77FB2B4C-1E77-4C8F-B7BB-3AAB24C8B70D}" type="presOf" srcId="{62F163BF-FF2B-453C-B16D-B0B7CCDF0703}" destId="{64C49BC5-EA4A-43CD-A5FF-A888EA6B88DA}" srcOrd="0" destOrd="0" presId="urn:microsoft.com/office/officeart/2005/8/layout/hProcess11"/>
    <dgm:cxn modelId="{0C3A5EFA-73D0-4EFB-B85B-D5D6630B0C27}" type="presParOf" srcId="{DD826A54-BF6D-44FA-82ED-66E43EF6C4EB}" destId="{4A8CB078-AC24-493E-8DD6-53B0F3872703}" srcOrd="0" destOrd="0" presId="urn:microsoft.com/office/officeart/2005/8/layout/hProcess11"/>
    <dgm:cxn modelId="{3485C38A-277B-41CF-98F5-7467E068DF5B}" type="presParOf" srcId="{DD826A54-BF6D-44FA-82ED-66E43EF6C4EB}" destId="{396F8958-9BCF-4FA7-B6CF-4CF3B80B1A8F}" srcOrd="1" destOrd="0" presId="urn:microsoft.com/office/officeart/2005/8/layout/hProcess11"/>
    <dgm:cxn modelId="{B5074D63-0AB7-45E1-86E2-02DEEC2D8C36}" type="presParOf" srcId="{396F8958-9BCF-4FA7-B6CF-4CF3B80B1A8F}" destId="{6ABBFE8E-E84D-4FB9-92A9-F41B70EC7156}" srcOrd="0" destOrd="0" presId="urn:microsoft.com/office/officeart/2005/8/layout/hProcess11"/>
    <dgm:cxn modelId="{E621B7D6-4034-4F27-8837-2F58EA1D587C}" type="presParOf" srcId="{6ABBFE8E-E84D-4FB9-92A9-F41B70EC7156}" destId="{86BA693C-A2B1-41B5-98FD-E6AB6F84BB59}" srcOrd="0" destOrd="0" presId="urn:microsoft.com/office/officeart/2005/8/layout/hProcess11"/>
    <dgm:cxn modelId="{83F07B7C-4059-4EDB-B8A6-5C86F4265F38}" type="presParOf" srcId="{6ABBFE8E-E84D-4FB9-92A9-F41B70EC7156}" destId="{D35A236D-7BC9-4B7B-BEC7-9184C6EBDFCB}" srcOrd="1" destOrd="0" presId="urn:microsoft.com/office/officeart/2005/8/layout/hProcess11"/>
    <dgm:cxn modelId="{317EC131-37FE-4976-AFF8-D83A7E49F827}" type="presParOf" srcId="{6ABBFE8E-E84D-4FB9-92A9-F41B70EC7156}" destId="{36C5CEC4-9292-40B1-906E-618C419D21FF}" srcOrd="2" destOrd="0" presId="urn:microsoft.com/office/officeart/2005/8/layout/hProcess11"/>
    <dgm:cxn modelId="{7A4ECD66-F7BC-42A2-93CD-BF93463283BD}" type="presParOf" srcId="{396F8958-9BCF-4FA7-B6CF-4CF3B80B1A8F}" destId="{4E08261F-6BC0-4EAE-8532-261A453119A7}" srcOrd="1" destOrd="0" presId="urn:microsoft.com/office/officeart/2005/8/layout/hProcess11"/>
    <dgm:cxn modelId="{EA607878-5C6E-472E-8DCA-CD610668C587}" type="presParOf" srcId="{396F8958-9BCF-4FA7-B6CF-4CF3B80B1A8F}" destId="{27E34492-93D7-47B6-9751-2C82C3397FE1}" srcOrd="2" destOrd="0" presId="urn:microsoft.com/office/officeart/2005/8/layout/hProcess11"/>
    <dgm:cxn modelId="{C3C7DEC3-3160-450B-A3F5-7C01F1D05879}" type="presParOf" srcId="{27E34492-93D7-47B6-9751-2C82C3397FE1}" destId="{6EF800D7-3823-44A7-A92B-91EE5E2A3626}" srcOrd="0" destOrd="0" presId="urn:microsoft.com/office/officeart/2005/8/layout/hProcess11"/>
    <dgm:cxn modelId="{9723F75D-32B8-4200-A69E-192747EBA828}" type="presParOf" srcId="{27E34492-93D7-47B6-9751-2C82C3397FE1}" destId="{4E3F88F2-68B1-4A6F-AEED-1B00D583C890}" srcOrd="1" destOrd="0" presId="urn:microsoft.com/office/officeart/2005/8/layout/hProcess11"/>
    <dgm:cxn modelId="{7BD0804C-5275-4ACB-AC68-E5739A9D69EC}" type="presParOf" srcId="{27E34492-93D7-47B6-9751-2C82C3397FE1}" destId="{DDE7E9C0-57D4-47BA-AB07-D77546FDA843}" srcOrd="2" destOrd="0" presId="urn:microsoft.com/office/officeart/2005/8/layout/hProcess11"/>
    <dgm:cxn modelId="{C98604F5-EE51-4D1C-A8D2-46D26736E955}" type="presParOf" srcId="{396F8958-9BCF-4FA7-B6CF-4CF3B80B1A8F}" destId="{61B84D7E-2C43-4CC6-B32D-5EBF2EB474D4}" srcOrd="3" destOrd="0" presId="urn:microsoft.com/office/officeart/2005/8/layout/hProcess11"/>
    <dgm:cxn modelId="{5CE8469C-64F7-45EE-8522-42C8499EC279}" type="presParOf" srcId="{396F8958-9BCF-4FA7-B6CF-4CF3B80B1A8F}" destId="{1CDC7E69-A446-46F2-9CA2-F280EC978222}" srcOrd="4" destOrd="0" presId="urn:microsoft.com/office/officeart/2005/8/layout/hProcess11"/>
    <dgm:cxn modelId="{5B025426-F552-498F-B464-45801308C9E3}" type="presParOf" srcId="{1CDC7E69-A446-46F2-9CA2-F280EC978222}" destId="{64C49BC5-EA4A-43CD-A5FF-A888EA6B88DA}" srcOrd="0" destOrd="0" presId="urn:microsoft.com/office/officeart/2005/8/layout/hProcess11"/>
    <dgm:cxn modelId="{6F35D61B-AAD8-447A-966E-31F6C6CC8BB2}" type="presParOf" srcId="{1CDC7E69-A446-46F2-9CA2-F280EC978222}" destId="{15714FC3-D774-48AF-B4F3-C8E06FFE4882}" srcOrd="1" destOrd="0" presId="urn:microsoft.com/office/officeart/2005/8/layout/hProcess11"/>
    <dgm:cxn modelId="{D2FD0472-21E8-46D6-93D6-2F1F19BF2C36}" type="presParOf" srcId="{1CDC7E69-A446-46F2-9CA2-F280EC978222}" destId="{163C7102-CBE0-477C-BD95-D8CE7DB7B645}" srcOrd="2" destOrd="0" presId="urn:microsoft.com/office/officeart/2005/8/layout/hProcess11"/>
    <dgm:cxn modelId="{3A79877D-9EEA-485F-B225-84874254C65C}" type="presParOf" srcId="{396F8958-9BCF-4FA7-B6CF-4CF3B80B1A8F}" destId="{038807C8-063F-435B-9FDC-70D5B2E1D820}" srcOrd="5" destOrd="0" presId="urn:microsoft.com/office/officeart/2005/8/layout/hProcess11"/>
    <dgm:cxn modelId="{93C648B1-163E-4C27-B206-1345523D45F2}" type="presParOf" srcId="{396F8958-9BCF-4FA7-B6CF-4CF3B80B1A8F}" destId="{ABAC712E-3D02-4BDE-BF75-3DC051223C9B}" srcOrd="6" destOrd="0" presId="urn:microsoft.com/office/officeart/2005/8/layout/hProcess11"/>
    <dgm:cxn modelId="{94DEA4E5-4661-4F81-9BB6-86A25C1EEB25}" type="presParOf" srcId="{ABAC712E-3D02-4BDE-BF75-3DC051223C9B}" destId="{D4CE95ED-3F27-4DC6-BFC1-604F23651C96}" srcOrd="0" destOrd="0" presId="urn:microsoft.com/office/officeart/2005/8/layout/hProcess11"/>
    <dgm:cxn modelId="{89611FC1-B894-4300-BF06-FF73127C9E6A}" type="presParOf" srcId="{ABAC712E-3D02-4BDE-BF75-3DC051223C9B}" destId="{CC910B47-DE80-4F43-A392-41957FF95EDE}" srcOrd="1" destOrd="0" presId="urn:microsoft.com/office/officeart/2005/8/layout/hProcess11"/>
    <dgm:cxn modelId="{457A82ED-BE8D-4546-96D5-61FDDF5D6134}" type="presParOf" srcId="{ABAC712E-3D02-4BDE-BF75-3DC051223C9B}" destId="{F0C99261-2776-4E2C-BC32-D851ACB053FA}" srcOrd="2" destOrd="0" presId="urn:microsoft.com/office/officeart/2005/8/layout/hProcess11"/>
    <dgm:cxn modelId="{2F83FA66-3971-4D27-8099-8F42B92C04E2}" type="presParOf" srcId="{396F8958-9BCF-4FA7-B6CF-4CF3B80B1A8F}" destId="{24B909C1-A10F-4D19-90A8-07B500957C3E}" srcOrd="7" destOrd="0" presId="urn:microsoft.com/office/officeart/2005/8/layout/hProcess11"/>
    <dgm:cxn modelId="{4F0F6155-8BF0-4652-B67B-9391E0704B00}" type="presParOf" srcId="{396F8958-9BCF-4FA7-B6CF-4CF3B80B1A8F}" destId="{F8132CFA-AFE6-4295-9A26-9E00F9AAC3DB}" srcOrd="8" destOrd="0" presId="urn:microsoft.com/office/officeart/2005/8/layout/hProcess11"/>
    <dgm:cxn modelId="{B02F2AFE-A9AC-4088-9B1E-0E64C6C6FD78}" type="presParOf" srcId="{F8132CFA-AFE6-4295-9A26-9E00F9AAC3DB}" destId="{A7E469F5-32D9-4C4A-A0E9-A8B1B0D95AA0}" srcOrd="0" destOrd="0" presId="urn:microsoft.com/office/officeart/2005/8/layout/hProcess11"/>
    <dgm:cxn modelId="{A5FE0124-8E0B-4B9A-A939-C291B530EA89}" type="presParOf" srcId="{F8132CFA-AFE6-4295-9A26-9E00F9AAC3DB}" destId="{2B5388C5-2832-42DB-A51E-322165C17E63}" srcOrd="1" destOrd="0" presId="urn:microsoft.com/office/officeart/2005/8/layout/hProcess11"/>
    <dgm:cxn modelId="{0519E2B0-20EF-4BB8-98E9-879463FF9BB0}" type="presParOf" srcId="{F8132CFA-AFE6-4295-9A26-9E00F9AAC3DB}" destId="{76F4CDED-3241-4140-A72B-7912F5077B0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https://www.dropbox.com/s/x41f2lyhlrixts6/memdumpWin7.mem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76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"ControlSet001\Control\</a:t>
            </a:r>
            <a:r>
              <a:rPr lang="en-US" dirty="0" err="1" smtClean="0"/>
              <a:t>DeviceClasses</a:t>
            </a:r>
            <a:r>
              <a:rPr lang="en-US" dirty="0" smtClean="0"/>
              <a:t>\{53f56307-b6bf-11d0-94f2-00a0c91efb8b}"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56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https://www.hecfblog.com/2013/08/daily-blog-67-understanding-artifacts.html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06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"ControlSet001\Control\</a:t>
            </a:r>
            <a:r>
              <a:rPr lang="en-US" dirty="0" err="1" smtClean="0"/>
              <a:t>DeviceClasses</a:t>
            </a:r>
            <a:r>
              <a:rPr lang="en-US" dirty="0" smtClean="0"/>
              <a:t>\{53f56307-b6bf-11d0-94f2-00a0c91efb8b}\##?#USBSTOR#Disk&amp;Ven_General&amp;Prod_UDisk&amp;Rev_5.00#6&amp;1bec0f48&amp;0&amp;_&amp;0#{53f56307-b6bf-11d0-94f2-00a0c91efb8b}"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1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"ControlSet001\Control\</a:t>
            </a:r>
            <a:r>
              <a:rPr lang="en-US" dirty="0" err="1" smtClean="0"/>
              <a:t>DeviceClasses</a:t>
            </a:r>
            <a:r>
              <a:rPr lang="en-US" dirty="0" smtClean="0"/>
              <a:t>\{53f56307-b6bf-11d0-94f2-00a0c91efb8b}\##?#USBSTOR#Disk&amp;Ven_General&amp;Prod_UDisk&amp;Rev_5.00#6&amp;1bec0f48&amp;0&amp;_&amp;0#{53f56307-b6bf-11d0-94f2-00a0c91efb8b}\#"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7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"ControlSet001\</a:t>
            </a:r>
            <a:r>
              <a:rPr lang="en-US" dirty="0" err="1" smtClean="0"/>
              <a:t>Enum</a:t>
            </a:r>
            <a:r>
              <a:rPr lang="en-US" dirty="0" smtClean="0"/>
              <a:t>\USBSTOR"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69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"ControlSet001\</a:t>
            </a:r>
            <a:r>
              <a:rPr lang="en-US" dirty="0" err="1" smtClean="0"/>
              <a:t>Enum</a:t>
            </a:r>
            <a:r>
              <a:rPr lang="en-US" dirty="0" smtClean="0"/>
              <a:t>\USBSTOR\Disk&amp;Ven_General&amp;Prod_UDisk&amp;Rev_5.00“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a unique serial number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required for devices that manufacturers want to qualify for the Windows Logo program 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www.microsoft.com/whdc/archive/usbfaq.mspx#ERCAC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not all devices include a serial number. For devices that do not have a serial number, the PnP Manager will create a unique instance ID for that device</a:t>
            </a:r>
            <a:r>
              <a:rPr lang="en-US" sz="1200" dirty="0" smtClean="0">
                <a:solidFill>
                  <a:srgbClr val="111111"/>
                </a:solidFill>
                <a:latin typeface="Arial" panose="020B0604020202020204" pitchFamily="34" charset="0"/>
              </a:rPr>
              <a:t>(6&amp;1bec0f48&amp;0&amp;_&amp;0)</a:t>
            </a:r>
            <a:endParaRPr lang="en-US" sz="12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6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"ControlSet001\</a:t>
            </a:r>
            <a:r>
              <a:rPr lang="en-US" dirty="0" err="1" smtClean="0"/>
              <a:t>Enum</a:t>
            </a:r>
            <a:r>
              <a:rPr lang="en-US" dirty="0" smtClean="0"/>
              <a:t>\USBSTOR\Disk&amp;Ven_General&amp;Prod_UDisk&amp;Rev_5.00\6&amp;1bec0f48&amp;0&amp;_&amp;0“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ClassGuid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{4d36e967-e325-11ce-bfc1-08002be10318}</a:t>
            </a:r>
          </a:p>
          <a:p>
            <a:r>
              <a:rPr lang="en-US" dirty="0" smtClean="0"/>
              <a:t>https://docs.microsoft.com/en-us/windows-hardware/drivers/install/system-defined-device-setup-classes-reserved-for-system-use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21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</a:t>
            </a:r>
            <a:r>
              <a:rPr lang="en-US" dirty="0" err="1" smtClean="0"/>
              <a:t>MountedDevices</a:t>
            </a:r>
            <a:r>
              <a:rPr lang="en-US" dirty="0" smtClean="0"/>
              <a:t>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30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"Software\Microsoft\Windows\</a:t>
            </a:r>
            <a:r>
              <a:rPr lang="en-US" dirty="0" err="1" smtClean="0"/>
              <a:t>CurrentVersion</a:t>
            </a:r>
            <a:r>
              <a:rPr lang="en-US" dirty="0" smtClean="0"/>
              <a:t>\Explorer\MountPoints2"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55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"Software\Microsoft\Windows\</a:t>
            </a:r>
            <a:r>
              <a:rPr lang="en-US" dirty="0" err="1" smtClean="0"/>
              <a:t>CurrentVersion</a:t>
            </a:r>
            <a:r>
              <a:rPr lang="en-US" dirty="0" smtClean="0"/>
              <a:t>\Explorer\MountPoints2\F"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61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</a:t>
            </a:r>
            <a:r>
              <a:rPr lang="en-US" dirty="0" err="1" smtClean="0"/>
              <a:t>imageinfo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2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iehistory</a:t>
            </a:r>
            <a:r>
              <a:rPr lang="en-US" dirty="0" smtClean="0"/>
              <a:t> | grep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825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https://www.magnetforensics.com/blog/forensic-analysis-of-windows-shellbags/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19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https://www.sans.org/reading-room/whitepapers/forensics/windows-shellbag-forensics-in-depth-34545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5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shellbags</a:t>
            </a:r>
            <a:r>
              <a:rPr lang="en-US" dirty="0" smtClean="0"/>
              <a:t> | grep  "Last updated: 2019-01-06" | sort</a:t>
            </a:r>
          </a:p>
          <a:p>
            <a:r>
              <a:rPr lang="en-US" dirty="0" smtClean="0"/>
              <a:t>Last updated: 2019-01-06 14:32:21 UTC+0000</a:t>
            </a:r>
          </a:p>
          <a:p>
            <a:r>
              <a:rPr lang="en-US" dirty="0" smtClean="0"/>
              <a:t>Last updated: 2019-01-06 14:32:53 UTC+0000</a:t>
            </a:r>
          </a:p>
          <a:p>
            <a:r>
              <a:rPr lang="en-US" dirty="0" smtClean="0"/>
              <a:t>Last updated: 2019-01-06 14:55:45 UTC+0000</a:t>
            </a:r>
          </a:p>
          <a:p>
            <a:r>
              <a:rPr lang="en-US" dirty="0" smtClean="0"/>
              <a:t>Last updated: 2019-01-06 15:04:40 UTC+0000</a:t>
            </a:r>
          </a:p>
          <a:p>
            <a:r>
              <a:rPr lang="en-US" dirty="0" smtClean="0"/>
              <a:t>Last updated: 2019-01-06 15:04:40 UTC+0000</a:t>
            </a:r>
          </a:p>
          <a:p>
            <a:r>
              <a:rPr lang="en-US" dirty="0" smtClean="0"/>
              <a:t>Last updated: 2019-01-06 15:04:40 UTC+0000</a:t>
            </a:r>
          </a:p>
          <a:p>
            <a:r>
              <a:rPr lang="en-US" dirty="0" smtClean="0"/>
              <a:t>Last updated: 2019-01-06 15:07:03 UTC+0000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68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https://www.sans.org/blog/computer-forensic-artifacts-windows-7-shellbags/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9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Administrator:500:aad3b435b51404eeaad3b435b51404ee:fc525c9683e8fe067095ba2ddc971889:::</a:t>
            </a:r>
          </a:p>
          <a:p>
            <a:r>
              <a:rPr lang="en-US" dirty="0" smtClean="0"/>
              <a:t>Guest:501:aad3b435b51404eeaad3b435b51404ee:31d6cfe0d16ae931b73c59d7e0c089c0:::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IEUser:1000:aad3b435b51404eeaad3b435b51404ee:fc525c9683e8fe067095ba2ddc971889:::</a:t>
            </a:r>
          </a:p>
          <a:p>
            <a:r>
              <a:rPr lang="en-US" dirty="0" smtClean="0"/>
              <a:t>sshd:1001:aad3b435b51404eeaad3b435b51404ee:31d6cfe0d16ae931b73c59d7e0c089c0:::</a:t>
            </a:r>
          </a:p>
          <a:p>
            <a:r>
              <a:rPr lang="en-US" dirty="0" smtClean="0"/>
              <a:t>sshd_server:1002:aad3b435b51404eeaad3b435b51404ee:8d0a16cfc061c3359db455d00ec27035:::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65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19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https://github.com/cube0x8/chrome_ragamuffin.git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026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1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"Microsoft\Windows NT\</a:t>
            </a:r>
            <a:r>
              <a:rPr lang="en-US" dirty="0" err="1" smtClean="0"/>
              <a:t>CurrentVersion</a:t>
            </a:r>
            <a:r>
              <a:rPr lang="en-US" dirty="0" smtClean="0"/>
              <a:t>\</a:t>
            </a:r>
            <a:r>
              <a:rPr lang="en-US" dirty="0" err="1" smtClean="0"/>
              <a:t>ProfileList</a:t>
            </a:r>
            <a:r>
              <a:rPr lang="en-US" dirty="0" smtClean="0"/>
              <a:t>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45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"Microsoft\Windows NT\</a:t>
            </a:r>
            <a:r>
              <a:rPr lang="en-US" dirty="0" err="1" smtClean="0"/>
              <a:t>CurrentVersion</a:t>
            </a:r>
            <a:r>
              <a:rPr lang="en-US" dirty="0" smtClean="0"/>
              <a:t>\</a:t>
            </a:r>
            <a:r>
              <a:rPr lang="en-US" dirty="0" err="1" smtClean="0"/>
              <a:t>ProfileList</a:t>
            </a:r>
            <a:r>
              <a:rPr lang="en-US" dirty="0" smtClean="0"/>
              <a:t>\S-1-5-21-1716914095-909560446-1177810406-1002"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"Microsoft\Windows NT\</a:t>
            </a:r>
            <a:r>
              <a:rPr lang="en-US" dirty="0" err="1" smtClean="0"/>
              <a:t>CurrentVersion</a:t>
            </a:r>
            <a:r>
              <a:rPr lang="en-US" dirty="0" smtClean="0"/>
              <a:t>\</a:t>
            </a:r>
            <a:r>
              <a:rPr lang="en-US" dirty="0" err="1" smtClean="0"/>
              <a:t>ProfileList</a:t>
            </a:r>
            <a:r>
              <a:rPr lang="en-US" dirty="0" smtClean="0"/>
              <a:t>\S-1-5-21-1716914095-909560446-1177810406-1000"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69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https://www.techspot.com/article/1965-anatomy-motherboard/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PCI is a parallel connection, and devices connected to the PCI bus appear to be a bus master to connect directly to its own bus. While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PCIe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card is a high-speed serial connection. Instead of one bus that handles data from multiple sources,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PCIe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a switch that controls several point-to-point serial connections.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04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volatility -f memdumpWin7.mem --profile=Win7SP1x86_23418 </a:t>
            </a:r>
            <a:r>
              <a:rPr lang="en-US" dirty="0" err="1" smtClean="0"/>
              <a:t>printkey</a:t>
            </a:r>
            <a:r>
              <a:rPr lang="en-US" dirty="0" smtClean="0"/>
              <a:t> -K "ControlSet001\Control\</a:t>
            </a:r>
            <a:r>
              <a:rPr lang="en-US" dirty="0" err="1" smtClean="0"/>
              <a:t>ComputerName</a:t>
            </a:r>
            <a:r>
              <a:rPr lang="en-US" dirty="0" smtClean="0"/>
              <a:t>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https://docs.microsoft.com/en-us/windows-hardware/drivers/install/guid-devinterface-disk</a:t>
            </a:r>
          </a:p>
          <a:p>
            <a:r>
              <a:rPr lang="en-US" dirty="0" smtClean="0"/>
              <a:t>https://www.sciencedirect.com/topics/computer-science/removable-storage-device</a:t>
            </a:r>
          </a:p>
          <a:p>
            <a:r>
              <a:rPr lang="en-US" dirty="0" smtClean="0"/>
              <a:t>https://docs.microsoft.com/en-us/previous-versions//ff553412(v=vs.85)?redirectedfrom=MSDN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53F56307-B6BF-11D0-94F2-00A0C91EFB8B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93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{53f56307-b6bf-11d0-94f2-00a0c91efb8b}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51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66646" cy="365125"/>
          </a:xfrm>
        </p:spPr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7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0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2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8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United States Department of Justice - Wikiped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663" y="6429241"/>
            <a:ext cx="379628" cy="3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JP PMP Login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91" y="6519834"/>
            <a:ext cx="420444" cy="2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Baltimore Issues Marketing RFP - PR New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93" y="6286831"/>
            <a:ext cx="1571896" cy="6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Towson University logo horiz 2019.png - Wikimedia Common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85" y="6456351"/>
            <a:ext cx="1202235" cy="4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mmutable_object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Security_principal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rensicfocus.com/forums/general/usbstor-registry-entries-windows-7/" TargetMode="External"/><Relationship Id="rId3" Type="http://schemas.openxmlformats.org/officeDocument/2006/relationships/hyperlink" Target="https://www.andreafortuna.org/2017/07/31/volatility-my-own-cheatsheet-part-6-windows-registry/" TargetMode="External"/><Relationship Id="rId7" Type="http://schemas.openxmlformats.org/officeDocument/2006/relationships/hyperlink" Target="https://docs.microsoft.com/en-us/windows-hardware/drivers/install/standard-usb-identifiers" TargetMode="External"/><Relationship Id="rId12" Type="http://schemas.openxmlformats.org/officeDocument/2006/relationships/hyperlink" Target="https://kuscholarworks.ku.edu/bitstream/handle/1808/19390/Kang_ku_0099M_14318_DATA_1.pdf;jsessionid=8069E32208405DF2EC49129DDE02DF4D?sequence=1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microsoft.com/en-us/windows-hardware/drivers/usbcon/usb-device-specific-registry-settings" TargetMode="External"/><Relationship Id="rId11" Type="http://schemas.openxmlformats.org/officeDocument/2006/relationships/hyperlink" Target="https://docs.microsoft.com/en-us/windows-hardware/drivers/install/device-identification-strings" TargetMode="External"/><Relationship Id="rId5" Type="http://schemas.openxmlformats.org/officeDocument/2006/relationships/hyperlink" Target="https://tweaklibrary.com/what-are-registry-root-keys/" TargetMode="External"/><Relationship Id="rId10" Type="http://schemas.openxmlformats.org/officeDocument/2006/relationships/hyperlink" Target="http://techexe.net/computer-fundamentals/" TargetMode="External"/><Relationship Id="rId4" Type="http://schemas.openxmlformats.org/officeDocument/2006/relationships/hyperlink" Target="http://www.mrtweaks.com/regedit.htm" TargetMode="External"/><Relationship Id="rId9" Type="http://schemas.openxmlformats.org/officeDocument/2006/relationships/hyperlink" Target="https://docs.microsoft.com/en-us/windows-hardware/drivers/install/instance-id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Memory Forensics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Practical Approach to Investigate Data </a:t>
            </a:r>
            <a:r>
              <a:rPr lang="en-US" dirty="0" smtClean="0"/>
              <a:t>Leakage </a:t>
            </a:r>
            <a:r>
              <a:rPr lang="en-US" dirty="0"/>
              <a:t>with </a:t>
            </a:r>
            <a:r>
              <a:rPr lang="en-US" dirty="0" smtClean="0"/>
              <a:t>Volatility </a:t>
            </a:r>
            <a:r>
              <a:rPr lang="en-US" dirty="0"/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3250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85" y="1689042"/>
            <a:ext cx="6540676" cy="17647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8320" y="1742324"/>
            <a:ext cx="3221459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S-1-5</a:t>
            </a:r>
          </a:p>
          <a:p>
            <a:r>
              <a:rPr lang="en-US" sz="1400" dirty="0" smtClean="0"/>
              <a:t>S: SID</a:t>
            </a:r>
          </a:p>
          <a:p>
            <a:r>
              <a:rPr lang="en-US" sz="1400" dirty="0" smtClean="0"/>
              <a:t>1: Version 1</a:t>
            </a:r>
          </a:p>
          <a:p>
            <a:r>
              <a:rPr lang="en-US" sz="1400" dirty="0"/>
              <a:t>5: Managed by the NT security </a:t>
            </a:r>
            <a:r>
              <a:rPr lang="en-US" sz="1400" dirty="0" smtClean="0"/>
              <a:t>subsystem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00812"/>
              </p:ext>
            </p:extLst>
          </p:nvPr>
        </p:nvGraphicFramePr>
        <p:xfrm>
          <a:off x="835485" y="3859054"/>
          <a:ext cx="9385475" cy="182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05075"/>
                <a:gridCol w="2164080"/>
                <a:gridCol w="6116320"/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</a:rPr>
                        <a:t>SID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>
                          <a:effectLst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dirty="0">
                          <a:effectLst/>
                        </a:rPr>
                        <a:t>Description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S-1-5-18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Local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A service account that is used by the operating system.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S-1-5-19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NT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Local Service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S-1-5-20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effectLst/>
                        </a:rPr>
                        <a:t>NT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Network Service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 smtClean="0">
                          <a:effectLst/>
                        </a:rPr>
                        <a:t>S-1-5-21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 smtClean="0">
                          <a:effectLst/>
                        </a:rPr>
                        <a:t>Administrator/Guest</a:t>
                      </a:r>
                      <a:endParaRPr lang="en-US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A user account for the system administrator. 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5485" y="1117600"/>
            <a:ext cx="185037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SID format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07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48" y="1582026"/>
            <a:ext cx="9332839" cy="52759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75200" y="3824362"/>
            <a:ext cx="463799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err="1"/>
              <a:t>SSHD_Server</a:t>
            </a:r>
            <a:r>
              <a:rPr lang="en-US" sz="1600" dirty="0"/>
              <a:t> is an account made by an SSH </a:t>
            </a:r>
            <a:r>
              <a:rPr lang="en-US" sz="1600" dirty="0" smtClean="0"/>
              <a:t>server.., It allows remotely </a:t>
            </a:r>
            <a:r>
              <a:rPr lang="en-US" sz="1600" dirty="0"/>
              <a:t>log in to the </a:t>
            </a:r>
            <a:r>
              <a:rPr lang="en-US" sz="1600" dirty="0" smtClean="0"/>
              <a:t>computer.</a:t>
            </a:r>
            <a:endParaRPr lang="en-US" sz="1600" dirty="0"/>
          </a:p>
        </p:txBody>
      </p:sp>
      <p:sp>
        <p:nvSpPr>
          <p:cNvPr id="6" name="Right Arrow 5"/>
          <p:cNvSpPr/>
          <p:nvPr/>
        </p:nvSpPr>
        <p:spPr>
          <a:xfrm rot="10089075">
            <a:off x="6386150" y="4544989"/>
            <a:ext cx="611668" cy="17148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has SID= S-1-5-21-1716914095-909560446-1177810406-1002?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70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98" y="1800741"/>
            <a:ext cx="10139981" cy="3980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3298" y="1158240"/>
            <a:ext cx="677140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Who has SID= </a:t>
            </a:r>
            <a:r>
              <a:rPr lang="en-US" dirty="0" smtClean="0"/>
              <a:t>S-1-5-21-1716914095-909560446-1177810406-1000?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3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the default logon user?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80" y="1348536"/>
            <a:ext cx="7393212" cy="5031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6000" y="6011148"/>
            <a:ext cx="282320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Default automatically log on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0089075">
            <a:off x="4625582" y="5797616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19" y="1343530"/>
            <a:ext cx="10639135" cy="4600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719" y="812800"/>
            <a:ext cx="15090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Hive overview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78800" y="4066384"/>
            <a:ext cx="2153920" cy="669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Each user has a profile (ntuser.dat)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858000" y="3916368"/>
            <a:ext cx="1320800" cy="4846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406640" y="4401066"/>
            <a:ext cx="772160" cy="137997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84160" y="1974698"/>
            <a:ext cx="37748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represents pointers to other hives, and is normal 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280040" y="2317867"/>
            <a:ext cx="5951440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Keys under HKLM\SYSTEM\</a:t>
            </a:r>
            <a:r>
              <a:rPr lang="en-US" sz="1400" dirty="0" err="1" smtClean="0"/>
              <a:t>CurrentControlSet</a:t>
            </a:r>
            <a:r>
              <a:rPr lang="en-US" sz="1400" dirty="0" smtClean="0"/>
              <a:t>\Control\</a:t>
            </a:r>
            <a:r>
              <a:rPr lang="en-US" sz="1400" dirty="0" err="1" smtClean="0"/>
              <a:t>hivelist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Point to HKEY_LOCAL_MACHINE\SYSTEM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Point to HKEY_LOCAL_MACHINE\HARDWARE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728720" y="2282475"/>
            <a:ext cx="55440" cy="2539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035040" y="2536394"/>
            <a:ext cx="245000" cy="25852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187440" y="2794920"/>
            <a:ext cx="92600" cy="3140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1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 the time to review Registry</a:t>
            </a:r>
            <a:endParaRPr lang="en-US" dirty="0"/>
          </a:p>
        </p:txBody>
      </p:sp>
      <p:pic>
        <p:nvPicPr>
          <p:cNvPr id="2050" name="Picture 2" descr="http://www.tweaklibrary.com/wp-content/uploads/6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331277"/>
            <a:ext cx="10620375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85920" y="3496717"/>
            <a:ext cx="609600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393939"/>
                </a:solidFill>
                <a:latin typeface="Poppins"/>
              </a:rPr>
              <a:t>The five main root keys of registry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93939"/>
                </a:solidFill>
                <a:latin typeface="Poppins"/>
              </a:rPr>
              <a:t>HKEY_CLASSES_ROOT (HKCR)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93939"/>
                </a:solidFill>
                <a:latin typeface="Poppins"/>
              </a:rPr>
              <a:t>HKEY_CURRENT_USER (HKCU)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93939"/>
                </a:solidFill>
                <a:latin typeface="Poppins"/>
              </a:rPr>
              <a:t>HKEY_LOCAL_MACHINE (HKLM)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93939"/>
                </a:solidFill>
                <a:latin typeface="Poppins"/>
              </a:rPr>
              <a:t>HKEY_USERS (HKU)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93939"/>
                </a:solidFill>
                <a:latin typeface="Poppins"/>
              </a:rPr>
              <a:t>HKEY_CURRENT_CONFIG (HKCC)</a:t>
            </a:r>
            <a:endParaRPr lang="en-US" b="0" i="0" dirty="0">
              <a:solidFill>
                <a:srgbClr val="393939"/>
              </a:solidFill>
              <a:effectLst/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8026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HKEY_USERS (HKU)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99638" y="1825625"/>
            <a:ext cx="5454162" cy="4351338"/>
          </a:xfrm>
        </p:spPr>
        <p:txBody>
          <a:bodyPr/>
          <a:lstStyle/>
          <a:p>
            <a:r>
              <a:rPr lang="en-US" dirty="0" smtClean="0"/>
              <a:t>Contains </a:t>
            </a:r>
            <a:r>
              <a:rPr lang="en-US" dirty="0"/>
              <a:t>information about all the users who </a:t>
            </a:r>
            <a:r>
              <a:rPr lang="en-US" dirty="0" smtClean="0"/>
              <a:t>logged in </a:t>
            </a:r>
            <a:r>
              <a:rPr lang="en-US" dirty="0"/>
              <a:t>to the </a:t>
            </a:r>
            <a:r>
              <a:rPr lang="en-US" dirty="0" smtClean="0"/>
              <a:t>computer </a:t>
            </a:r>
            <a:r>
              <a:rPr lang="en-US" dirty="0" smtClean="0">
                <a:solidFill>
                  <a:srgbClr val="FF0000"/>
                </a:solidFill>
              </a:rPr>
              <a:t>at some point</a:t>
            </a:r>
          </a:p>
          <a:p>
            <a:r>
              <a:rPr lang="en-US" dirty="0"/>
              <a:t>When </a:t>
            </a:r>
            <a:r>
              <a:rPr lang="en-US" dirty="0" smtClean="0"/>
              <a:t>log </a:t>
            </a:r>
            <a:r>
              <a:rPr lang="en-US" dirty="0"/>
              <a:t>on, </a:t>
            </a:r>
            <a:r>
              <a:rPr lang="en-US" dirty="0" smtClean="0"/>
              <a:t>the current logged in user profile is linked by HKCU</a:t>
            </a:r>
          </a:p>
          <a:p>
            <a:r>
              <a:rPr lang="en-US" dirty="0"/>
              <a:t>Saved in  </a:t>
            </a:r>
            <a:r>
              <a:rPr lang="en-US" dirty="0" smtClean="0"/>
              <a:t>each </a:t>
            </a:r>
            <a:r>
              <a:rPr lang="en-US" dirty="0"/>
              <a:t>user's profile </a:t>
            </a:r>
            <a:r>
              <a:rPr lang="en-US" dirty="0" smtClean="0"/>
              <a:t>folder</a:t>
            </a:r>
          </a:p>
          <a:p>
            <a:pPr lvl="1"/>
            <a:r>
              <a:rPr lang="en-US" dirty="0" smtClean="0"/>
              <a:t>C:\Users\IEUser\Ntuser.dat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:\Users\ssh_Server\Ntuser.dat</a:t>
            </a:r>
          </a:p>
          <a:p>
            <a:pPr lvl="1"/>
            <a:r>
              <a:rPr lang="en-US"/>
              <a:t>C</a:t>
            </a:r>
            <a:r>
              <a:rPr lang="en-US" smtClean="0"/>
              <a:t>:\Users\Default </a:t>
            </a:r>
            <a:r>
              <a:rPr lang="en-US" dirty="0" smtClean="0"/>
              <a:t>User\Ntuser.dat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29" y="1690688"/>
            <a:ext cx="4519635" cy="43935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09547" y="2850859"/>
            <a:ext cx="2165838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contains </a:t>
            </a:r>
            <a:r>
              <a:rPr lang="en-US" sz="1400" dirty="0"/>
              <a:t>the base settings for new users when they first logon,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35469" y="2963007"/>
            <a:ext cx="6740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48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HKEY_CURRENT_USER (HKCU)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877" y="1690688"/>
            <a:ext cx="6689558" cy="454309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Does </a:t>
            </a:r>
            <a:r>
              <a:rPr lang="en-US" dirty="0"/>
              <a:t>not contain any data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link to the </a:t>
            </a:r>
            <a:r>
              <a:rPr lang="en-US" dirty="0" err="1"/>
              <a:t>subkey</a:t>
            </a:r>
            <a:r>
              <a:rPr lang="en-US" dirty="0"/>
              <a:t> of HKEY_USERS</a:t>
            </a:r>
          </a:p>
          <a:p>
            <a:r>
              <a:rPr lang="en-US" dirty="0" smtClean="0"/>
              <a:t>Stores </a:t>
            </a:r>
            <a:r>
              <a:rPr lang="en-US" dirty="0"/>
              <a:t>settings </a:t>
            </a:r>
            <a:r>
              <a:rPr lang="en-US" dirty="0" smtClean="0"/>
              <a:t>for </a:t>
            </a:r>
            <a:r>
              <a:rPr lang="en-US" dirty="0"/>
              <a:t>currently logged-in </a:t>
            </a:r>
            <a:r>
              <a:rPr lang="en-US" dirty="0" smtClean="0"/>
              <a:t>use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nloaded </a:t>
            </a:r>
            <a:r>
              <a:rPr lang="en-US" dirty="0"/>
              <a:t>when the user logs </a:t>
            </a:r>
            <a:r>
              <a:rPr lang="en-US" dirty="0" smtClean="0"/>
              <a:t>out</a:t>
            </a:r>
          </a:p>
          <a:p>
            <a:pPr lvl="1"/>
            <a:r>
              <a:rPr lang="en-US" dirty="0"/>
              <a:t>If no profile is available, </a:t>
            </a:r>
            <a:r>
              <a:rPr lang="en-US" dirty="0" smtClean="0"/>
              <a:t>built </a:t>
            </a:r>
            <a:r>
              <a:rPr lang="en-US" dirty="0"/>
              <a:t>from </a:t>
            </a:r>
            <a:r>
              <a:rPr lang="en-US" dirty="0" smtClean="0"/>
              <a:t>default user</a:t>
            </a:r>
          </a:p>
          <a:p>
            <a:r>
              <a:rPr lang="en-US" dirty="0" smtClean="0"/>
              <a:t>Control everything of the current logged user</a:t>
            </a:r>
          </a:p>
          <a:p>
            <a:pPr lvl="1"/>
            <a:r>
              <a:rPr lang="en-US" dirty="0" smtClean="0"/>
              <a:t>Environment variables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esktop </a:t>
            </a:r>
            <a:r>
              <a:rPr lang="en-US" dirty="0"/>
              <a:t>settings, </a:t>
            </a:r>
            <a:endParaRPr lang="en-US" dirty="0" smtClean="0"/>
          </a:p>
          <a:p>
            <a:pPr lvl="1"/>
            <a:r>
              <a:rPr lang="en-US" dirty="0"/>
              <a:t>N</a:t>
            </a:r>
            <a:r>
              <a:rPr lang="en-US" dirty="0" smtClean="0"/>
              <a:t>etwork </a:t>
            </a:r>
            <a:r>
              <a:rPr lang="en-US" dirty="0"/>
              <a:t>connections, printers</a:t>
            </a:r>
            <a:r>
              <a:rPr lang="en-US" dirty="0" smtClean="0"/>
              <a:t>,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pplication </a:t>
            </a:r>
            <a:r>
              <a:rPr lang="en-US" dirty="0"/>
              <a:t>preferences.</a:t>
            </a:r>
          </a:p>
          <a:p>
            <a:pPr lvl="1"/>
            <a:r>
              <a:rPr lang="en-US" dirty="0" smtClean="0"/>
              <a:t>Keyboard layout</a:t>
            </a:r>
          </a:p>
          <a:p>
            <a:pPr lvl="1"/>
            <a:r>
              <a:rPr lang="en-US" dirty="0" smtClean="0"/>
              <a:t>Current logged user information</a:t>
            </a:r>
          </a:p>
          <a:p>
            <a:r>
              <a:rPr lang="en-US" dirty="0" smtClean="0"/>
              <a:t>Treasure </a:t>
            </a:r>
            <a:r>
              <a:rPr lang="en-US" dirty="0"/>
              <a:t>for </a:t>
            </a:r>
            <a:r>
              <a:rPr lang="en-US" dirty="0" smtClean="0"/>
              <a:t>investigators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41" y="1690688"/>
            <a:ext cx="2680574" cy="451515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192384" y="5325979"/>
            <a:ext cx="1804732" cy="48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3721768" y="4090737"/>
            <a:ext cx="1114927" cy="128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HKEY_LOCAL_MACHINE (HKLM)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369" y="1668554"/>
            <a:ext cx="9472863" cy="1267151"/>
          </a:xfrm>
        </p:spPr>
        <p:txBody>
          <a:bodyPr>
            <a:normAutofit/>
          </a:bodyPr>
          <a:lstStyle/>
          <a:p>
            <a:r>
              <a:rPr lang="en-US" dirty="0" smtClean="0"/>
              <a:t>Contains </a:t>
            </a:r>
            <a:r>
              <a:rPr lang="en-US" dirty="0"/>
              <a:t>computer </a:t>
            </a:r>
            <a:r>
              <a:rPr lang="en-US" dirty="0" smtClean="0"/>
              <a:t>hardware and software information</a:t>
            </a:r>
          </a:p>
          <a:p>
            <a:r>
              <a:rPr lang="en-US" dirty="0" smtClean="0"/>
              <a:t>Loaded </a:t>
            </a:r>
            <a:r>
              <a:rPr lang="en-US" dirty="0"/>
              <a:t>at boot </a:t>
            </a:r>
            <a:r>
              <a:rPr lang="en-US" dirty="0" smtClean="0"/>
              <a:t>time from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304" y="2806989"/>
            <a:ext cx="2771274" cy="3044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629" y="2864774"/>
            <a:ext cx="4038950" cy="399322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248525" y="4757113"/>
            <a:ext cx="1700463" cy="1315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276075" y="4942651"/>
            <a:ext cx="1700463" cy="1315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50616" y="5128189"/>
            <a:ext cx="1700463" cy="1315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64391" y="4535891"/>
            <a:ext cx="1700463" cy="1315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892404" y="4265107"/>
            <a:ext cx="378881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Store Plug-and-Play devices Infor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Created dynamically, not </a:t>
            </a:r>
            <a:r>
              <a:rPr lang="en-US" sz="1600" dirty="0"/>
              <a:t>stored in a file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84883" y="4284924"/>
            <a:ext cx="1466196" cy="257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384883" y="5303680"/>
            <a:ext cx="1790170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Loaded at boot </a:t>
            </a:r>
            <a:r>
              <a:rPr lang="en-US" sz="1200" dirty="0" smtClean="0"/>
              <a:t>time from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19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HKEY_CURRENT_CONFIG </a:t>
            </a:r>
            <a:r>
              <a:rPr lang="en-US" dirty="0"/>
              <a:t>(</a:t>
            </a:r>
            <a:r>
              <a:rPr lang="en-US" dirty="0" smtClean="0"/>
              <a:t>HKCC)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3369" y="1668554"/>
            <a:ext cx="9472863" cy="1267151"/>
          </a:xfrm>
        </p:spPr>
        <p:txBody>
          <a:bodyPr>
            <a:normAutofit/>
          </a:bodyPr>
          <a:lstStyle/>
          <a:p>
            <a:r>
              <a:rPr lang="en-US" dirty="0"/>
              <a:t>It doesn't store any information itself but instead acts as a pointer, or a shortcut, to a registry key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67" y="2736988"/>
            <a:ext cx="8079834" cy="3254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1550" y="4686300"/>
            <a:ext cx="466679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Noting shown here, but points to other registry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3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Pre-investigation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 the Suspect’s PC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2330460"/>
            <a:ext cx="1183980" cy="11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808" y="1567401"/>
            <a:ext cx="4430752" cy="53212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Motherboard layout</a:t>
            </a:r>
            <a:endParaRPr lang="en-US" dirty="0"/>
          </a:p>
        </p:txBody>
      </p:sp>
      <p:pic>
        <p:nvPicPr>
          <p:cNvPr id="1028" name="Picture 4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997" y="1567401"/>
            <a:ext cx="28956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.techspot.com/articles-info/1965/images/2020-01-05-image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4" y="2015013"/>
            <a:ext cx="3519488" cy="4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186217" y="4719087"/>
            <a:ext cx="3249721" cy="3441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998296" y="2557673"/>
            <a:ext cx="3966082" cy="13248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821680" y="2095965"/>
            <a:ext cx="3609508" cy="11770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186217" y="5368003"/>
            <a:ext cx="3249721" cy="6841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178597" y="2684490"/>
            <a:ext cx="3195783" cy="20542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435938" y="5508283"/>
            <a:ext cx="113388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latin typeface="Roboto"/>
              </a:rPr>
              <a:t>Peripheral Component Interconnect</a:t>
            </a:r>
            <a:endParaRPr lang="en-US" sz="1200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6373617" y="4414287"/>
            <a:ext cx="4522983" cy="21879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43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find CPU of the Suspect’s PC?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8900" y="1576333"/>
            <a:ext cx="199234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Find hardware keys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433648" y="3349869"/>
            <a:ext cx="378069" cy="2110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00" y="2073083"/>
            <a:ext cx="9212057" cy="4283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655" y="2592519"/>
            <a:ext cx="1722269" cy="102878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811717" y="3003176"/>
            <a:ext cx="1664848" cy="5577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96659" y="3003176"/>
            <a:ext cx="675634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Point to</a:t>
            </a:r>
            <a:endParaRPr lang="en-US" sz="1200" dirty="0"/>
          </a:p>
        </p:txBody>
      </p:sp>
      <p:sp>
        <p:nvSpPr>
          <p:cNvPr id="11" name="Right Arrow 10"/>
          <p:cNvSpPr/>
          <p:nvPr/>
        </p:nvSpPr>
        <p:spPr>
          <a:xfrm rot="10089075">
            <a:off x="5632477" y="3272056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68" y="1227585"/>
            <a:ext cx="9185439" cy="49807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769" y="681790"/>
            <a:ext cx="450443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Find key = “DESCRIPTION\</a:t>
            </a:r>
            <a:r>
              <a:rPr lang="en-US" dirty="0" err="1" smtClean="0"/>
              <a:t>CentralProcessor</a:t>
            </a:r>
            <a:r>
              <a:rPr lang="en-US" dirty="0" smtClean="0"/>
              <a:t>\0”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5218" y="4323857"/>
            <a:ext cx="279198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If your system has multiple processors, they are all listed as </a:t>
            </a:r>
            <a:r>
              <a:rPr lang="en-US" sz="1200" dirty="0" err="1"/>
              <a:t>subkeys</a:t>
            </a:r>
            <a:r>
              <a:rPr lang="en-US" sz="1200" dirty="0"/>
              <a:t> under this key. If your system has only one processor, it is listed as processor 0</a:t>
            </a:r>
            <a:r>
              <a:rPr lang="en-US" sz="1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6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7378"/>
            <a:ext cx="9246590" cy="54506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5886683" y="1840657"/>
            <a:ext cx="361590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Print key starts </a:t>
            </a:r>
            <a:r>
              <a:rPr lang="en-US" dirty="0"/>
              <a:t>from offset 0x87c459c8. Offset can be </a:t>
            </a:r>
            <a:r>
              <a:rPr lang="en-US" dirty="0" smtClean="0"/>
              <a:t>skipped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</a:t>
            </a:r>
            <a:r>
              <a:rPr lang="en-US" dirty="0"/>
              <a:t>find CPU of the Suspect’s PC?</a:t>
            </a:r>
          </a:p>
        </p:txBody>
      </p:sp>
      <p:sp>
        <p:nvSpPr>
          <p:cNvPr id="6" name="Right Arrow 5"/>
          <p:cNvSpPr/>
          <p:nvPr/>
        </p:nvSpPr>
        <p:spPr>
          <a:xfrm rot="10089075">
            <a:off x="7829808" y="4746334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8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04" y="1402022"/>
            <a:ext cx="9699514" cy="54559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7744" y="1779643"/>
            <a:ext cx="3918962" cy="9479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Show system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board, system BIOS, and video BIOS, plus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subkeys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for the processors and bus controllers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</a:t>
            </a:r>
            <a:r>
              <a:rPr lang="en-US" dirty="0" smtClean="0"/>
              <a:t>other PC system information?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0089075">
            <a:off x="3580538" y="3258192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089075">
            <a:off x="6225127" y="5373863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3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PC enumerates devices on its bus?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1" y="1825625"/>
            <a:ext cx="4038600" cy="3974811"/>
          </a:xfrm>
        </p:spPr>
        <p:txBody>
          <a:bodyPr/>
          <a:lstStyle/>
          <a:p>
            <a:r>
              <a:rPr lang="en-US" dirty="0"/>
              <a:t>A bus driver services a </a:t>
            </a:r>
            <a:r>
              <a:rPr lang="en-US" dirty="0" smtClean="0"/>
              <a:t>bridge, bus </a:t>
            </a:r>
            <a:r>
              <a:rPr lang="en-US" dirty="0"/>
              <a:t>controller, </a:t>
            </a:r>
            <a:r>
              <a:rPr lang="en-US" dirty="0" smtClean="0"/>
              <a:t>or adapter</a:t>
            </a:r>
          </a:p>
          <a:p>
            <a:r>
              <a:rPr lang="en-US" dirty="0"/>
              <a:t>A bus driver </a:t>
            </a:r>
            <a:r>
              <a:rPr lang="en-US" dirty="0" smtClean="0"/>
              <a:t>enumerates </a:t>
            </a:r>
            <a:r>
              <a:rPr lang="en-US" dirty="0"/>
              <a:t>the devices on its </a:t>
            </a:r>
            <a:r>
              <a:rPr lang="en-US" dirty="0" smtClean="0"/>
              <a:t>bus</a:t>
            </a:r>
          </a:p>
          <a:p>
            <a:pPr lvl="1"/>
            <a:r>
              <a:rPr lang="en-US" dirty="0"/>
              <a:t>device's enumerator</a:t>
            </a:r>
            <a:endParaRPr lang="en-US" dirty="0" smtClean="0"/>
          </a:p>
          <a:p>
            <a:r>
              <a:rPr lang="en-US" dirty="0"/>
              <a:t>Respond to Plug and Play I/O request </a:t>
            </a:r>
            <a:r>
              <a:rPr lang="en-US" dirty="0" smtClean="0"/>
              <a:t>packets (IRPs)</a:t>
            </a:r>
            <a:endParaRPr lang="en-US" dirty="0"/>
          </a:p>
        </p:txBody>
      </p:sp>
      <p:pic>
        <p:nvPicPr>
          <p:cNvPr id="3" name="Picture 4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19" y="1469014"/>
            <a:ext cx="28956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043546" y="2484582"/>
            <a:ext cx="5271654" cy="9421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043546" y="2484582"/>
            <a:ext cx="5271654" cy="24753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the enumerated devices Infor saved?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5961"/>
            <a:ext cx="10418347" cy="486713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089075">
            <a:off x="6234091" y="2753710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6974"/>
            <a:ext cx="7316343" cy="5351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7999" y="2226541"/>
            <a:ext cx="201600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Enumerate devices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467" y="1621875"/>
            <a:ext cx="3964533" cy="5121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enumerated devices? 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0089075">
            <a:off x="2863363" y="4710474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3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Windows install device drivers?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9565257" cy="4486275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Almost all electronic devices </a:t>
            </a:r>
            <a:r>
              <a:rPr lang="en-US" sz="3200" dirty="0" smtClean="0"/>
              <a:t>contain firmware</a:t>
            </a:r>
            <a:endParaRPr lang="en-US" sz="3200" dirty="0"/>
          </a:p>
          <a:p>
            <a:r>
              <a:rPr lang="en-US" sz="3200" dirty="0" smtClean="0"/>
              <a:t>When plug-in, device's </a:t>
            </a:r>
            <a:r>
              <a:rPr lang="en-US" sz="3200" dirty="0"/>
              <a:t>enumerator </a:t>
            </a:r>
            <a:r>
              <a:rPr lang="en-US" sz="3200" dirty="0" smtClean="0"/>
              <a:t>(e.g., PnP </a:t>
            </a:r>
            <a:r>
              <a:rPr lang="en-US" sz="3200" dirty="0"/>
              <a:t>Bus </a:t>
            </a:r>
            <a:r>
              <a:rPr lang="en-US" sz="3200" dirty="0" smtClean="0"/>
              <a:t>Drivers)</a:t>
            </a:r>
          </a:p>
          <a:p>
            <a:pPr lvl="1"/>
            <a:r>
              <a:rPr lang="en-US" sz="2800" dirty="0" smtClean="0"/>
              <a:t>Reports </a:t>
            </a:r>
            <a:r>
              <a:rPr lang="en-US" sz="2800" dirty="0"/>
              <a:t>Device Identification Strings </a:t>
            </a:r>
            <a:r>
              <a:rPr lang="en-US" sz="2800" dirty="0" smtClean="0"/>
              <a:t>from device firmware </a:t>
            </a:r>
          </a:p>
          <a:p>
            <a:pPr lvl="2"/>
            <a:r>
              <a:rPr lang="en-US" sz="2400" dirty="0"/>
              <a:t>Hardware IDs -  vendor-defined</a:t>
            </a:r>
            <a:endParaRPr lang="en-US" sz="2400" dirty="0" smtClean="0"/>
          </a:p>
          <a:p>
            <a:pPr lvl="2"/>
            <a:r>
              <a:rPr lang="en-US" sz="2400" dirty="0"/>
              <a:t>Compatible IDs -  vendor-defined</a:t>
            </a:r>
            <a:endParaRPr lang="en-US" sz="2400" dirty="0" smtClean="0"/>
          </a:p>
          <a:p>
            <a:r>
              <a:rPr lang="en-US" sz="3200" dirty="0"/>
              <a:t>Windows uses </a:t>
            </a:r>
            <a:r>
              <a:rPr lang="en-US" sz="3200" dirty="0" smtClean="0"/>
              <a:t>Hardware </a:t>
            </a:r>
            <a:r>
              <a:rPr lang="en-US" sz="3200" dirty="0"/>
              <a:t>IDs to </a:t>
            </a:r>
            <a:endParaRPr lang="en-US" sz="3200" dirty="0" smtClean="0"/>
          </a:p>
          <a:p>
            <a:pPr lvl="1"/>
            <a:r>
              <a:rPr lang="en-US" sz="2800" dirty="0" smtClean="0"/>
              <a:t>locate the information (INF) file that best matches </a:t>
            </a:r>
            <a:r>
              <a:rPr lang="en-US" sz="2800" dirty="0"/>
              <a:t>the </a:t>
            </a:r>
            <a:r>
              <a:rPr lang="en-US" sz="2800" dirty="0" smtClean="0"/>
              <a:t>device</a:t>
            </a:r>
          </a:p>
          <a:p>
            <a:pPr lvl="1"/>
            <a:r>
              <a:rPr lang="en-US" sz="2800" dirty="0" smtClean="0"/>
              <a:t>if </a:t>
            </a:r>
            <a:r>
              <a:rPr lang="en-US" sz="2800" dirty="0"/>
              <a:t>not, uses compatible </a:t>
            </a:r>
            <a:r>
              <a:rPr lang="en-US" sz="2800" dirty="0" smtClean="0"/>
              <a:t>IDs</a:t>
            </a:r>
          </a:p>
          <a:p>
            <a:r>
              <a:rPr lang="en-US" sz="3200" dirty="0"/>
              <a:t>Windows </a:t>
            </a:r>
            <a:r>
              <a:rPr lang="en-US" sz="3200" dirty="0" smtClean="0"/>
              <a:t>uses INF file to install device drivers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419" y="2"/>
            <a:ext cx="2018580" cy="2018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419" y="1994979"/>
            <a:ext cx="2018582" cy="438878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426015" y="2251494"/>
            <a:ext cx="6297283" cy="2544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7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 Volatility 2?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878" y="2977907"/>
            <a:ext cx="4450466" cy="807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878" y="4230622"/>
            <a:ext cx="6127011" cy="1882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878" y="1816126"/>
            <a:ext cx="3610708" cy="765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1829324"/>
            <a:ext cx="191142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Create a lab folder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3012470"/>
            <a:ext cx="161659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Install Volatility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8990" y="4230622"/>
            <a:ext cx="189212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Verity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52" y="1676278"/>
            <a:ext cx="9808050" cy="4425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8292572" y="3424205"/>
            <a:ext cx="2288930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VEN_XXXX: vendor </a:t>
            </a:r>
          </a:p>
          <a:p>
            <a:r>
              <a:rPr lang="en-US" sz="1400" dirty="0" smtClean="0"/>
              <a:t>DEV_XXXX: model </a:t>
            </a:r>
            <a:r>
              <a:rPr lang="en-US" sz="1400" dirty="0"/>
              <a:t>of </a:t>
            </a:r>
            <a:r>
              <a:rPr lang="en-US" sz="1400" dirty="0" smtClean="0"/>
              <a:t>device </a:t>
            </a:r>
          </a:p>
          <a:p>
            <a:endParaRPr lang="en-US" sz="1400" dirty="0"/>
          </a:p>
          <a:p>
            <a:r>
              <a:rPr lang="en-US" sz="1400" dirty="0" smtClean="0"/>
              <a:t>Common </a:t>
            </a:r>
            <a:r>
              <a:rPr lang="en-US" sz="1400" dirty="0"/>
              <a:t>VEN_XXXX codes:</a:t>
            </a:r>
          </a:p>
          <a:p>
            <a:r>
              <a:rPr lang="en-US" sz="1400" dirty="0"/>
              <a:t>Intel – 8086</a:t>
            </a:r>
          </a:p>
          <a:p>
            <a:r>
              <a:rPr lang="en-US" sz="1400" dirty="0"/>
              <a:t>ATI/AMD – 1002/1022</a:t>
            </a:r>
          </a:p>
          <a:p>
            <a:r>
              <a:rPr lang="en-US" sz="1400" dirty="0"/>
              <a:t>NVIDIA – 10DE</a:t>
            </a:r>
          </a:p>
          <a:p>
            <a:r>
              <a:rPr lang="en-US" sz="1400" dirty="0"/>
              <a:t>Broadcom – 14E4</a:t>
            </a:r>
          </a:p>
          <a:p>
            <a:r>
              <a:rPr lang="en-US" sz="1400" dirty="0"/>
              <a:t>Atheros – 168C</a:t>
            </a:r>
          </a:p>
          <a:p>
            <a:r>
              <a:rPr lang="en-US" sz="1400" dirty="0" err="1"/>
              <a:t>Realtek</a:t>
            </a:r>
            <a:r>
              <a:rPr lang="en-US" sz="1400" dirty="0"/>
              <a:t> – 10EC</a:t>
            </a:r>
          </a:p>
          <a:p>
            <a:r>
              <a:rPr lang="en-US" sz="1400" dirty="0"/>
              <a:t>Creative – 1102</a:t>
            </a:r>
          </a:p>
          <a:p>
            <a:r>
              <a:rPr lang="en-US" sz="1400" dirty="0"/>
              <a:t>Logitech – 046D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devices connected to PCI?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0089075">
            <a:off x="6105796" y="4477392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16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03" y="909182"/>
            <a:ext cx="4909993" cy="2675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902" y="917812"/>
            <a:ext cx="5969178" cy="2424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418403" y="244384"/>
            <a:ext cx="3906582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Search device: https</a:t>
            </a:r>
            <a:r>
              <a:rPr lang="en-US" dirty="0"/>
              <a:t>://devicehunt.com/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902" y="3806030"/>
            <a:ext cx="5969178" cy="2426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Straight Arrow Connector 8"/>
          <p:cNvCxnSpPr/>
          <p:nvPr/>
        </p:nvCxnSpPr>
        <p:spPr>
          <a:xfrm flipV="1">
            <a:off x="5328396" y="1674336"/>
            <a:ext cx="226422" cy="435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318437" y="2987034"/>
            <a:ext cx="304465" cy="793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8403" y="3806030"/>
            <a:ext cx="3530197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Search driver based on hardware ID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97" y="4396963"/>
            <a:ext cx="4026888" cy="15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name of suspect’s device?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40" y="1302223"/>
            <a:ext cx="8608290" cy="2254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785" y="1826569"/>
            <a:ext cx="3207893" cy="4929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2878" y="2365151"/>
            <a:ext cx="81881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link to 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9422903" y="2497678"/>
            <a:ext cx="455585" cy="208549"/>
          </a:xfrm>
          <a:custGeom>
            <a:avLst/>
            <a:gdLst>
              <a:gd name="connsiteX0" fmla="*/ 286929 w 455585"/>
              <a:gd name="connsiteY0" fmla="*/ 200526 h 208549"/>
              <a:gd name="connsiteX1" fmla="*/ 431308 w 455585"/>
              <a:gd name="connsiteY1" fmla="*/ 208547 h 208549"/>
              <a:gd name="connsiteX2" fmla="*/ 455371 w 455585"/>
              <a:gd name="connsiteY2" fmla="*/ 200526 h 208549"/>
              <a:gd name="connsiteX3" fmla="*/ 439329 w 455585"/>
              <a:gd name="connsiteY3" fmla="*/ 152400 h 208549"/>
              <a:gd name="connsiteX4" fmla="*/ 439329 w 455585"/>
              <a:gd name="connsiteY4" fmla="*/ 16042 h 208549"/>
              <a:gd name="connsiteX5" fmla="*/ 415265 w 455585"/>
              <a:gd name="connsiteY5" fmla="*/ 8021 h 208549"/>
              <a:gd name="connsiteX6" fmla="*/ 359118 w 455585"/>
              <a:gd name="connsiteY6" fmla="*/ 0 h 208549"/>
              <a:gd name="connsiteX7" fmla="*/ 70360 w 455585"/>
              <a:gd name="connsiteY7" fmla="*/ 8021 h 208549"/>
              <a:gd name="connsiteX8" fmla="*/ 6192 w 455585"/>
              <a:gd name="connsiteY8" fmla="*/ 16042 h 20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5585" h="208549">
                <a:moveTo>
                  <a:pt x="286929" y="200526"/>
                </a:moveTo>
                <a:cubicBezTo>
                  <a:pt x="335055" y="203200"/>
                  <a:pt x="383107" y="208547"/>
                  <a:pt x="431308" y="208547"/>
                </a:cubicBezTo>
                <a:cubicBezTo>
                  <a:pt x="439763" y="208547"/>
                  <a:pt x="454175" y="208896"/>
                  <a:pt x="455371" y="200526"/>
                </a:cubicBezTo>
                <a:cubicBezTo>
                  <a:pt x="457762" y="183786"/>
                  <a:pt x="439329" y="152400"/>
                  <a:pt x="439329" y="152400"/>
                </a:cubicBezTo>
                <a:cubicBezTo>
                  <a:pt x="447558" y="103028"/>
                  <a:pt x="457261" y="69838"/>
                  <a:pt x="439329" y="16042"/>
                </a:cubicBezTo>
                <a:cubicBezTo>
                  <a:pt x="436655" y="8021"/>
                  <a:pt x="423556" y="9679"/>
                  <a:pt x="415265" y="8021"/>
                </a:cubicBezTo>
                <a:cubicBezTo>
                  <a:pt x="396726" y="4313"/>
                  <a:pt x="377834" y="2674"/>
                  <a:pt x="359118" y="0"/>
                </a:cubicBezTo>
                <a:cubicBezTo>
                  <a:pt x="262865" y="2674"/>
                  <a:pt x="166530" y="3213"/>
                  <a:pt x="70360" y="8021"/>
                </a:cubicBezTo>
                <a:cubicBezTo>
                  <a:pt x="-141938" y="18636"/>
                  <a:pt x="214068" y="16042"/>
                  <a:pt x="6192" y="160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398513" y="2429499"/>
            <a:ext cx="88231" cy="136358"/>
          </a:xfrm>
          <a:custGeom>
            <a:avLst/>
            <a:gdLst>
              <a:gd name="connsiteX0" fmla="*/ 56147 w 88231"/>
              <a:gd name="connsiteY0" fmla="*/ 0 h 136358"/>
              <a:gd name="connsiteX1" fmla="*/ 24063 w 88231"/>
              <a:gd name="connsiteY1" fmla="*/ 64168 h 136358"/>
              <a:gd name="connsiteX2" fmla="*/ 0 w 88231"/>
              <a:gd name="connsiteY2" fmla="*/ 80210 h 136358"/>
              <a:gd name="connsiteX3" fmla="*/ 64168 w 88231"/>
              <a:gd name="connsiteY3" fmla="*/ 120316 h 136358"/>
              <a:gd name="connsiteX4" fmla="*/ 88231 w 88231"/>
              <a:gd name="connsiteY4" fmla="*/ 136358 h 13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31" h="136358">
                <a:moveTo>
                  <a:pt x="56147" y="0"/>
                </a:moveTo>
                <a:cubicBezTo>
                  <a:pt x="48488" y="19148"/>
                  <a:pt x="40082" y="48149"/>
                  <a:pt x="24063" y="64168"/>
                </a:cubicBezTo>
                <a:cubicBezTo>
                  <a:pt x="17246" y="70985"/>
                  <a:pt x="8021" y="74863"/>
                  <a:pt x="0" y="80210"/>
                </a:cubicBezTo>
                <a:cubicBezTo>
                  <a:pt x="38481" y="137931"/>
                  <a:pt x="-16010" y="66864"/>
                  <a:pt x="64168" y="120316"/>
                </a:cubicBezTo>
                <a:lnTo>
                  <a:pt x="88231" y="13635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40" y="3835215"/>
            <a:ext cx="6296493" cy="26382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1147" y="1952444"/>
            <a:ext cx="364273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20202"/>
                </a:solidFill>
                <a:latin typeface="Roboto"/>
              </a:rPr>
              <a:t>Note: On a live registry, you will see “</a:t>
            </a:r>
            <a:r>
              <a:rPr lang="en-US" sz="1400" i="1" dirty="0" err="1">
                <a:solidFill>
                  <a:srgbClr val="020202"/>
                </a:solidFill>
                <a:latin typeface="Roboto"/>
              </a:rPr>
              <a:t>CurrentControlSet</a:t>
            </a:r>
            <a:r>
              <a:rPr lang="en-US" sz="1400" i="1" dirty="0">
                <a:solidFill>
                  <a:srgbClr val="020202"/>
                </a:solidFill>
                <a:latin typeface="Roboto"/>
              </a:rPr>
              <a:t>” instead of “ControlSet001”. Because it is not a live, we need to check </a:t>
            </a:r>
            <a:r>
              <a:rPr lang="en-US" sz="1400" i="1" dirty="0" smtClean="0">
                <a:solidFill>
                  <a:srgbClr val="020202"/>
                </a:solidFill>
                <a:latin typeface="Roboto"/>
              </a:rPr>
              <a:t>ControlSet001</a:t>
            </a:r>
            <a:endParaRPr lang="en-US" sz="1400" i="1" dirty="0">
              <a:solidFill>
                <a:srgbClr val="020202"/>
              </a:solidFill>
              <a:latin typeface="Roboto"/>
            </a:endParaRPr>
          </a:p>
        </p:txBody>
      </p:sp>
      <p:sp>
        <p:nvSpPr>
          <p:cNvPr id="11" name="Right Arrow 10"/>
          <p:cNvSpPr/>
          <p:nvPr/>
        </p:nvSpPr>
        <p:spPr>
          <a:xfrm rot="10089075">
            <a:off x="4140944" y="6144826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Forensics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2292139"/>
            <a:ext cx="1285976" cy="116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3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1" y="2206755"/>
            <a:ext cx="10748758" cy="4044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8357" y="1823582"/>
            <a:ext cx="2077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rep</a:t>
            </a:r>
            <a:r>
              <a:rPr lang="en-US" dirty="0" smtClean="0"/>
              <a:t>: only show TCP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suspicious IPs (processes) connect to the PC?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1" y="2603770"/>
            <a:ext cx="11594707" cy="2935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6261" y="1764055"/>
            <a:ext cx="218476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Scan network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program that </a:t>
            </a:r>
            <a:r>
              <a:rPr lang="en-US" dirty="0"/>
              <a:t>was connected to this suspicious IP address?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3521"/>
          <a:stretch/>
        </p:blipFill>
        <p:spPr>
          <a:xfrm>
            <a:off x="838200" y="2293640"/>
            <a:ext cx="9897208" cy="1176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67541"/>
            <a:ext cx="7143641" cy="1753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746650"/>
            <a:ext cx="1612621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Help command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8200" y="6021445"/>
            <a:ext cx="7143641" cy="3793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Note: Module </a:t>
            </a:r>
            <a:r>
              <a:rPr lang="en-US" dirty="0"/>
              <a:t>Output Options: dot, </a:t>
            </a:r>
            <a:r>
              <a:rPr lang="en-US" dirty="0" err="1"/>
              <a:t>greptext</a:t>
            </a:r>
            <a:r>
              <a:rPr lang="en-US" dirty="0"/>
              <a:t>, html, </a:t>
            </a:r>
            <a:r>
              <a:rPr lang="en-US" dirty="0" err="1"/>
              <a:t>json</a:t>
            </a:r>
            <a:r>
              <a:rPr lang="en-US" dirty="0"/>
              <a:t>, </a:t>
            </a:r>
            <a:r>
              <a:rPr lang="en-US" dirty="0" err="1"/>
              <a:t>sqlite</a:t>
            </a:r>
            <a:r>
              <a:rPr lang="en-US" dirty="0"/>
              <a:t>, text, </a:t>
            </a:r>
            <a:r>
              <a:rPr lang="en-US" dirty="0" err="1"/>
              <a:t>xlsx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38200" y="1772749"/>
            <a:ext cx="2726516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/>
              <a:t>Find out process name of 4</a:t>
            </a:r>
          </a:p>
        </p:txBody>
      </p:sp>
    </p:spTree>
    <p:extLst>
      <p:ext uri="{BB962C8B-B14F-4D97-AF65-F5344CB8AC3E}">
        <p14:creationId xmlns:p14="http://schemas.microsoft.com/office/powerpoint/2010/main" val="24043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program that was connected to this suspicious IP address?</a:t>
            </a:r>
          </a:p>
        </p:txBody>
      </p:sp>
      <p:sp>
        <p:nvSpPr>
          <p:cNvPr id="4" name="Rectangle 3"/>
          <p:cNvSpPr/>
          <p:nvPr/>
        </p:nvSpPr>
        <p:spPr>
          <a:xfrm>
            <a:off x="970085" y="1755165"/>
            <a:ext cx="7173823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/>
              <a:t>Find out process name of </a:t>
            </a:r>
            <a:r>
              <a:rPr lang="en-US" dirty="0" smtClean="0"/>
              <a:t>-1 (unidentified process) using the suspicious IP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85" y="2394952"/>
            <a:ext cx="10222523" cy="20388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0084" y="4676393"/>
            <a:ext cx="10222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Helvetica Neue"/>
              </a:rPr>
              <a:t>YARA is a tool aimed at (but not limited to) helping malware researchers to identify and classify malware </a:t>
            </a:r>
            <a:r>
              <a:rPr lang="en-US" dirty="0" smtClean="0">
                <a:solidFill>
                  <a:srgbClr val="666666"/>
                </a:solidFill>
                <a:latin typeface="Helvetica Neue"/>
              </a:rPr>
              <a:t>samples.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8531" y="2998874"/>
            <a:ext cx="43794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-Y “192.168.56.5”: </a:t>
            </a:r>
            <a:r>
              <a:rPr lang="en-US" dirty="0" smtClean="0"/>
              <a:t>Define YARA pattern at IP </a:t>
            </a:r>
          </a:p>
          <a:p>
            <a:r>
              <a:rPr lang="en-US" b="1" dirty="0" smtClean="0"/>
              <a:t>--output-file=any file name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1759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72" y="1366735"/>
            <a:ext cx="10654037" cy="4735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672" y="931984"/>
            <a:ext cx="4761560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Find the application chrome.exe which PID=2388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16381" y="4290110"/>
            <a:ext cx="415645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suspect used chrome to download file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0089075">
            <a:off x="6180303" y="2325863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Investigate Command History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cmdscan</a:t>
            </a:r>
            <a:r>
              <a:rPr lang="en-US" dirty="0" smtClean="0"/>
              <a:t> and consoles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2412013"/>
            <a:ext cx="1330799" cy="104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63" y="1699076"/>
            <a:ext cx="8003837" cy="4679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6242" y="5183487"/>
            <a:ext cx="171809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Is F drive a USB?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0089075">
            <a:off x="4923835" y="5290339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the suspect use commands to copy files?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1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download the memory image for investigations?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37" y="2374001"/>
            <a:ext cx="10022824" cy="1236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8" y="4770268"/>
            <a:ext cx="7607099" cy="661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8537" y="1797351"/>
            <a:ext cx="258942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Download memory dump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198" y="4202471"/>
            <a:ext cx="230063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Verify downloaded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21" y="2984535"/>
            <a:ext cx="10556981" cy="1184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7082" y="3320178"/>
            <a:ext cx="152477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Command PID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these commands are executed?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2232212"/>
            <a:ext cx="608589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Need to find timestamps because the PID of Command Prompt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0089075">
            <a:off x="11063706" y="3634469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29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dirty="0"/>
              <a:t>alternate method to </a:t>
            </a:r>
            <a:r>
              <a:rPr lang="en-US" dirty="0" smtClean="0"/>
              <a:t>search command history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92941"/>
            <a:ext cx="8926180" cy="716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282" y="2611965"/>
            <a:ext cx="6451098" cy="3863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707341"/>
            <a:ext cx="227921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Process and PID found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0089075">
            <a:off x="7229174" y="5920709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36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287" y="71718"/>
            <a:ext cx="5684749" cy="6563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2329" y="439270"/>
            <a:ext cx="176426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Screen captured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591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Investigate Suspect’s USB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1271608" y="2318287"/>
            <a:ext cx="756121" cy="16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 PC recognizes a USB?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825625"/>
            <a:ext cx="9123947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When a USB is </a:t>
            </a:r>
            <a:r>
              <a:rPr lang="en-US" dirty="0"/>
              <a:t>plugged </a:t>
            </a:r>
            <a:r>
              <a:rPr lang="en-US" dirty="0" smtClean="0"/>
              <a:t>in, the </a:t>
            </a:r>
            <a:r>
              <a:rPr lang="en-US" dirty="0"/>
              <a:t>Plug and Play (PnP) Manager </a:t>
            </a:r>
            <a:r>
              <a:rPr lang="en-US" dirty="0" smtClean="0"/>
              <a:t>finds </a:t>
            </a:r>
            <a:r>
              <a:rPr lang="en-US" dirty="0"/>
              <a:t>device ID (Hardware IDs  or Compatible </a:t>
            </a:r>
            <a:r>
              <a:rPr lang="en-US" dirty="0" smtClean="0"/>
              <a:t>IDs)</a:t>
            </a:r>
          </a:p>
          <a:p>
            <a:pPr lvl="1"/>
            <a:r>
              <a:rPr lang="en-US" dirty="0" smtClean="0"/>
              <a:t>Receives </a:t>
            </a:r>
            <a:r>
              <a:rPr lang="en-US" dirty="0"/>
              <a:t>the </a:t>
            </a:r>
            <a:r>
              <a:rPr lang="en-US" dirty="0" smtClean="0"/>
              <a:t>event =&gt; enumerates devices from firmware=&gt; device ID  </a:t>
            </a:r>
          </a:p>
          <a:p>
            <a:r>
              <a:rPr lang="en-US" dirty="0" smtClean="0"/>
              <a:t>OS locates </a:t>
            </a:r>
            <a:r>
              <a:rPr lang="en-US" dirty="0"/>
              <a:t>the appropriate driver for the device </a:t>
            </a:r>
          </a:p>
          <a:p>
            <a:pPr lvl="1"/>
            <a:r>
              <a:rPr lang="en-US" dirty="0"/>
              <a:t>Q</a:t>
            </a:r>
            <a:r>
              <a:rPr lang="en-US" dirty="0" smtClean="0"/>
              <a:t>ueries </a:t>
            </a:r>
            <a:r>
              <a:rPr lang="en-US" dirty="0"/>
              <a:t>the device descriptor (.</a:t>
            </a:r>
            <a:r>
              <a:rPr lang="en-US" i="1" dirty="0" err="1">
                <a:solidFill>
                  <a:srgbClr val="007DB5"/>
                </a:solidFill>
              </a:rPr>
              <a:t>inf</a:t>
            </a:r>
            <a:r>
              <a:rPr lang="en-US" dirty="0"/>
              <a:t>) </a:t>
            </a:r>
            <a:r>
              <a:rPr lang="en-US" dirty="0" smtClean="0"/>
              <a:t>uses Hardware </a:t>
            </a:r>
            <a:r>
              <a:rPr lang="en-US" dirty="0"/>
              <a:t>IDs  or Compatible </a:t>
            </a:r>
            <a:r>
              <a:rPr lang="en-US" dirty="0" smtClean="0"/>
              <a:t>IDs</a:t>
            </a:r>
          </a:p>
          <a:p>
            <a:r>
              <a:rPr lang="en-US" dirty="0" smtClean="0"/>
              <a:t>OS loads </a:t>
            </a:r>
            <a:r>
              <a:rPr lang="en-US" dirty="0"/>
              <a:t>that </a:t>
            </a:r>
            <a:r>
              <a:rPr lang="en-US" dirty="0" smtClean="0"/>
              <a:t>driver </a:t>
            </a:r>
            <a:r>
              <a:rPr lang="en-US" dirty="0"/>
              <a:t>use </a:t>
            </a:r>
            <a:r>
              <a:rPr lang="en-US" dirty="0" smtClean="0"/>
              <a:t>.</a:t>
            </a:r>
            <a:r>
              <a:rPr lang="en-US" i="1" dirty="0" err="1" smtClean="0">
                <a:solidFill>
                  <a:srgbClr val="007DB5"/>
                </a:solidFill>
              </a:rPr>
              <a:t>inf</a:t>
            </a:r>
            <a:r>
              <a:rPr lang="en-US" i="1" dirty="0" smtClean="0">
                <a:solidFill>
                  <a:srgbClr val="007DB5"/>
                </a:solidFill>
              </a:rPr>
              <a:t> </a:t>
            </a:r>
          </a:p>
          <a:p>
            <a:r>
              <a:rPr lang="en-US" dirty="0" smtClean="0"/>
              <a:t>Once </a:t>
            </a:r>
            <a:r>
              <a:rPr lang="en-US" dirty="0"/>
              <a:t>the device has been identified</a:t>
            </a:r>
          </a:p>
          <a:p>
            <a:pPr lvl="1"/>
            <a:r>
              <a:rPr lang="en-US" dirty="0" smtClean="0"/>
              <a:t>Multiple registry keys will be generated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306" y="0"/>
            <a:ext cx="4903694" cy="11824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81131" y="956274"/>
            <a:ext cx="199178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USB </a:t>
            </a:r>
            <a:r>
              <a:rPr lang="en-US" sz="1200" dirty="0" smtClean="0">
                <a:solidFill>
                  <a:srgbClr val="FF0000"/>
                </a:solidFill>
              </a:rPr>
              <a:t>M</a:t>
            </a:r>
            <a:r>
              <a:rPr lang="en-US" sz="1200" dirty="0" smtClean="0"/>
              <a:t>ass </a:t>
            </a:r>
            <a:r>
              <a:rPr lang="en-US" sz="1200" dirty="0">
                <a:solidFill>
                  <a:srgbClr val="FF0000"/>
                </a:solidFill>
              </a:rPr>
              <a:t>S</a:t>
            </a:r>
            <a:r>
              <a:rPr lang="en-US" sz="1200" dirty="0" smtClean="0"/>
              <a:t>torage </a:t>
            </a:r>
            <a:r>
              <a:rPr lang="en-US" sz="1200" dirty="0"/>
              <a:t>device </a:t>
            </a:r>
            <a:r>
              <a:rPr lang="en-US" sz="1200" dirty="0">
                <a:solidFill>
                  <a:srgbClr val="FF0000"/>
                </a:solidFill>
              </a:rPr>
              <a:t>C</a:t>
            </a:r>
            <a:r>
              <a:rPr lang="en-US" sz="1200" dirty="0" smtClean="0">
                <a:solidFill>
                  <a:srgbClr val="FF0000"/>
                </a:solidFill>
              </a:rPr>
              <a:t>l</a:t>
            </a:r>
            <a:r>
              <a:rPr lang="en-US" sz="1200" dirty="0" smtClean="0"/>
              <a:t>ass (MSC) communication protocols</a:t>
            </a:r>
            <a:endParaRPr lang="en-US" sz="1200" dirty="0"/>
          </a:p>
        </p:txBody>
      </p:sp>
      <p:sp>
        <p:nvSpPr>
          <p:cNvPr id="6" name="Up-Down Arrow 5"/>
          <p:cNvSpPr/>
          <p:nvPr/>
        </p:nvSpPr>
        <p:spPr>
          <a:xfrm>
            <a:off x="8570259" y="618565"/>
            <a:ext cx="80682" cy="33770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Generated registry </a:t>
            </a:r>
            <a:r>
              <a:rPr lang="en-US" dirty="0"/>
              <a:t>keys can be </a:t>
            </a:r>
            <a:r>
              <a:rPr lang="en-US" dirty="0" smtClean="0"/>
              <a:t>used as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e</a:t>
            </a:r>
            <a:r>
              <a:rPr lang="en-US" dirty="0" smtClean="0"/>
              <a:t>vidence chain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a USB was attached to a PC</a:t>
            </a:r>
          </a:p>
          <a:p>
            <a:r>
              <a:rPr lang="en-US" dirty="0" smtClean="0"/>
              <a:t>A USB has an unique </a:t>
            </a:r>
            <a:r>
              <a:rPr lang="en-US" dirty="0" smtClean="0">
                <a:solidFill>
                  <a:srgbClr val="FF0000"/>
                </a:solidFill>
              </a:rPr>
              <a:t>Instance ID </a:t>
            </a:r>
            <a:r>
              <a:rPr lang="en-US" dirty="0" smtClean="0"/>
              <a:t>of each device</a:t>
            </a:r>
          </a:p>
          <a:p>
            <a:r>
              <a:rPr lang="en-US" dirty="0" smtClean="0"/>
              <a:t>The USB has been assigned a drive letter (D, E, F..) of the PC</a:t>
            </a:r>
          </a:p>
          <a:p>
            <a:r>
              <a:rPr lang="en-US" dirty="0" smtClean="0"/>
              <a:t>The </a:t>
            </a:r>
            <a:r>
              <a:rPr lang="en-US" dirty="0"/>
              <a:t>drive letter is </a:t>
            </a:r>
            <a:r>
              <a:rPr lang="en-US" dirty="0" smtClean="0"/>
              <a:t>associated with a suspect’s account</a:t>
            </a:r>
          </a:p>
          <a:p>
            <a:r>
              <a:rPr lang="en-US" dirty="0" smtClean="0"/>
              <a:t>Timestamps need to be verified</a:t>
            </a:r>
          </a:p>
          <a:p>
            <a:r>
              <a:rPr lang="en-US" dirty="0" smtClean="0"/>
              <a:t>Check setupapi.log (if available)</a:t>
            </a:r>
          </a:p>
        </p:txBody>
      </p:sp>
    </p:spTree>
    <p:extLst>
      <p:ext uri="{BB962C8B-B14F-4D97-AF65-F5344CB8AC3E}">
        <p14:creationId xmlns:p14="http://schemas.microsoft.com/office/powerpoint/2010/main" val="160384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a USB was attached to a </a:t>
            </a:r>
            <a:r>
              <a:rPr lang="en-US" dirty="0" smtClean="0"/>
              <a:t>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USB Device </a:t>
            </a:r>
            <a:r>
              <a:rPr lang="en-US" dirty="0"/>
              <a:t>interface </a:t>
            </a:r>
            <a:r>
              <a:rPr lang="en-US" dirty="0" smtClean="0"/>
              <a:t>key is add under</a:t>
            </a:r>
          </a:p>
          <a:p>
            <a:pPr lvl="1"/>
            <a:r>
              <a:rPr lang="en-US" dirty="0" smtClean="0"/>
              <a:t>HKEY_LOCAL_MACHINE\SYSTEM\ControlSet001\Control\</a:t>
            </a:r>
            <a:r>
              <a:rPr lang="en-US" dirty="0" err="1" smtClean="0"/>
              <a:t>DeviceClasses</a:t>
            </a:r>
            <a:endParaRPr lang="en-US" dirty="0" smtClean="0"/>
          </a:p>
          <a:p>
            <a:r>
              <a:rPr lang="en-US" dirty="0"/>
              <a:t>USB Device interface </a:t>
            </a:r>
            <a:r>
              <a:rPr lang="en-US" dirty="0" smtClean="0"/>
              <a:t>key have a link to </a:t>
            </a:r>
          </a:p>
          <a:p>
            <a:pPr lvl="1"/>
            <a:r>
              <a:rPr lang="en-US" dirty="0" smtClean="0"/>
              <a:t>USBSTOR\Disk&amp;Ven_General&amp;Prod_UDisk&amp;Rev_5.00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4802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387" y="215434"/>
            <a:ext cx="2610983" cy="5961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smtClean="0"/>
              <a:t>a Device </a:t>
            </a:r>
            <a:r>
              <a:rPr lang="en-US" dirty="0"/>
              <a:t>interface </a:t>
            </a:r>
            <a:r>
              <a:rPr lang="en-US" dirty="0" smtClean="0"/>
              <a:t>GUID?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8823"/>
            <a:ext cx="7904617" cy="34962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Each device has </a:t>
            </a:r>
            <a:r>
              <a:rPr lang="en-US" dirty="0" smtClean="0"/>
              <a:t>an interface with a Globally </a:t>
            </a:r>
            <a:r>
              <a:rPr lang="en-US" dirty="0"/>
              <a:t>Unique Identifier (GUID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To communicate with PC</a:t>
            </a:r>
          </a:p>
          <a:p>
            <a:pPr lvl="1"/>
            <a:r>
              <a:rPr lang="en-US" dirty="0" smtClean="0"/>
              <a:t>Organized under </a:t>
            </a:r>
            <a:r>
              <a:rPr lang="en-US" i="1" dirty="0" err="1" smtClean="0">
                <a:solidFill>
                  <a:srgbClr val="FF0000"/>
                </a:solidFill>
              </a:rPr>
              <a:t>DeviceClasses</a:t>
            </a:r>
            <a:endParaRPr lang="en-US" dirty="0"/>
          </a:p>
          <a:p>
            <a:r>
              <a:rPr lang="en-US" dirty="0" smtClean="0"/>
              <a:t>A device interface </a:t>
            </a:r>
            <a:r>
              <a:rPr lang="en-US" dirty="0" err="1" smtClean="0"/>
              <a:t>subkey</a:t>
            </a:r>
            <a:r>
              <a:rPr lang="en-US" dirty="0" smtClean="0"/>
              <a:t> is created </a:t>
            </a:r>
            <a:r>
              <a:rPr lang="en-US" dirty="0"/>
              <a:t>when a plug and play device driver is successfully loaded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Disk interface </a:t>
            </a:r>
            <a:r>
              <a:rPr lang="en-US" dirty="0" err="1" smtClean="0"/>
              <a:t>subkey</a:t>
            </a:r>
            <a:r>
              <a:rPr lang="en-US" dirty="0" smtClean="0"/>
              <a:t>: GUID_DEVINTERFACE_DISK</a:t>
            </a:r>
            <a:r>
              <a:rPr lang="en-US" dirty="0"/>
              <a:t>, or </a:t>
            </a:r>
            <a:r>
              <a:rPr lang="en-US" dirty="0" err="1" smtClean="0"/>
              <a:t>DiskClassGUID</a:t>
            </a:r>
            <a:endParaRPr lang="en-US" dirty="0" smtClean="0"/>
          </a:p>
          <a:p>
            <a:pPr lvl="1"/>
            <a:r>
              <a:rPr lang="en-US" dirty="0" smtClean="0"/>
              <a:t>Value=53F56307-B6BF-11D0-94F2-00A0C91EFB8B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subkey</a:t>
            </a:r>
            <a:r>
              <a:rPr lang="en-US" dirty="0" smtClean="0"/>
              <a:t> will be removed if the device is removed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35" y="4881860"/>
            <a:ext cx="7635902" cy="139458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091082" y="3630707"/>
            <a:ext cx="2324305" cy="15840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79378" y="5187284"/>
            <a:ext cx="248720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71717"/>
                </a:solidFill>
                <a:latin typeface="Segoe UI" panose="020B0502040204020203" pitchFamily="34" charset="0"/>
              </a:rPr>
              <a:t>a hard disk </a:t>
            </a:r>
            <a:r>
              <a:rPr lang="en-US" sz="1600" dirty="0" smtClean="0">
                <a:solidFill>
                  <a:srgbClr val="171717"/>
                </a:solidFill>
                <a:latin typeface="Segoe UI" panose="020B0502040204020203" pitchFamily="34" charset="0"/>
              </a:rPr>
              <a:t>storage (e.g., USB) device interface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966447" y="2689412"/>
            <a:ext cx="3648635" cy="43927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/>
          <p:cNvSpPr/>
          <p:nvPr/>
        </p:nvSpPr>
        <p:spPr>
          <a:xfrm>
            <a:off x="8794376" y="365125"/>
            <a:ext cx="621011" cy="5587440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42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91" y="1069959"/>
            <a:ext cx="6846167" cy="51304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4491" y="528918"/>
            <a:ext cx="240322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List all device interfaces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210" y="5388639"/>
            <a:ext cx="154933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Disk interfaces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0089075">
            <a:off x="5181260" y="5575317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393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68" y="1258926"/>
            <a:ext cx="8126554" cy="4972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2268" y="573741"/>
            <a:ext cx="192187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List Disk Interfaces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287435" y="4630720"/>
            <a:ext cx="2420471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AdvTT5ada87cc"/>
              </a:rPr>
              <a:t>#</a:t>
            </a:r>
            <a:r>
              <a:rPr lang="en-US" sz="1400" dirty="0" smtClean="0">
                <a:latin typeface="AdvTT5ada87cc"/>
              </a:rPr>
              <a:t>USBSTOR</a:t>
            </a:r>
          </a:p>
          <a:p>
            <a:r>
              <a:rPr lang="en-US" sz="1400" dirty="0" smtClean="0">
                <a:latin typeface="AdvTT5ada87cc"/>
              </a:rPr>
              <a:t>#Disk</a:t>
            </a:r>
          </a:p>
          <a:p>
            <a:r>
              <a:rPr lang="en-US" sz="1400" dirty="0" smtClean="0">
                <a:latin typeface="AdvTT5ada87cc"/>
              </a:rPr>
              <a:t>&amp;</a:t>
            </a:r>
            <a:r>
              <a:rPr lang="en-US" sz="1400" dirty="0" err="1">
                <a:latin typeface="AdvTT5ada87cc"/>
              </a:rPr>
              <a:t>Ven</a:t>
            </a:r>
            <a:r>
              <a:rPr lang="en-US" sz="1400" dirty="0">
                <a:latin typeface="AdvTT5ada87cc"/>
              </a:rPr>
              <a:t>_[</a:t>
            </a:r>
            <a:r>
              <a:rPr lang="en-US" sz="1400" dirty="0" err="1" smtClean="0">
                <a:solidFill>
                  <a:srgbClr val="FF0000"/>
                </a:solidFill>
                <a:latin typeface="AdvTT5ada87cc"/>
              </a:rPr>
              <a:t>VendorName</a:t>
            </a:r>
            <a:r>
              <a:rPr lang="en-US" sz="1400" dirty="0">
                <a:latin typeface="AdvTT5ada87cc"/>
              </a:rPr>
              <a:t>]</a:t>
            </a:r>
          </a:p>
          <a:p>
            <a:r>
              <a:rPr lang="en-US" sz="1400" dirty="0">
                <a:latin typeface="AdvTT5ada87cc"/>
              </a:rPr>
              <a:t>&amp;Prod_</a:t>
            </a:r>
            <a:r>
              <a:rPr lang="en-US" sz="1400" dirty="0">
                <a:latin typeface="AdvTTeeee58d9.B"/>
              </a:rPr>
              <a:t>[</a:t>
            </a:r>
            <a:r>
              <a:rPr lang="en-US" sz="1400" dirty="0" err="1">
                <a:solidFill>
                  <a:srgbClr val="FF0000"/>
                </a:solidFill>
                <a:latin typeface="AdvTT5ada87cc"/>
              </a:rPr>
              <a:t>ProductName</a:t>
            </a:r>
            <a:r>
              <a:rPr lang="en-US" sz="1400" dirty="0" smtClean="0">
                <a:latin typeface="AdvTTeeee58d9.B"/>
              </a:rPr>
              <a:t>]</a:t>
            </a:r>
          </a:p>
          <a:p>
            <a:r>
              <a:rPr lang="en-US" sz="1400" dirty="0" smtClean="0">
                <a:latin typeface="AdvTT5ada87cc"/>
              </a:rPr>
              <a:t>&amp;Rev_[</a:t>
            </a:r>
            <a:r>
              <a:rPr lang="en-US" sz="1400" dirty="0" err="1" smtClean="0">
                <a:solidFill>
                  <a:srgbClr val="FF0000"/>
                </a:solidFill>
                <a:latin typeface="AdvTT5ada87cc"/>
              </a:rPr>
              <a:t>RevisionID</a:t>
            </a:r>
            <a:r>
              <a:rPr lang="en-US" sz="1400" dirty="0" smtClean="0">
                <a:latin typeface="AdvTT5ada87cc"/>
              </a:rPr>
              <a:t>]</a:t>
            </a:r>
          </a:p>
          <a:p>
            <a:r>
              <a:rPr lang="en-US" sz="1400" dirty="0" smtClean="0">
                <a:latin typeface="AdvTT5ada87cc"/>
              </a:rPr>
              <a:t>#</a:t>
            </a:r>
            <a:r>
              <a:rPr lang="en-US" sz="1400" dirty="0" smtClean="0">
                <a:latin typeface="AdvTTeeee58d9.B"/>
              </a:rPr>
              <a:t>[</a:t>
            </a:r>
            <a:r>
              <a:rPr lang="en-US" sz="1400" dirty="0">
                <a:solidFill>
                  <a:srgbClr val="FF0000"/>
                </a:solidFill>
                <a:latin typeface="AdvTT5ada87cc"/>
              </a:rPr>
              <a:t>UID/</a:t>
            </a:r>
            <a:r>
              <a:rPr lang="en-US" sz="1400" dirty="0" err="1">
                <a:solidFill>
                  <a:srgbClr val="FF0000"/>
                </a:solidFill>
                <a:latin typeface="AdvTT5ada87cc"/>
              </a:rPr>
              <a:t>S</a:t>
            </a:r>
            <a:r>
              <a:rPr lang="en-US" sz="1400" dirty="0" err="1" smtClean="0">
                <a:solidFill>
                  <a:srgbClr val="FF0000"/>
                </a:solidFill>
                <a:latin typeface="AdvTT5ada87cc"/>
              </a:rPr>
              <a:t>erialNo</a:t>
            </a:r>
            <a:r>
              <a:rPr lang="en-US" sz="1400" dirty="0" smtClean="0">
                <a:latin typeface="AdvTT5ada87cc"/>
              </a:rPr>
              <a:t>.</a:t>
            </a:r>
            <a:r>
              <a:rPr lang="en-US" sz="1400" dirty="0" smtClean="0">
                <a:latin typeface="AdvTTeeee58d9.B"/>
              </a:rPr>
              <a:t>]</a:t>
            </a:r>
          </a:p>
          <a:p>
            <a:r>
              <a:rPr lang="en-US" sz="1400" dirty="0" smtClean="0">
                <a:latin typeface="AdvTT5ada87cc"/>
              </a:rPr>
              <a:t>#</a:t>
            </a:r>
            <a:r>
              <a:rPr lang="en-US" sz="1400" dirty="0" smtClean="0">
                <a:latin typeface="AdvTTec369687"/>
              </a:rPr>
              <a:t>{</a:t>
            </a:r>
            <a:r>
              <a:rPr lang="en-US" sz="1400" dirty="0" err="1" smtClean="0">
                <a:solidFill>
                  <a:srgbClr val="FF0000"/>
                </a:solidFill>
                <a:latin typeface="AdvTT5ada87cc"/>
              </a:rPr>
              <a:t>DeviceInterfaceClassID</a:t>
            </a:r>
            <a:r>
              <a:rPr lang="en-US" sz="1400" dirty="0" smtClean="0">
                <a:latin typeface="AdvTTec369687"/>
              </a:rPr>
              <a:t>}</a:t>
            </a:r>
            <a:r>
              <a:rPr lang="en-US" sz="1400" dirty="0" smtClean="0">
                <a:latin typeface="AdvTT5ada87cc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9765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identify the image profile?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80" y="1817555"/>
            <a:ext cx="9985148" cy="346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Useful </a:t>
            </a:r>
            <a:r>
              <a:rPr lang="en-US" dirty="0" smtClean="0">
                <a:solidFill>
                  <a:srgbClr val="FF0000"/>
                </a:solidFill>
              </a:rPr>
              <a:t>disk </a:t>
            </a:r>
            <a:r>
              <a:rPr lang="en-US" dirty="0" smtClean="0"/>
              <a:t>interfaces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3601"/>
            <a:ext cx="9121588" cy="48291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/>
              <a:t>Tableau connected via </a:t>
            </a:r>
            <a:r>
              <a:rPr lang="en-US" sz="2000" b="1" dirty="0" err="1"/>
              <a:t>Firewire</a:t>
            </a:r>
            <a:r>
              <a:rPr lang="en-US" sz="2000" b="1" dirty="0"/>
              <a:t>: </a:t>
            </a:r>
            <a:r>
              <a:rPr lang="en-US" sz="2000" dirty="0" smtClean="0"/>
              <a:t>##?#</a:t>
            </a:r>
            <a:r>
              <a:rPr lang="en-US" sz="2000" dirty="0"/>
              <a:t>SBP2#Tableau&amp;Forensic_SATA_Bridge&amp;LUN0&amp;REV15#000ecc01000f4063#{53f56307-b6bf-11d0-94f2-00a0c91efb8b}</a:t>
            </a:r>
          </a:p>
          <a:p>
            <a:pPr>
              <a:lnSpc>
                <a:spcPct val="100000"/>
              </a:lnSpc>
            </a:pPr>
            <a:r>
              <a:rPr lang="en-US" sz="2000" b="1" dirty="0" err="1"/>
              <a:t>eSATA</a:t>
            </a:r>
            <a:r>
              <a:rPr lang="en-US" sz="2000" b="1" dirty="0"/>
              <a:t> attached SSD:  </a:t>
            </a:r>
            <a:r>
              <a:rPr lang="en-US" sz="2000" dirty="0"/>
              <a:t>##?#IDE#DiskPatriot_Torqx_2_32GB_SSD________________S5FAM014#4&amp;35e86db3&amp;0&amp;0.2.0#{53f56307-b6bf-11d0-94f2-00a0c91efb8b}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F-Response iSCSI disk</a:t>
            </a:r>
            <a:r>
              <a:rPr lang="en-US" sz="2000" dirty="0"/>
              <a:t>: ##?#SCSI#Disk&amp;Ven_FRES&amp;Prod_FRES#1&amp;1c121344&amp;0&amp;000000#{53f56307-b6bf-11d0-94f2-00a0c91efb8b}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External non generic USB Disk:  </a:t>
            </a:r>
            <a:r>
              <a:rPr lang="en-US" sz="2000" dirty="0"/>
              <a:t>\##?#USBSTOR#Disk&amp;Ven_FUJITSU&amp;Prod_MHT2060AH&amp;Rev_#43527242060A&amp;0#{53f56307-b6bf-11d0-94f2-00a0c91efb8b}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External generic USB Disk:  </a:t>
            </a:r>
            <a:r>
              <a:rPr lang="en-US" sz="2000" dirty="0"/>
              <a:t>##?#USBSTOR#Disk&amp;Ven_&amp;Prod_&amp;Rev_PMAP#07032AE8AFBE2481&amp;0#{53f56307-b6bf-11d0-94f2-00a0c91efb8b</a:t>
            </a:r>
            <a:r>
              <a:rPr lang="en-US" sz="2000" dirty="0" smtClean="0"/>
              <a:t>}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9274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Useful </a:t>
            </a:r>
            <a:r>
              <a:rPr lang="en-US" dirty="0" smtClean="0">
                <a:solidFill>
                  <a:srgbClr val="FF0000"/>
                </a:solidFill>
              </a:rPr>
              <a:t>disk</a:t>
            </a:r>
            <a:r>
              <a:rPr lang="en-US" dirty="0" smtClean="0"/>
              <a:t> interfaces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520825"/>
            <a:ext cx="1180592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 smtClean="0"/>
              <a:t>USB </a:t>
            </a:r>
            <a:r>
              <a:rPr lang="en-US" sz="2400" b="1" dirty="0"/>
              <a:t>attached android phone:  </a:t>
            </a:r>
            <a:r>
              <a:rPr lang="en-US" sz="2400" dirty="0"/>
              <a:t>##?#USBSTOR#Disk&amp;Ven_Android&amp;Prod___UMS_Composite&amp;Rev___00#8&amp;d3cc3f0&amp;0&amp;304D1905736FB98E&amp;0#{53f56307-b6bf-11d0-94f2-00a0c91efb8b}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Volume GUIDs</a:t>
            </a:r>
            <a:r>
              <a:rPr lang="en-US" sz="2400" dirty="0"/>
              <a:t>: SYSTEM\\Control\</a:t>
            </a:r>
            <a:r>
              <a:rPr lang="en-US" sz="2400" dirty="0" err="1"/>
              <a:t>DeviceClasses</a:t>
            </a:r>
            <a:r>
              <a:rPr lang="en-US" sz="2400" dirty="0"/>
              <a:t>\{53F5630D-B6BF-11D0-94F2-00A0C91EFB8B}</a:t>
            </a:r>
          </a:p>
          <a:p>
            <a:pPr>
              <a:lnSpc>
                <a:spcPct val="100000"/>
              </a:lnSpc>
            </a:pPr>
            <a:r>
              <a:rPr lang="en-US" sz="2400" b="1" dirty="0" err="1"/>
              <a:t>MagicISO</a:t>
            </a:r>
            <a:r>
              <a:rPr lang="en-US" sz="2400" b="1" dirty="0"/>
              <a:t> mounted image</a:t>
            </a:r>
            <a:r>
              <a:rPr lang="en-US" sz="2400" dirty="0"/>
              <a:t>:  ##?#SCSI#CdRom&amp;Ven_MagicISO&amp;Prod_Virtual_DVD-ROM&amp;Rev_1.0A#1&amp;2afd7d61&amp;0&amp;0000#{53f5630d-b6bf-11d0-94f2-00a0c91efb8b}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Volume of the generic USB storage device:  </a:t>
            </a:r>
            <a:r>
              <a:rPr lang="en-US" sz="2400" dirty="0"/>
              <a:t>##?#STORAGE#VOLUME#_??_USBSTOR#DISK&amp;VEN_&amp;PROD_&amp;REV_PMAP#07032AE8AFBE2481&amp;0#{53F56307-B6BF-11D0-94F2-00A0C91EFB8B}#{53f5630d-b6bf-11d0-94f2-00a0c91efb8b}</a:t>
            </a:r>
          </a:p>
        </p:txBody>
      </p:sp>
    </p:spTree>
    <p:extLst>
      <p:ext uri="{BB962C8B-B14F-4D97-AF65-F5344CB8AC3E}">
        <p14:creationId xmlns:p14="http://schemas.microsoft.com/office/powerpoint/2010/main" val="32624085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81" y="1462438"/>
            <a:ext cx="8387653" cy="4657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181" y="995082"/>
            <a:ext cx="468256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Access </a:t>
            </a:r>
            <a:r>
              <a:rPr lang="en-US" dirty="0" err="1" smtClean="0"/>
              <a:t>DeviceClass</a:t>
            </a:r>
            <a:r>
              <a:rPr lang="en-US" dirty="0" smtClean="0"/>
              <a:t>\Disk Interface\USB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962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19" y="1475227"/>
            <a:ext cx="9029427" cy="4558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019" y="977152"/>
            <a:ext cx="615610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Access </a:t>
            </a:r>
            <a:r>
              <a:rPr lang="en-US" dirty="0" err="1" smtClean="0"/>
              <a:t>DeviceClass</a:t>
            </a:r>
            <a:r>
              <a:rPr lang="en-US" dirty="0" smtClean="0"/>
              <a:t>\Disk Interface\USB Interface\# </a:t>
            </a:r>
            <a:r>
              <a:rPr lang="en-US" dirty="0" err="1" smtClean="0"/>
              <a:t>SymbolicLink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37412" y="3908612"/>
            <a:ext cx="232730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USB plug-in timestamp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54825" y="4923604"/>
            <a:ext cx="540513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It is a symbolic link, we can check and verify the </a:t>
            </a:r>
            <a:r>
              <a:rPr lang="en-US" dirty="0" err="1" smtClean="0"/>
              <a:t>subkey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0089075">
            <a:off x="3264842" y="5294920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912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USBTOR </a:t>
            </a:r>
            <a:r>
              <a:rPr lang="en-US" dirty="0" err="1" smtClean="0"/>
              <a:t>subkey</a:t>
            </a:r>
            <a:r>
              <a:rPr lang="en-US" dirty="0" smtClean="0"/>
              <a:t> and timestamp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70" y="1480592"/>
            <a:ext cx="7084733" cy="2465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667" y="1400381"/>
            <a:ext cx="3543607" cy="46409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9970" y="4240542"/>
            <a:ext cx="410677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/>
              <a:t>Ven</a:t>
            </a:r>
            <a:r>
              <a:rPr lang="en-US" dirty="0" smtClean="0"/>
              <a:t>_ [vendor name</a:t>
            </a:r>
            <a:r>
              <a:rPr lang="en-US" dirty="0"/>
              <a:t>]</a:t>
            </a:r>
          </a:p>
          <a:p>
            <a:r>
              <a:rPr lang="en-US" dirty="0" smtClean="0"/>
              <a:t>Prod_[product name assigned </a:t>
            </a:r>
            <a:r>
              <a:rPr lang="en-US" dirty="0"/>
              <a:t>by </a:t>
            </a:r>
            <a:r>
              <a:rPr lang="en-US" dirty="0" smtClean="0"/>
              <a:t>vendor]</a:t>
            </a:r>
            <a:endParaRPr lang="en-US" dirty="0"/>
          </a:p>
          <a:p>
            <a:r>
              <a:rPr lang="en-US" dirty="0" smtClean="0"/>
              <a:t>Rev_[revision ID]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0089075">
            <a:off x="4566656" y="3043039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96998" y="1783912"/>
            <a:ext cx="132671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USB Storage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32612" y="2913529"/>
            <a:ext cx="181434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Same timestamp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1770" y="5370792"/>
            <a:ext cx="3835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Can we find Vendor </a:t>
            </a:r>
            <a:r>
              <a:rPr lang="en-US" dirty="0">
                <a:solidFill>
                  <a:srgbClr val="FF0000"/>
                </a:solidFill>
              </a:rPr>
              <a:t>ID and Product </a:t>
            </a:r>
            <a:r>
              <a:rPr lang="en-US" dirty="0" smtClean="0">
                <a:solidFill>
                  <a:srgbClr val="FF0000"/>
                </a:solidFill>
              </a:rPr>
              <a:t>ID?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Vendor ID and Product ID?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 USB device is connected to a Windows PC, Windows will remember its vendor and class IDs to reference the next time it is plugged in. This information is stored in:</a:t>
            </a:r>
          </a:p>
          <a:p>
            <a:pPr lvl="1"/>
            <a:r>
              <a:rPr lang="en-US" dirty="0" smtClean="0"/>
              <a:t>HKEY_LOCAL_MACHINE\SYSTEM\</a:t>
            </a:r>
            <a:r>
              <a:rPr lang="en-US" dirty="0" err="1" smtClean="0"/>
              <a:t>CurrentControlSet</a:t>
            </a:r>
            <a:r>
              <a:rPr lang="en-US" dirty="0" smtClean="0"/>
              <a:t>\</a:t>
            </a:r>
            <a:r>
              <a:rPr lang="en-US" dirty="0" err="1" smtClean="0"/>
              <a:t>Enum</a:t>
            </a:r>
            <a:r>
              <a:rPr lang="en-US" dirty="0" smtClean="0"/>
              <a:t>\USB</a:t>
            </a:r>
          </a:p>
          <a:p>
            <a:pPr lvl="1"/>
            <a:r>
              <a:rPr lang="en-US" dirty="0" smtClean="0"/>
              <a:t>E.g., Vid_</a:t>
            </a:r>
            <a:r>
              <a:rPr lang="en-US" dirty="0" smtClean="0">
                <a:solidFill>
                  <a:srgbClr val="FF0000"/>
                </a:solidFill>
              </a:rPr>
              <a:t>0c55</a:t>
            </a:r>
            <a:r>
              <a:rPr lang="en-US" dirty="0" smtClean="0"/>
              <a:t>&amp;Pid_</a:t>
            </a:r>
            <a:r>
              <a:rPr lang="en-US" dirty="0" smtClean="0">
                <a:solidFill>
                  <a:srgbClr val="FF0000"/>
                </a:solidFill>
              </a:rPr>
              <a:t>5416</a:t>
            </a:r>
          </a:p>
          <a:p>
            <a:r>
              <a:rPr lang="en-US" dirty="0"/>
              <a:t>Can search device information </a:t>
            </a:r>
          </a:p>
          <a:p>
            <a:pPr lvl="1"/>
            <a:r>
              <a:rPr lang="en-US" dirty="0"/>
              <a:t>https://www.the-sz.com/products/usbid/</a:t>
            </a:r>
          </a:p>
          <a:p>
            <a:r>
              <a:rPr lang="en-US" dirty="0"/>
              <a:t>Note: Registry dumped from memory doesn’t have VID and </a:t>
            </a:r>
            <a:r>
              <a:rPr lang="en-US" dirty="0" smtClean="0"/>
              <a:t>PID</a:t>
            </a:r>
          </a:p>
          <a:p>
            <a:pPr lvl="1"/>
            <a:r>
              <a:rPr lang="en-US" dirty="0" smtClean="0"/>
              <a:t>Normal registry will contain these information </a:t>
            </a:r>
          </a:p>
        </p:txBody>
      </p:sp>
    </p:spTree>
    <p:extLst>
      <p:ext uri="{BB962C8B-B14F-4D97-AF65-F5344CB8AC3E}">
        <p14:creationId xmlns:p14="http://schemas.microsoft.com/office/powerpoint/2010/main" val="1152935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Instance ID of USB?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056962" cy="883069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device identification string that distinguishes a device from other devices of the same type on a computer.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50" y="2873315"/>
            <a:ext cx="9639654" cy="32406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5044" y="5262408"/>
            <a:ext cx="4141050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the second character is </a:t>
            </a:r>
            <a:r>
              <a:rPr lang="en-US" sz="1400" dirty="0" smtClean="0"/>
              <a:t>&amp;, means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USB doesn’t provide </a:t>
            </a:r>
            <a:r>
              <a:rPr lang="en-US" sz="1400" dirty="0" smtClean="0"/>
              <a:t>SN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UID is created by PnP, is only unique system wide </a:t>
            </a:r>
          </a:p>
        </p:txBody>
      </p:sp>
      <p:sp>
        <p:nvSpPr>
          <p:cNvPr id="9" name="Right Arrow 8"/>
          <p:cNvSpPr/>
          <p:nvPr/>
        </p:nvSpPr>
        <p:spPr>
          <a:xfrm rot="10089075">
            <a:off x="3709879" y="5553927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friendly name of the USB?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4" y="1325966"/>
            <a:ext cx="6445355" cy="486078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0089075">
            <a:off x="5506018" y="5973216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780" y="1325966"/>
            <a:ext cx="5054500" cy="507188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5661636" y="5590674"/>
            <a:ext cx="1813985" cy="4603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801004" y="5693893"/>
            <a:ext cx="4305987" cy="2539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Note: It is hardware, difference from Disk interface GUID, which is software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1353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06" y="1496854"/>
            <a:ext cx="8254742" cy="22650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0442" y="938463"/>
            <a:ext cx="217335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What is </a:t>
            </a:r>
            <a:r>
              <a:rPr lang="en-US" dirty="0" err="1" smtClean="0"/>
              <a:t>ContainerID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6116" y="3939468"/>
            <a:ext cx="832693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>
                <a:solidFill>
                  <a:srgbClr val="FF0000"/>
                </a:solidFill>
              </a:rPr>
              <a:t>system-supplied </a:t>
            </a:r>
            <a:r>
              <a:rPr lang="en-US" dirty="0"/>
              <a:t>device identification string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Groups</a:t>
            </a:r>
            <a:r>
              <a:rPr lang="en-US" dirty="0" smtClean="0"/>
              <a:t> </a:t>
            </a:r>
            <a:r>
              <a:rPr lang="en-US" dirty="0"/>
              <a:t>the functional devices associated with a single-function or multifunction device installed in the computer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Introduced in Windows 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Plug and Play (PnP) manager uses the container ID to </a:t>
            </a:r>
            <a:r>
              <a:rPr lang="en-US" dirty="0">
                <a:solidFill>
                  <a:srgbClr val="FF0000"/>
                </a:solidFill>
              </a:rPr>
              <a:t>group</a:t>
            </a:r>
            <a:r>
              <a:rPr lang="en-US" dirty="0"/>
              <a:t> one or more device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</a:t>
            </a:r>
            <a:r>
              <a:rPr lang="en-US" dirty="0"/>
              <a:t>physical devices should be assigned a </a:t>
            </a:r>
            <a:r>
              <a:rPr lang="en-US" dirty="0" err="1"/>
              <a:t>ContainerID</a:t>
            </a:r>
            <a:r>
              <a:rPr lang="en-US" dirty="0"/>
              <a:t> – not just storage devices</a:t>
            </a:r>
            <a:r>
              <a:rPr lang="en-US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monitors</a:t>
            </a:r>
            <a:r>
              <a:rPr lang="en-US" dirty="0"/>
              <a:t>, external speakers, keyboards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0725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drive letter does the USB was assigned to?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32718"/>
            <a:ext cx="8142336" cy="1879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11718"/>
            <a:ext cx="8142336" cy="2918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142" y="1732718"/>
            <a:ext cx="2633994" cy="385960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0089075">
            <a:off x="3463759" y="3584708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3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08480" y="1825625"/>
            <a:ext cx="9645320" cy="4351338"/>
          </a:xfrm>
        </p:spPr>
        <p:txBody>
          <a:bodyPr/>
          <a:lstStyle/>
          <a:p>
            <a:r>
              <a:rPr lang="en-US" dirty="0"/>
              <a:t>Understand the Suspect and </a:t>
            </a:r>
            <a:r>
              <a:rPr lang="en-US" dirty="0" smtClean="0"/>
              <a:t>Accounts</a:t>
            </a:r>
          </a:p>
          <a:p>
            <a:r>
              <a:rPr lang="en-US" dirty="0"/>
              <a:t>Understand the Suspect’s </a:t>
            </a:r>
            <a:r>
              <a:rPr lang="en-US" dirty="0" smtClean="0"/>
              <a:t>PC</a:t>
            </a:r>
          </a:p>
          <a:p>
            <a:r>
              <a:rPr lang="en-US" dirty="0"/>
              <a:t>Network </a:t>
            </a:r>
            <a:r>
              <a:rPr lang="en-US" dirty="0" smtClean="0"/>
              <a:t>Forensics</a:t>
            </a:r>
          </a:p>
          <a:p>
            <a:r>
              <a:rPr lang="en-US" dirty="0"/>
              <a:t>Investigate Command </a:t>
            </a:r>
            <a:r>
              <a:rPr lang="en-US" dirty="0" smtClean="0"/>
              <a:t>History</a:t>
            </a:r>
          </a:p>
          <a:p>
            <a:r>
              <a:rPr lang="en-US" dirty="0"/>
              <a:t>Investigate Suspect’s </a:t>
            </a:r>
            <a:r>
              <a:rPr lang="en-US" dirty="0" smtClean="0"/>
              <a:t>USB</a:t>
            </a:r>
          </a:p>
          <a:p>
            <a:r>
              <a:rPr lang="en-US" dirty="0"/>
              <a:t>Investigate Internet Explorer </a:t>
            </a:r>
            <a:r>
              <a:rPr lang="en-US" dirty="0" smtClean="0"/>
              <a:t>History</a:t>
            </a:r>
          </a:p>
          <a:p>
            <a:r>
              <a:rPr lang="en-US" dirty="0"/>
              <a:t>Investigate File Explorer </a:t>
            </a:r>
            <a:r>
              <a:rPr lang="en-US" dirty="0" smtClean="0"/>
              <a:t>History</a:t>
            </a:r>
          </a:p>
          <a:p>
            <a:r>
              <a:rPr lang="en-US" dirty="0"/>
              <a:t>Timeline Analysis </a:t>
            </a:r>
          </a:p>
        </p:txBody>
      </p:sp>
      <p:pic>
        <p:nvPicPr>
          <p:cNvPr id="1026" name="Picture 2" descr="Download File Explorer Icon from Windows 10 Build 182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88" y="4840941"/>
            <a:ext cx="556091" cy="55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ernet Explorer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88" y="4326120"/>
            <a:ext cx="524436" cy="51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1301898" y="3743011"/>
            <a:ext cx="257069" cy="556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177" y="3407784"/>
            <a:ext cx="461647" cy="362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177" y="2858363"/>
            <a:ext cx="525546" cy="478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5177" y="2267707"/>
            <a:ext cx="526429" cy="5023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177" y="1563560"/>
            <a:ext cx="562304" cy="629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6346" y="5448209"/>
            <a:ext cx="530966" cy="50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941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9360" y="2154535"/>
            <a:ext cx="87274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 </a:t>
            </a:r>
            <a:r>
              <a:rPr lang="en-US" sz="2800" dirty="0"/>
              <a:t>registry key may not have a correct drive letter.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Windows </a:t>
            </a:r>
            <a:r>
              <a:rPr lang="en-US" sz="2800" dirty="0"/>
              <a:t>only tracks the last device that has been assigned a particular drive letter (D, E, F, etc</a:t>
            </a:r>
            <a:r>
              <a:rPr lang="en-US" sz="2800" dirty="0" smtClean="0"/>
              <a:t>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We need to exam NTUSER.DAT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Next slide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229360" y="1503680"/>
            <a:ext cx="503227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Problem of only exam   </a:t>
            </a:r>
            <a:r>
              <a:rPr lang="en-US" b="1" i="1" dirty="0"/>
              <a:t>/System/</a:t>
            </a:r>
            <a:r>
              <a:rPr lang="en-US" b="1" i="1" dirty="0" err="1"/>
              <a:t>MountedDevices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801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</a:t>
            </a:r>
            <a:r>
              <a:rPr lang="en-US" dirty="0" smtClean="0"/>
              <a:t>did </a:t>
            </a:r>
            <a:r>
              <a:rPr lang="en-US" dirty="0"/>
              <a:t>mount </a:t>
            </a:r>
            <a:r>
              <a:rPr lang="en-US" dirty="0" smtClean="0"/>
              <a:t>F volume to PC?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246" y="1472724"/>
            <a:ext cx="5559228" cy="696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548" y="2239982"/>
            <a:ext cx="8321334" cy="420145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089075">
            <a:off x="4666917" y="3592729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089075">
            <a:off x="1827465" y="4924224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088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dirty="0"/>
              <a:t>the USB Last Attached to </a:t>
            </a:r>
            <a:r>
              <a:rPr lang="en-US" dirty="0" smtClean="0"/>
              <a:t>PC?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59336"/>
            <a:ext cx="8618092" cy="219635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0089075">
            <a:off x="5506016" y="3897529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705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Evidence Source List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SYSTEM/</a:t>
            </a:r>
            <a:r>
              <a:rPr lang="en-US" dirty="0" err="1" smtClean="0"/>
              <a:t>CurrentControlSet</a:t>
            </a:r>
            <a:r>
              <a:rPr lang="en-US" dirty="0" smtClean="0"/>
              <a:t>/</a:t>
            </a:r>
            <a:r>
              <a:rPr lang="en-US" dirty="0" err="1" smtClean="0"/>
              <a:t>Enum</a:t>
            </a:r>
            <a:r>
              <a:rPr lang="en-US" dirty="0" smtClean="0"/>
              <a:t>/USBSTOR</a:t>
            </a:r>
          </a:p>
          <a:p>
            <a:pPr lvl="1"/>
            <a:r>
              <a:rPr lang="en-US" dirty="0" err="1" smtClean="0"/>
              <a:t>Referened</a:t>
            </a:r>
            <a:r>
              <a:rPr lang="en-US" dirty="0" smtClean="0"/>
              <a:t> by SYSTEM\ControlSet001\Control\</a:t>
            </a:r>
            <a:r>
              <a:rPr lang="en-US" dirty="0" err="1" smtClean="0"/>
              <a:t>DeviceClasses</a:t>
            </a:r>
            <a:r>
              <a:rPr lang="en-US" dirty="0"/>
              <a:t>\{</a:t>
            </a:r>
            <a:r>
              <a:rPr lang="en-US" dirty="0" smtClean="0"/>
              <a:t>53f56307-b6bf-11d0-94f2-00a0c91efb8b}\UID\</a:t>
            </a:r>
            <a:endParaRPr lang="en-US" dirty="0"/>
          </a:p>
          <a:p>
            <a:r>
              <a:rPr lang="en-US" dirty="0" smtClean="0"/>
              <a:t>SYSTEM/</a:t>
            </a:r>
            <a:r>
              <a:rPr lang="en-US" dirty="0" err="1" smtClean="0"/>
              <a:t>MountedDevices</a:t>
            </a:r>
            <a:endParaRPr lang="en-US" dirty="0" smtClean="0"/>
          </a:p>
          <a:p>
            <a:pPr lvl="1"/>
            <a:r>
              <a:rPr lang="en-US" dirty="0" smtClean="0"/>
              <a:t>Drive letter or volume mounted</a:t>
            </a:r>
            <a:endParaRPr lang="en-US" dirty="0"/>
          </a:p>
          <a:p>
            <a:r>
              <a:rPr lang="en-US" dirty="0" smtClean="0"/>
              <a:t>NTUSER.DAT/Software/Microsoft/Windows/</a:t>
            </a:r>
            <a:r>
              <a:rPr lang="en-US" dirty="0" err="1" smtClean="0"/>
              <a:t>CurrentVersion</a:t>
            </a:r>
            <a:r>
              <a:rPr lang="en-US" dirty="0" smtClean="0"/>
              <a:t>/Explorer/MountPoints2</a:t>
            </a:r>
          </a:p>
          <a:p>
            <a:pPr lvl="1"/>
            <a:r>
              <a:rPr lang="en-US" dirty="0" err="1"/>
              <a:t>eveal</a:t>
            </a:r>
            <a:r>
              <a:rPr lang="en-US" dirty="0"/>
              <a:t> which user was logged in and </a:t>
            </a:r>
            <a:r>
              <a:rPr lang="en-US" dirty="0" smtClean="0"/>
              <a:t>active</a:t>
            </a:r>
            <a:endParaRPr lang="en-US" dirty="0"/>
          </a:p>
          <a:p>
            <a:r>
              <a:rPr lang="en-US" dirty="0" smtClean="0"/>
              <a:t>SYSTEM/</a:t>
            </a:r>
            <a:r>
              <a:rPr lang="en-US" dirty="0" err="1" smtClean="0"/>
              <a:t>CurrentControlSet</a:t>
            </a:r>
            <a:r>
              <a:rPr lang="en-US" dirty="0" smtClean="0"/>
              <a:t>/</a:t>
            </a:r>
            <a:r>
              <a:rPr lang="en-US" dirty="0" err="1" smtClean="0"/>
              <a:t>Enum</a:t>
            </a:r>
            <a:r>
              <a:rPr lang="en-US" dirty="0" smtClean="0"/>
              <a:t>/USB</a:t>
            </a:r>
          </a:p>
          <a:p>
            <a:pPr lvl="1"/>
            <a:r>
              <a:rPr lang="en-US" dirty="0" smtClean="0"/>
              <a:t>Not available in memory dump</a:t>
            </a:r>
            <a:endParaRPr lang="en-US" dirty="0"/>
          </a:p>
          <a:p>
            <a:r>
              <a:rPr lang="en-US" dirty="0" smtClean="0"/>
              <a:t>(optional) Windows </a:t>
            </a:r>
            <a:r>
              <a:rPr lang="en-US" dirty="0"/>
              <a:t>Vista+ – ROOT/Windows/</a:t>
            </a:r>
            <a:r>
              <a:rPr lang="en-US" dirty="0" err="1"/>
              <a:t>inf</a:t>
            </a:r>
            <a:r>
              <a:rPr lang="en-US" dirty="0"/>
              <a:t>/setupapi.dev.log</a:t>
            </a:r>
          </a:p>
          <a:p>
            <a:r>
              <a:rPr lang="en-US" dirty="0"/>
              <a:t>(optional) </a:t>
            </a:r>
            <a:r>
              <a:rPr lang="en-US" dirty="0" smtClean="0"/>
              <a:t>Windows </a:t>
            </a:r>
            <a:r>
              <a:rPr lang="en-US" dirty="0"/>
              <a:t>XP – ROOT/Windows/setupapi.log</a:t>
            </a:r>
          </a:p>
        </p:txBody>
      </p:sp>
    </p:spTree>
    <p:extLst>
      <p:ext uri="{BB962C8B-B14F-4D97-AF65-F5344CB8AC3E}">
        <p14:creationId xmlns:p14="http://schemas.microsoft.com/office/powerpoint/2010/main" val="23862071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Investigate Internet History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Internet Explorer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2314812"/>
            <a:ext cx="1303941" cy="128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777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the suspect use Internet Explore?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03" y="1618970"/>
            <a:ext cx="7532374" cy="44591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5432612" y="3111311"/>
            <a:ext cx="105144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IE history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32612" y="5639930"/>
            <a:ext cx="150746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Control X: 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836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83" y="2220760"/>
            <a:ext cx="9842585" cy="64794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there any activates in 2019? </a:t>
            </a:r>
            <a:r>
              <a:rPr lang="en-US" dirty="0" smtClean="0"/>
              <a:t>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751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Investigate File </a:t>
            </a:r>
            <a:r>
              <a:rPr lang="en-US" dirty="0" smtClean="0"/>
              <a:t>Explorer History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Shellbags</a:t>
            </a:r>
            <a:endParaRPr lang="en-US" dirty="0"/>
          </a:p>
        </p:txBody>
      </p:sp>
      <p:pic>
        <p:nvPicPr>
          <p:cNvPr id="4" name="Picture 2" descr="Download File Explorer Icon from Windows 10 Build 182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2481636"/>
            <a:ext cx="1122456" cy="112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4684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</a:t>
            </a:r>
            <a:r>
              <a:rPr lang="en-US" dirty="0" err="1"/>
              <a:t>Shellbags</a:t>
            </a:r>
            <a:r>
              <a:rPr lang="en-US" dirty="0"/>
              <a:t>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Registry keys to track a </a:t>
            </a:r>
            <a:r>
              <a:rPr lang="en-US" dirty="0"/>
              <a:t>folder window when viewed through </a:t>
            </a:r>
            <a:r>
              <a:rPr lang="en-US" dirty="0" smtClean="0"/>
              <a:t>File Explorer</a:t>
            </a:r>
            <a:r>
              <a:rPr lang="en-US" dirty="0"/>
              <a:t>; </a:t>
            </a:r>
            <a:endParaRPr lang="en-US" dirty="0" smtClean="0"/>
          </a:p>
          <a:p>
            <a:pPr lvl="1"/>
            <a:r>
              <a:rPr lang="en-US" dirty="0"/>
              <a:t>views, sizes and positions </a:t>
            </a:r>
            <a:endParaRPr lang="en-US" dirty="0" smtClean="0"/>
          </a:p>
          <a:p>
            <a:pPr lvl="1"/>
            <a:r>
              <a:rPr lang="en-US" dirty="0"/>
              <a:t>includes network folders and removable </a:t>
            </a:r>
            <a:r>
              <a:rPr lang="en-US" dirty="0" smtClean="0"/>
              <a:t>devices</a:t>
            </a:r>
            <a:endParaRPr lang="en-US" dirty="0"/>
          </a:p>
          <a:p>
            <a:pPr lvl="1"/>
            <a:r>
              <a:rPr lang="en-US" dirty="0" smtClean="0"/>
              <a:t>available </a:t>
            </a:r>
            <a:r>
              <a:rPr lang="en-US" dirty="0"/>
              <a:t>since Windows </a:t>
            </a:r>
            <a:r>
              <a:rPr lang="en-US" dirty="0" smtClean="0"/>
              <a:t>XP</a:t>
            </a:r>
          </a:p>
          <a:p>
            <a:r>
              <a:rPr lang="en-US" dirty="0" smtClean="0"/>
              <a:t>Giving </a:t>
            </a:r>
            <a:r>
              <a:rPr lang="en-US" dirty="0"/>
              <a:t>the investigator great insight into </a:t>
            </a:r>
            <a:endParaRPr lang="en-US" dirty="0" smtClean="0"/>
          </a:p>
          <a:p>
            <a:pPr lvl="1"/>
            <a:r>
              <a:rPr lang="en-US" dirty="0"/>
              <a:t>the folder</a:t>
            </a:r>
          </a:p>
          <a:p>
            <a:pPr lvl="1"/>
            <a:r>
              <a:rPr lang="en-US" dirty="0"/>
              <a:t>browsing history of a suspect</a:t>
            </a:r>
          </a:p>
          <a:p>
            <a:pPr lvl="1"/>
            <a:r>
              <a:rPr lang="en-US" dirty="0"/>
              <a:t>details for any folder that might no longer exist on a system</a:t>
            </a:r>
          </a:p>
          <a:p>
            <a:pPr lvl="2"/>
            <a:r>
              <a:rPr lang="en-US" dirty="0" smtClean="0"/>
              <a:t>due </a:t>
            </a:r>
            <a:r>
              <a:rPr lang="en-US" dirty="0"/>
              <a:t>to deletion, or being located on a removable </a:t>
            </a:r>
            <a:r>
              <a:rPr lang="en-US" dirty="0" smtClean="0"/>
              <a:t>device</a:t>
            </a:r>
          </a:p>
          <a:p>
            <a:r>
              <a:rPr lang="en-US" dirty="0" smtClean="0"/>
              <a:t>Note: </a:t>
            </a:r>
            <a:r>
              <a:rPr lang="en-US" dirty="0" err="1" smtClean="0"/>
              <a:t>shellbags</a:t>
            </a: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only</a:t>
            </a:r>
            <a:r>
              <a:rPr lang="en-US" dirty="0"/>
              <a:t> get created when accessing the </a:t>
            </a:r>
            <a:r>
              <a:rPr lang="en-US" dirty="0" smtClean="0"/>
              <a:t>folders</a:t>
            </a:r>
          </a:p>
          <a:p>
            <a:pPr lvl="1"/>
            <a:r>
              <a:rPr lang="en-US" dirty="0" smtClean="0"/>
              <a:t>copying</a:t>
            </a:r>
            <a:r>
              <a:rPr lang="en-US" dirty="0"/>
              <a:t>, moving, deleted </a:t>
            </a:r>
            <a:r>
              <a:rPr lang="en-US" dirty="0" err="1"/>
              <a:t>etc</a:t>
            </a:r>
            <a:r>
              <a:rPr lang="en-US" dirty="0"/>
              <a:t> will not </a:t>
            </a:r>
            <a:r>
              <a:rPr lang="en-US" dirty="0" smtClean="0"/>
              <a:t>change anything</a:t>
            </a:r>
            <a:r>
              <a:rPr lang="en-US" dirty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89610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registry keys that </a:t>
            </a:r>
            <a:r>
              <a:rPr lang="en-US" dirty="0" err="1" smtClean="0"/>
              <a:t>shellbags</a:t>
            </a:r>
            <a:r>
              <a:rPr lang="en-US" dirty="0" smtClean="0"/>
              <a:t> </a:t>
            </a:r>
            <a:r>
              <a:rPr lang="en-US" dirty="0"/>
              <a:t>are </a:t>
            </a:r>
            <a:r>
              <a:rPr lang="en-US" dirty="0" smtClean="0"/>
              <a:t>structured from?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Structured </a:t>
            </a:r>
            <a:r>
              <a:rPr lang="en-US" sz="3200" dirty="0" smtClean="0"/>
              <a:t>from two </a:t>
            </a:r>
            <a:r>
              <a:rPr lang="en-US" sz="3200" dirty="0"/>
              <a:t>main registry </a:t>
            </a:r>
            <a:r>
              <a:rPr lang="en-US" sz="3200" dirty="0" smtClean="0"/>
              <a:t>keys</a:t>
            </a:r>
          </a:p>
          <a:p>
            <a:pPr lvl="1"/>
            <a:r>
              <a:rPr lang="en-US" sz="2800" dirty="0" err="1" smtClean="0">
                <a:solidFill>
                  <a:srgbClr val="FF0000"/>
                </a:solidFill>
              </a:rPr>
              <a:t>BagMRU</a:t>
            </a:r>
            <a:r>
              <a:rPr lang="en-US" sz="2800" dirty="0" smtClean="0"/>
              <a:t>: stores folder </a:t>
            </a:r>
            <a:r>
              <a:rPr lang="en-US" sz="2800" dirty="0"/>
              <a:t>names and records folder paths by creating the similar </a:t>
            </a:r>
            <a:r>
              <a:rPr lang="en-US" sz="2800" dirty="0" smtClean="0"/>
              <a:t>tree structure</a:t>
            </a:r>
            <a:r>
              <a:rPr lang="en-US" sz="2800" dirty="0"/>
              <a:t>. </a:t>
            </a:r>
            <a:endParaRPr lang="en-US" sz="2800" dirty="0" smtClean="0"/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Bags</a:t>
            </a:r>
            <a:r>
              <a:rPr lang="en-US" sz="2800" dirty="0" smtClean="0"/>
              <a:t>: stores </a:t>
            </a:r>
            <a:r>
              <a:rPr lang="en-US" sz="2800" dirty="0"/>
              <a:t>the view preferences such as the window size, location </a:t>
            </a:r>
            <a:r>
              <a:rPr lang="en-US" sz="2800" dirty="0" smtClean="0"/>
              <a:t>and view mode</a:t>
            </a:r>
          </a:p>
          <a:p>
            <a:r>
              <a:rPr lang="en-US" sz="3200" dirty="0" smtClean="0"/>
              <a:t>Physical location (Win7 +)</a:t>
            </a:r>
          </a:p>
          <a:p>
            <a:pPr lvl="1"/>
            <a:r>
              <a:rPr lang="en-US" dirty="0"/>
              <a:t>%</a:t>
            </a:r>
            <a:r>
              <a:rPr lang="en-US" dirty="0" err="1"/>
              <a:t>UserProfile</a:t>
            </a:r>
            <a:r>
              <a:rPr lang="en-US" dirty="0"/>
              <a:t>%\</a:t>
            </a:r>
            <a:r>
              <a:rPr lang="en-US" dirty="0" smtClean="0"/>
              <a:t>NTUSER.dat</a:t>
            </a:r>
          </a:p>
          <a:p>
            <a:pPr lvl="1"/>
            <a:r>
              <a:rPr lang="en-US" dirty="0"/>
              <a:t>%</a:t>
            </a:r>
            <a:r>
              <a:rPr lang="en-US" dirty="0" err="1"/>
              <a:t>UserProfile</a:t>
            </a:r>
            <a:r>
              <a:rPr lang="en-US" dirty="0"/>
              <a:t>%\</a:t>
            </a:r>
            <a:r>
              <a:rPr lang="en-US" dirty="0" err="1" smtClean="0"/>
              <a:t>AppData</a:t>
            </a:r>
            <a:r>
              <a:rPr lang="en-US" dirty="0" smtClean="0"/>
              <a:t>\Local\Microsoft\Windows\UsrClass.dat</a:t>
            </a:r>
            <a:r>
              <a:rPr lang="en-US" dirty="0"/>
              <a:t>.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404" y="1892103"/>
            <a:ext cx="3577702" cy="3809882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8130988" y="5065059"/>
            <a:ext cx="403412" cy="1165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8130988" y="5296440"/>
            <a:ext cx="403412" cy="1165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194612" y="3065929"/>
            <a:ext cx="1864659" cy="2115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194612" y="4177553"/>
            <a:ext cx="1864659" cy="1235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868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 the Suspect </a:t>
            </a:r>
            <a:r>
              <a:rPr lang="en-US" dirty="0"/>
              <a:t>and </a:t>
            </a:r>
            <a:r>
              <a:rPr lang="en-US" dirty="0" smtClean="0"/>
              <a:t>Accounts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70" y="1318873"/>
            <a:ext cx="1205005" cy="13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9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 err="1" smtClean="0"/>
              <a:t>shellbags</a:t>
            </a:r>
            <a:r>
              <a:rPr lang="en-US" dirty="0" smtClean="0"/>
              <a:t> are structured?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4092388" cy="4180728"/>
          </a:xfrm>
        </p:spPr>
        <p:txBody>
          <a:bodyPr>
            <a:normAutofit/>
          </a:bodyPr>
          <a:lstStyle/>
          <a:p>
            <a:r>
              <a:rPr lang="en-US" dirty="0" smtClean="0"/>
              <a:t>Structured In hierarchy </a:t>
            </a:r>
            <a:r>
              <a:rPr lang="en-US" dirty="0"/>
              <a:t>to which they are accessed through Windows </a:t>
            </a:r>
            <a:r>
              <a:rPr lang="en-US" dirty="0" smtClean="0"/>
              <a:t>Explorer</a:t>
            </a:r>
          </a:p>
          <a:p>
            <a:pPr lvl="1"/>
            <a:r>
              <a:rPr lang="en-US" dirty="0" smtClean="0"/>
              <a:t>each </a:t>
            </a:r>
            <a:r>
              <a:rPr lang="en-US" dirty="0"/>
              <a:t>numbered folder representing a parent or child folder of the one previous.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159" y="1825625"/>
            <a:ext cx="7026249" cy="36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68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any folder access activities on 2019-01-06?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62150"/>
            <a:ext cx="10412339" cy="31704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8893" y="40511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55977" y="4303059"/>
            <a:ext cx="354494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Interesting! we need to look into it. 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0089075">
            <a:off x="4809073" y="4109058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709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02495"/>
            <a:ext cx="10276097" cy="1568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folder </a:t>
            </a:r>
            <a:r>
              <a:rPr lang="en-US" dirty="0"/>
              <a:t>access activities on </a:t>
            </a:r>
            <a:r>
              <a:rPr lang="en-US" dirty="0" smtClean="0"/>
              <a:t>2019-01-06?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792941"/>
            <a:ext cx="371601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Print </a:t>
            </a:r>
            <a:r>
              <a:rPr lang="en-US" dirty="0" err="1"/>
              <a:t>shellbags</a:t>
            </a:r>
            <a:r>
              <a:rPr lang="en-US" dirty="0"/>
              <a:t> to a file shellbags.html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4918" y="3002263"/>
            <a:ext cx="250254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Easy to review html files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804619"/>
            <a:ext cx="4864764" cy="520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199" y="4313839"/>
            <a:ext cx="381098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Verify shellbags.html has be generated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4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81" y="1093702"/>
            <a:ext cx="10448190" cy="51457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1481" y="564776"/>
            <a:ext cx="473943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 suspect accesses the download folder (twice).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11481" y="6157863"/>
            <a:ext cx="757425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PT Sans"/>
              </a:rPr>
              <a:t>Last Access </a:t>
            </a:r>
            <a:r>
              <a:rPr lang="en-US" sz="1400" dirty="0">
                <a:solidFill>
                  <a:srgbClr val="000000"/>
                </a:solidFill>
                <a:latin typeface="PT Sans"/>
              </a:rPr>
              <a:t>of folder or last preference </a:t>
            </a:r>
            <a:r>
              <a:rPr lang="en-US" sz="1400" dirty="0" smtClean="0">
                <a:solidFill>
                  <a:srgbClr val="000000"/>
                </a:solidFill>
                <a:latin typeface="PT Sans"/>
              </a:rPr>
              <a:t>change, </a:t>
            </a:r>
            <a:r>
              <a:rPr lang="en-US" sz="1400" dirty="0" smtClean="0">
                <a:solidFill>
                  <a:srgbClr val="FF0000"/>
                </a:solidFill>
                <a:latin typeface="PT Sans"/>
              </a:rPr>
              <a:t>not the time of changing the files in the folder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31341" y="5907741"/>
            <a:ext cx="215153" cy="331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635399" y="5324146"/>
            <a:ext cx="206986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PT Sans"/>
              </a:rPr>
              <a:t>First Access folder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77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Analysis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49" y="2158706"/>
            <a:ext cx="1283821" cy="123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109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59" y="242921"/>
            <a:ext cx="7552074" cy="1272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305" y="242921"/>
            <a:ext cx="2761129" cy="64458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Chrome.exe downloads</a:t>
            </a:r>
          </a:p>
          <a:p>
            <a:r>
              <a:rPr lang="en-US" dirty="0" smtClean="0"/>
              <a:t>2019-01-04 16:05:12 GMT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812" y="3977775"/>
            <a:ext cx="6646152" cy="23131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0306" y="3977775"/>
            <a:ext cx="276112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USB plugged in </a:t>
            </a:r>
          </a:p>
          <a:p>
            <a:r>
              <a:rPr lang="en-US" dirty="0" smtClean="0"/>
              <a:t>2019-01-06 15:02:54 UTC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76132"/>
          <a:stretch/>
        </p:blipFill>
        <p:spPr>
          <a:xfrm>
            <a:off x="1406943" y="2205318"/>
            <a:ext cx="10448190" cy="12281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306" y="2328269"/>
            <a:ext cx="2761129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First review download </a:t>
            </a:r>
            <a:r>
              <a:rPr lang="en-US" dirty="0" smtClean="0"/>
              <a:t>folder</a:t>
            </a:r>
          </a:p>
          <a:p>
            <a:r>
              <a:rPr lang="en-US" dirty="0" smtClean="0"/>
              <a:t>2019-01-06 </a:t>
            </a:r>
            <a:r>
              <a:rPr lang="en-US" dirty="0"/>
              <a:t>14:49:40 </a:t>
            </a:r>
            <a:r>
              <a:rPr lang="en-US" dirty="0" smtClean="0"/>
              <a:t>UTC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0089075">
            <a:off x="11021761" y="673974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089075">
            <a:off x="8260115" y="2619851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089075">
            <a:off x="7865668" y="5481440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593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310" y="5039101"/>
            <a:ext cx="10556981" cy="1184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770" y="4198605"/>
            <a:ext cx="416798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Command Prompt with Copy command: </a:t>
            </a:r>
          </a:p>
          <a:p>
            <a:r>
              <a:rPr lang="en-US" dirty="0" smtClean="0"/>
              <a:t>2019-01-06 15:06:011 UTC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6132"/>
          <a:stretch/>
        </p:blipFill>
        <p:spPr>
          <a:xfrm>
            <a:off x="1399706" y="2790191"/>
            <a:ext cx="10448190" cy="1228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588" y="93856"/>
            <a:ext cx="7615516" cy="194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771" y="93856"/>
            <a:ext cx="3459770" cy="65021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USB assigned to F volume</a:t>
            </a:r>
          </a:p>
          <a:p>
            <a:r>
              <a:rPr lang="en-US" dirty="0" smtClean="0"/>
              <a:t>2019-01-06 15:03:06 UTC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1165" y="2010509"/>
            <a:ext cx="340537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Last review download </a:t>
            </a:r>
            <a:r>
              <a:rPr lang="en-US" dirty="0" smtClean="0"/>
              <a:t>folder: </a:t>
            </a:r>
            <a:r>
              <a:rPr lang="en-US" dirty="0"/>
              <a:t>2019-01-06 15:04:40 UTC</a:t>
            </a:r>
          </a:p>
        </p:txBody>
      </p:sp>
      <p:sp>
        <p:nvSpPr>
          <p:cNvPr id="9" name="Right Arrow 8"/>
          <p:cNvSpPr/>
          <p:nvPr/>
        </p:nvSpPr>
        <p:spPr>
          <a:xfrm rot="10089075">
            <a:off x="8206327" y="1775577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089075">
            <a:off x="5481056" y="3462180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089075">
            <a:off x="10662656" y="5689034"/>
            <a:ext cx="580186" cy="1556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711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24683189"/>
              </p:ext>
            </p:extLst>
          </p:nvPr>
        </p:nvGraphicFramePr>
        <p:xfrm>
          <a:off x="821763" y="1515035"/>
          <a:ext cx="10814425" cy="3774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70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 folder is deleted, the correspondent </a:t>
            </a:r>
            <a:r>
              <a:rPr lang="en-US" dirty="0" err="1"/>
              <a:t>ShellBag</a:t>
            </a:r>
            <a:r>
              <a:rPr lang="en-US" dirty="0"/>
              <a:t> registry keys and </a:t>
            </a:r>
            <a:r>
              <a:rPr lang="en-US" dirty="0" smtClean="0"/>
              <a:t>values will </a:t>
            </a:r>
            <a:r>
              <a:rPr lang="en-US" dirty="0"/>
              <a:t>not be removed. </a:t>
            </a:r>
            <a:endParaRPr lang="en-US" dirty="0" smtClean="0"/>
          </a:p>
          <a:p>
            <a:r>
              <a:rPr lang="en-US" dirty="0" smtClean="0"/>
              <a:t>However</a:t>
            </a:r>
            <a:r>
              <a:rPr lang="en-US" dirty="0"/>
              <a:t>, several tools have been developed to remove </a:t>
            </a:r>
            <a:r>
              <a:rPr lang="en-US" dirty="0" smtClean="0"/>
              <a:t>the </a:t>
            </a:r>
            <a:r>
              <a:rPr lang="en-US" dirty="0" err="1" smtClean="0"/>
              <a:t>ShellBag</a:t>
            </a:r>
            <a:r>
              <a:rPr lang="en-US" dirty="0" smtClean="0"/>
              <a:t> </a:t>
            </a:r>
            <a:r>
              <a:rPr lang="en-US" dirty="0"/>
              <a:t>information from the registry.</a:t>
            </a:r>
          </a:p>
        </p:txBody>
      </p:sp>
    </p:spTree>
    <p:extLst>
      <p:ext uri="{BB962C8B-B14F-4D97-AF65-F5344CB8AC3E}">
        <p14:creationId xmlns:p14="http://schemas.microsoft.com/office/powerpoint/2010/main" val="17889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Post-Investigation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40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was using the device?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7502"/>
            <a:ext cx="10440823" cy="4254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72395" y="3011088"/>
            <a:ext cx="561782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fontAlgn="t"/>
            <a:r>
              <a:rPr lang="en-US" dirty="0" smtClean="0">
                <a:solidFill>
                  <a:srgbClr val="3D4965"/>
                </a:solidFill>
                <a:latin typeface="Calibri" panose="020F0502020204030204" pitchFamily="34" charset="0"/>
                <a:ea typeface="Dosis"/>
                <a:cs typeface="Calibri" panose="020F0502020204030204" pitchFamily="34" charset="0"/>
                <a:sym typeface="Dosis"/>
              </a:rPr>
              <a:t>=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ea typeface="Dosis"/>
                <a:cs typeface="Calibri" panose="020F0502020204030204" pitchFamily="34" charset="0"/>
                <a:sym typeface="Dosis"/>
              </a:rPr>
              <a:t>HK</a:t>
            </a:r>
            <a:r>
              <a:rPr lang="en-US" dirty="0" smtClean="0">
                <a:solidFill>
                  <a:srgbClr val="3D4965"/>
                </a:solidFill>
                <a:latin typeface="Calibri" panose="020F0502020204030204" pitchFamily="34" charset="0"/>
                <a:ea typeface="Dosis"/>
                <a:cs typeface="Calibri" panose="020F0502020204030204" pitchFamily="34" charset="0"/>
                <a:sym typeface="Dosis"/>
              </a:rPr>
              <a:t>EY_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ea typeface="Dosis"/>
                <a:cs typeface="Calibri" panose="020F0502020204030204" pitchFamily="34" charset="0"/>
                <a:sym typeface="Dosis"/>
              </a:rPr>
              <a:t>U</a:t>
            </a:r>
            <a:r>
              <a:rPr lang="en-US" dirty="0">
                <a:solidFill>
                  <a:srgbClr val="3D4965"/>
                </a:solidFill>
                <a:latin typeface="Calibri" panose="020F0502020204030204" pitchFamily="34" charset="0"/>
                <a:ea typeface="Dosis"/>
                <a:cs typeface="Calibri" panose="020F0502020204030204" pitchFamily="34" charset="0"/>
                <a:sym typeface="Dosis"/>
              </a:rPr>
              <a:t>SERS </a:t>
            </a:r>
            <a:r>
              <a:rPr lang="en-US" dirty="0" smtClean="0">
                <a:solidFill>
                  <a:srgbClr val="3D4965"/>
                </a:solidFill>
                <a:latin typeface="Calibri" panose="020F0502020204030204" pitchFamily="34" charset="0"/>
                <a:ea typeface="Dosis"/>
                <a:cs typeface="Calibri" panose="020F0502020204030204" pitchFamily="34" charset="0"/>
                <a:sym typeface="Dosis"/>
              </a:rPr>
              <a:t>\&lt;SID</a:t>
            </a:r>
            <a:r>
              <a:rPr lang="en-US" dirty="0">
                <a:solidFill>
                  <a:srgbClr val="3D4965"/>
                </a:solidFill>
                <a:latin typeface="Calibri" panose="020F0502020204030204" pitchFamily="34" charset="0"/>
                <a:ea typeface="Dosis"/>
                <a:cs typeface="Calibri" panose="020F0502020204030204" pitchFamily="34" charset="0"/>
                <a:sym typeface="Dosis"/>
              </a:rPr>
              <a:t>&gt; (linked to by HKEY_CURRENT_USER)</a:t>
            </a:r>
          </a:p>
        </p:txBody>
      </p:sp>
      <p:sp>
        <p:nvSpPr>
          <p:cNvPr id="8" name="Rectangle 7"/>
          <p:cNvSpPr/>
          <p:nvPr/>
        </p:nvSpPr>
        <p:spPr>
          <a:xfrm>
            <a:off x="5072395" y="3724831"/>
            <a:ext cx="610353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SID: Security Identifier: a unique, </a:t>
            </a:r>
            <a:r>
              <a:rPr lang="en-US" sz="1400" dirty="0">
                <a:solidFill>
                  <a:srgbClr val="0B0080"/>
                </a:solidFill>
                <a:latin typeface="Arial" panose="020B0604020202020204" pitchFamily="34" charset="0"/>
                <a:hlinkClick r:id="rId3" tooltip="Immutable object"/>
              </a:rPr>
              <a:t>immutable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identifier of a user, user group, or other </a:t>
            </a:r>
            <a:r>
              <a:rPr lang="en-US" sz="1400" dirty="0">
                <a:solidFill>
                  <a:srgbClr val="0B0080"/>
                </a:solidFill>
                <a:latin typeface="Arial" panose="020B0604020202020204" pitchFamily="34" charset="0"/>
                <a:hlinkClick r:id="rId4" tooltip="Security principal"/>
              </a:rPr>
              <a:t>security principal</a:t>
            </a: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Users </a:t>
            </a:r>
            <a:r>
              <a:rPr lang="en-US" sz="1600" dirty="0"/>
              <a:t>can change names but not </a:t>
            </a:r>
            <a:r>
              <a:rPr lang="en-US" sz="1600" dirty="0" smtClean="0"/>
              <a:t>SID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072395" y="2035099"/>
            <a:ext cx="515506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Physical file location = {</a:t>
            </a:r>
            <a:r>
              <a:rPr lang="en-US" dirty="0" err="1" smtClean="0"/>
              <a:t>subkeys</a:t>
            </a:r>
            <a:r>
              <a:rPr lang="en-US" dirty="0" smtClean="0"/>
              <a:t> of active user profile}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698240" y="2219765"/>
            <a:ext cx="1310640" cy="33754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818120" y="2466691"/>
            <a:ext cx="50800" cy="54439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98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Windows 7 password?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Dump password hashes from memory</a:t>
            </a:r>
          </a:p>
          <a:p>
            <a:r>
              <a:rPr lang="en-US" dirty="0" smtClean="0"/>
              <a:t>Using </a:t>
            </a:r>
            <a:r>
              <a:rPr lang="en-US" i="1" dirty="0"/>
              <a:t>John the Ripper </a:t>
            </a:r>
            <a:r>
              <a:rPr lang="en-US" dirty="0" smtClean="0"/>
              <a:t>to crack password </a:t>
            </a:r>
          </a:p>
          <a:p>
            <a:pPr lvl="1"/>
            <a:r>
              <a:rPr lang="en-US" dirty="0"/>
              <a:t>John the Ripper is a free password cracking software tool. </a:t>
            </a:r>
          </a:p>
          <a:p>
            <a:pPr lvl="1"/>
            <a:r>
              <a:rPr lang="en-US" i="1" dirty="0" err="1" smtClean="0"/>
              <a:t>password.lst</a:t>
            </a:r>
            <a:r>
              <a:rPr lang="en-US" dirty="0" smtClean="0"/>
              <a:t> is the default password dictionary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83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75" y="1313510"/>
            <a:ext cx="10110284" cy="18382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08517" y="3151743"/>
            <a:ext cx="5197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The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password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to your VM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IEUser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is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"Passw0rd!"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3375" y="687465"/>
            <a:ext cx="186140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Dump NTLM hash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375" y="4288874"/>
            <a:ext cx="7737864" cy="1820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3375" y="3734876"/>
            <a:ext cx="361573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Save </a:t>
            </a:r>
            <a:r>
              <a:rPr lang="en-US" dirty="0" err="1" smtClean="0"/>
              <a:t>IEUser’s</a:t>
            </a:r>
            <a:r>
              <a:rPr lang="en-US" dirty="0" smtClean="0"/>
              <a:t> password hash to a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60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838" y="1003880"/>
            <a:ext cx="7157252" cy="10113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6562" y="985566"/>
            <a:ext cx="2837154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Find the location of John’s default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password.lst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90915" y="1461192"/>
            <a:ext cx="1313894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/</a:t>
            </a:r>
            <a:r>
              <a:rPr lang="en-US" sz="1400" dirty="0" smtClean="0"/>
              <a:t>: root </a:t>
            </a:r>
            <a:r>
              <a:rPr lang="en-US" sz="1400" dirty="0" smtClean="0">
                <a:solidFill>
                  <a:srgbClr val="FF0000"/>
                </a:solidFill>
              </a:rPr>
              <a:t>f</a:t>
            </a:r>
            <a:r>
              <a:rPr lang="en-US" sz="1400" dirty="0" smtClean="0"/>
              <a:t>: file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838" y="2364571"/>
            <a:ext cx="7968954" cy="38904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6562" y="2386079"/>
            <a:ext cx="2837154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Search passwords contain the string “pass” ignore case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2527" y="3808520"/>
            <a:ext cx="141564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i: ignore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90" y="1813420"/>
            <a:ext cx="9388875" cy="549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690" y="1252231"/>
            <a:ext cx="636110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You can add a new password string “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Passw0rd!</a:t>
            </a:r>
            <a:r>
              <a:rPr lang="en-US" dirty="0" smtClean="0"/>
              <a:t>” to the dictionary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90" y="3461170"/>
            <a:ext cx="7275269" cy="1607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690" y="2877009"/>
            <a:ext cx="710527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Verify the password string “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Passw0rd!</a:t>
            </a:r>
            <a:r>
              <a:rPr lang="en-US" dirty="0" smtClean="0"/>
              <a:t>” has been added to the dictionary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98128" y="1836392"/>
            <a:ext cx="142160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Need root privilege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887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15" y="1898552"/>
            <a:ext cx="10822872" cy="3364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415" y="1351280"/>
            <a:ext cx="233365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Find </a:t>
            </a:r>
            <a:r>
              <a:rPr lang="en-US" dirty="0" err="1" smtClean="0"/>
              <a:t>IEUser’s</a:t>
            </a:r>
            <a:r>
              <a:rPr lang="en-US" dirty="0" smtClean="0"/>
              <a:t> password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Other </a:t>
            </a:r>
            <a:r>
              <a:rPr lang="en-US" dirty="0"/>
              <a:t>P</a:t>
            </a:r>
            <a:r>
              <a:rPr lang="en-US" dirty="0" smtClean="0"/>
              <a:t>lugins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764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download plugins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010596"/>
            <a:ext cx="8981939" cy="1870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4593458"/>
            <a:ext cx="7967225" cy="1798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199" y="1492325"/>
            <a:ext cx="200587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Clone a plugin repo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199" y="4071434"/>
            <a:ext cx="264828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Show downloaded plugins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384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chrome history?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93" y="2321356"/>
            <a:ext cx="10330831" cy="1488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8188" y="1690688"/>
            <a:ext cx="227017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Plugins may not work!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898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https://www.forwarddefense.com/pdfs/Memory-Analysis-with-Volatility.pdf</a:t>
            </a:r>
          </a:p>
          <a:p>
            <a:r>
              <a:rPr lang="en-US" dirty="0" smtClean="0">
                <a:hlinkClick r:id="rId3"/>
              </a:rPr>
              <a:t>https://www.andreafortuna.org/2017/07/31/volatility-my-own-cheatsheet-part-6-windows-registry/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http://www.mrtweaks.com/regedit.htm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https://tweaklibrary.com/what-are-registry-root-keys/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https://docs.microsoft.com/en-us/windows-hardware/drivers/usbcon/usb-device-specific-registry-settings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https://docs.microsoft.com/en-us/windows-hardware/drivers/install/standard-usb-identifiers</a:t>
            </a:r>
            <a:endParaRPr lang="en-US" dirty="0" smtClean="0"/>
          </a:p>
          <a:p>
            <a:r>
              <a:rPr lang="en-US" dirty="0" smtClean="0">
                <a:hlinkClick r:id="rId8"/>
              </a:rPr>
              <a:t>https://www.forensicfocus.com/forums/general/usbstor-registry-entries-windows-7/</a:t>
            </a:r>
            <a:endParaRPr lang="en-US" dirty="0" smtClean="0"/>
          </a:p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docs.microsoft.com/en-us/windows-hardware/drivers/install/instance-ids</a:t>
            </a:r>
            <a:endParaRPr lang="en-US" dirty="0" smtClean="0"/>
          </a:p>
          <a:p>
            <a:r>
              <a:rPr lang="en-US" dirty="0">
                <a:hlinkClick r:id="rId10"/>
              </a:rPr>
              <a:t>http://techexe.net/computer-fundamentals</a:t>
            </a:r>
            <a:r>
              <a:rPr lang="en-US" dirty="0" smtClean="0">
                <a:hlinkClick r:id="rId10"/>
              </a:rPr>
              <a:t>/</a:t>
            </a:r>
            <a:endParaRPr lang="en-US" dirty="0" smtClean="0"/>
          </a:p>
          <a:p>
            <a:r>
              <a:rPr lang="en-US" dirty="0">
                <a:hlinkClick r:id="rId11"/>
              </a:rPr>
              <a:t>https://</a:t>
            </a:r>
            <a:r>
              <a:rPr lang="en-US" dirty="0" smtClean="0">
                <a:hlinkClick r:id="rId11"/>
              </a:rPr>
              <a:t>docs.microsoft.com/en-us/windows-hardware/drivers/install/device-identification-strings</a:t>
            </a:r>
            <a:endParaRPr lang="en-US" dirty="0" smtClean="0"/>
          </a:p>
          <a:p>
            <a:r>
              <a:rPr lang="en-US" dirty="0">
                <a:hlinkClick r:id="rId12"/>
              </a:rPr>
              <a:t>https://</a:t>
            </a:r>
            <a:r>
              <a:rPr lang="en-US" dirty="0" smtClean="0">
                <a:hlinkClick r:id="rId12"/>
              </a:rPr>
              <a:t>kuscholarworks.ku.edu/bitstream/handle/1808/19390/Kang_ku_0099M_14318_DATA_1.pdf;jsessionid=8069E32208405DF2EC49129DDE02DF4D?sequence=1</a:t>
            </a:r>
            <a:endParaRPr lang="en-US" dirty="0" smtClean="0"/>
          </a:p>
          <a:p>
            <a:r>
              <a:rPr lang="en-US" dirty="0"/>
              <a:t>http://what-when-how.com/windows-forensic-analysis/registry-analysis-windows-forensic-analysis-part-5/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57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63095"/>
            <a:ext cx="10515600" cy="433200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associated with the device?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82080" y="2857712"/>
            <a:ext cx="4673600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Sam 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– HKEY_LOCAL_MACHINE\SAM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Security – HKEY_LOCAL_MACHINE\SECURITY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Software – HKEY_LOCAL_MACHINE\SOFTWARE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System – HKEY_LOCAL_MACHINE\SYSTEM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Default – HKEY_USERS\.DEFAULT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1778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9935</TotalTime>
  <Words>2814</Words>
  <Application>Microsoft Office PowerPoint</Application>
  <PresentationFormat>Widescreen</PresentationFormat>
  <Paragraphs>455</Paragraphs>
  <Slides>88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3" baseType="lpstr">
      <vt:lpstr>AdvTT5ada87cc</vt:lpstr>
      <vt:lpstr>AdvTTec369687</vt:lpstr>
      <vt:lpstr>AdvTTeeee58d9.B</vt:lpstr>
      <vt:lpstr>Dosis</vt:lpstr>
      <vt:lpstr>Helvetica Neue</vt:lpstr>
      <vt:lpstr>Poppins</vt:lpstr>
      <vt:lpstr>PT Sans</vt:lpstr>
      <vt:lpstr>Roboto</vt:lpstr>
      <vt:lpstr>arial</vt:lpstr>
      <vt:lpstr>arial</vt:lpstr>
      <vt:lpstr>Calibri</vt:lpstr>
      <vt:lpstr>Calibri Light</vt:lpstr>
      <vt:lpstr>Segoe UI</vt:lpstr>
      <vt:lpstr>Times New Roman</vt:lpstr>
      <vt:lpstr>Office Theme</vt:lpstr>
      <vt:lpstr>Memory Forensics  </vt:lpstr>
      <vt:lpstr>Pre-investigation</vt:lpstr>
      <vt:lpstr>How to install Volatility 2?</vt:lpstr>
      <vt:lpstr>Where to download the memory image for investigations?</vt:lpstr>
      <vt:lpstr>How to identify the image profile?</vt:lpstr>
      <vt:lpstr>Investigation</vt:lpstr>
      <vt:lpstr>Understand the Suspect and Accounts</vt:lpstr>
      <vt:lpstr>Who was using the device?</vt:lpstr>
      <vt:lpstr>Who are associated with the device?</vt:lpstr>
      <vt:lpstr>PowerPoint Presentation</vt:lpstr>
      <vt:lpstr>Who has SID= S-1-5-21-1716914095-909560446-1177810406-1002? </vt:lpstr>
      <vt:lpstr>PowerPoint Presentation</vt:lpstr>
      <vt:lpstr>Who is the default logon user?</vt:lpstr>
      <vt:lpstr>PowerPoint Presentation</vt:lpstr>
      <vt:lpstr>It is the time to review Registry</vt:lpstr>
      <vt:lpstr>HKEY_USERS (HKU)</vt:lpstr>
      <vt:lpstr>HKEY_CURRENT_USER (HKCU)</vt:lpstr>
      <vt:lpstr>HKEY_LOCAL_MACHINE (HKLM)</vt:lpstr>
      <vt:lpstr>HKEY_CURRENT_CONFIG (HKCC)</vt:lpstr>
      <vt:lpstr>Understand the Suspect’s PC</vt:lpstr>
      <vt:lpstr>Motherboard layout</vt:lpstr>
      <vt:lpstr>Where to find CPU of the Suspect’s PC?</vt:lpstr>
      <vt:lpstr>PowerPoint Presentation</vt:lpstr>
      <vt:lpstr>How to find CPU of the Suspect’s PC?</vt:lpstr>
      <vt:lpstr>How to find other PC system information?</vt:lpstr>
      <vt:lpstr>How PC enumerates devices on its bus?</vt:lpstr>
      <vt:lpstr>Where the enumerated devices Infor saved?</vt:lpstr>
      <vt:lpstr>How to enumerated devices? </vt:lpstr>
      <vt:lpstr>How Windows install device drivers?</vt:lpstr>
      <vt:lpstr>How to find devices connected to PCI?</vt:lpstr>
      <vt:lpstr>PowerPoint Presentation</vt:lpstr>
      <vt:lpstr>What is the name of suspect’s device?</vt:lpstr>
      <vt:lpstr>Network Forensics</vt:lpstr>
      <vt:lpstr>Are there suspicious IPs (processes) connect to the PC?</vt:lpstr>
      <vt:lpstr>Which program that was connected to this suspicious IP address?</vt:lpstr>
      <vt:lpstr>Which program that was connected to this suspicious IP address?</vt:lpstr>
      <vt:lpstr>PowerPoint Presentation</vt:lpstr>
      <vt:lpstr>Investigate Command History</vt:lpstr>
      <vt:lpstr>Did the suspect use commands to copy files?</vt:lpstr>
      <vt:lpstr>When these commands are executed?</vt:lpstr>
      <vt:lpstr>An alternate method to search command history</vt:lpstr>
      <vt:lpstr>PowerPoint Presentation</vt:lpstr>
      <vt:lpstr>Investigate Suspect’s USB</vt:lpstr>
      <vt:lpstr>How a PC recognizes a USB?</vt:lpstr>
      <vt:lpstr>Generated registry keys can be used as  evidence chain</vt:lpstr>
      <vt:lpstr>Show a USB was attached to a PC</vt:lpstr>
      <vt:lpstr>What is a Device interface GUID?</vt:lpstr>
      <vt:lpstr>PowerPoint Presentation</vt:lpstr>
      <vt:lpstr>PowerPoint Presentation</vt:lpstr>
      <vt:lpstr>Other Useful disk interfaces (1)</vt:lpstr>
      <vt:lpstr>Other Useful disk interfaces (2)</vt:lpstr>
      <vt:lpstr>PowerPoint Presentation</vt:lpstr>
      <vt:lpstr>PowerPoint Presentation</vt:lpstr>
      <vt:lpstr>Verify USBTOR subkey and timestamp</vt:lpstr>
      <vt:lpstr>How to find Vendor ID and Product ID?</vt:lpstr>
      <vt:lpstr>What is the Instance ID of USB?</vt:lpstr>
      <vt:lpstr>What is the friendly name of the USB?</vt:lpstr>
      <vt:lpstr>PowerPoint Presentation</vt:lpstr>
      <vt:lpstr>Which drive letter does the USB was assigned to?</vt:lpstr>
      <vt:lpstr>PowerPoint Presentation</vt:lpstr>
      <vt:lpstr>Who did mount F volume to PC?</vt:lpstr>
      <vt:lpstr>When the USB Last Attached to PC?</vt:lpstr>
      <vt:lpstr>USB Evidence Source List</vt:lpstr>
      <vt:lpstr>Investigate Internet History</vt:lpstr>
      <vt:lpstr>Did the suspect use Internet Explore?</vt:lpstr>
      <vt:lpstr>Are there any activates in 2019? No</vt:lpstr>
      <vt:lpstr>Investigate File Explorer History</vt:lpstr>
      <vt:lpstr>What are Shellbags?</vt:lpstr>
      <vt:lpstr>What are registry keys that shellbags are structured from?</vt:lpstr>
      <vt:lpstr>How shellbags are structured?</vt:lpstr>
      <vt:lpstr>Are there any folder access activities on 2019-01-06?</vt:lpstr>
      <vt:lpstr>What are folder access activities on 2019-01-06?</vt:lpstr>
      <vt:lpstr>PowerPoint Presentation</vt:lpstr>
      <vt:lpstr>Timeline Analysis </vt:lpstr>
      <vt:lpstr>PowerPoint Presentation</vt:lpstr>
      <vt:lpstr>PowerPoint Presentation</vt:lpstr>
      <vt:lpstr>PowerPoint Presentation</vt:lpstr>
      <vt:lpstr>Note</vt:lpstr>
      <vt:lpstr>Post-Investigation</vt:lpstr>
      <vt:lpstr>What is Windows 7 password?</vt:lpstr>
      <vt:lpstr>PowerPoint Presentation</vt:lpstr>
      <vt:lpstr>PowerPoint Presentation</vt:lpstr>
      <vt:lpstr>PowerPoint Presentation</vt:lpstr>
      <vt:lpstr>PowerPoint Presentation</vt:lpstr>
      <vt:lpstr>Try Other Plugins</vt:lpstr>
      <vt:lpstr>How to download plugins</vt:lpstr>
      <vt:lpstr>How to find chrome history?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Xu</dc:creator>
  <cp:lastModifiedBy>Frank Xu</cp:lastModifiedBy>
  <cp:revision>805</cp:revision>
  <dcterms:created xsi:type="dcterms:W3CDTF">2020-09-14T14:43:27Z</dcterms:created>
  <dcterms:modified xsi:type="dcterms:W3CDTF">2020-12-22T19:50:54Z</dcterms:modified>
</cp:coreProperties>
</file>