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5" r:id="rId4"/>
    <p:sldId id="286" r:id="rId5"/>
    <p:sldId id="261" r:id="rId6"/>
    <p:sldId id="262" r:id="rId7"/>
    <p:sldId id="263" r:id="rId8"/>
    <p:sldId id="260" r:id="rId9"/>
    <p:sldId id="266" r:id="rId10"/>
    <p:sldId id="265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2" r:id="rId27"/>
    <p:sldId id="281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1" autoAdjust="0"/>
    <p:restoredTop sz="88458" autoAdjust="0"/>
  </p:normalViewPr>
  <p:slideViewPr>
    <p:cSldViewPr snapToGrid="0">
      <p:cViewPr varScale="1">
        <p:scale>
          <a:sx n="97" d="100"/>
          <a:sy n="97" d="100"/>
        </p:scale>
        <p:origin x="125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Weifeng Xu" userId="e7aed605-a3dd-4d5a-a692-a87037af107b" providerId="ADAL" clId="{CE8BBE06-8277-4287-8075-01C2813EE764}"/>
    <pc:docChg chg="modSld">
      <pc:chgData name="Weifeng Xu" userId="e7aed605-a3dd-4d5a-a692-a87037af107b" providerId="ADAL" clId="{CE8BBE06-8277-4287-8075-01C2813EE764}" dt="2021-01-30T00:15:46.129" v="8" actId="20577"/>
      <pc:docMkLst>
        <pc:docMk/>
      </pc:docMkLst>
      <pc:sldChg chg="modSp mod">
        <pc:chgData name="Weifeng Xu" userId="e7aed605-a3dd-4d5a-a692-a87037af107b" providerId="ADAL" clId="{CE8BBE06-8277-4287-8075-01C2813EE764}" dt="2021-01-29T13:41:16.425" v="4" actId="6549"/>
        <pc:sldMkLst>
          <pc:docMk/>
          <pc:sldMk cId="3149611631" sldId="264"/>
        </pc:sldMkLst>
        <pc:spChg chg="mod">
          <ac:chgData name="Weifeng Xu" userId="e7aed605-a3dd-4d5a-a692-a87037af107b" providerId="ADAL" clId="{CE8BBE06-8277-4287-8075-01C2813EE764}" dt="2021-01-29T13:41:16.425" v="4" actId="6549"/>
          <ac:spMkLst>
            <pc:docMk/>
            <pc:sldMk cId="3149611631" sldId="264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E8BBE06-8277-4287-8075-01C2813EE764}" dt="2021-01-29T20:59:22.315" v="6" actId="20577"/>
        <pc:sldMkLst>
          <pc:docMk/>
          <pc:sldMk cId="137281088" sldId="276"/>
        </pc:sldMkLst>
        <pc:spChg chg="mod">
          <ac:chgData name="Weifeng Xu" userId="e7aed605-a3dd-4d5a-a692-a87037af107b" providerId="ADAL" clId="{CE8BBE06-8277-4287-8075-01C2813EE764}" dt="2021-01-29T20:59:22.315" v="6" actId="20577"/>
          <ac:spMkLst>
            <pc:docMk/>
            <pc:sldMk cId="137281088" sldId="276"/>
            <ac:spMk id="2" creationId="{00000000-0000-0000-0000-000000000000}"/>
          </ac:spMkLst>
        </pc:spChg>
      </pc:sldChg>
      <pc:sldChg chg="modSp mod">
        <pc:chgData name="Weifeng Xu" userId="e7aed605-a3dd-4d5a-a692-a87037af107b" providerId="ADAL" clId="{CE8BBE06-8277-4287-8075-01C2813EE764}" dt="2021-01-30T00:15:46.129" v="8" actId="20577"/>
        <pc:sldMkLst>
          <pc:docMk/>
          <pc:sldMk cId="3593567398" sldId="281"/>
        </pc:sldMkLst>
        <pc:spChg chg="mod">
          <ac:chgData name="Weifeng Xu" userId="e7aed605-a3dd-4d5a-a692-a87037af107b" providerId="ADAL" clId="{CE8BBE06-8277-4287-8075-01C2813EE764}" dt="2021-01-30T00:15:46.129" v="8" actId="20577"/>
          <ac:spMkLst>
            <pc:docMk/>
            <pc:sldMk cId="3593567398" sldId="281"/>
            <ac:spMk id="4" creationId="{00000000-0000-0000-0000-000000000000}"/>
          </ac:spMkLst>
        </pc:spChg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NTUSER_informant.DAT</a:t>
            </a:r>
          </a:p>
          <a:p>
            <a:r>
              <a:rPr lang="en-US" dirty="0"/>
              <a:t>cd Software\Microsoft\Office\15.0\Excel\File MRU</a:t>
            </a:r>
          </a:p>
          <a:p>
            <a:r>
              <a:rPr lang="en-US" dirty="0" err="1"/>
              <a:t>lsval</a:t>
            </a:r>
            <a:endParaRPr lang="en-US" dirty="0"/>
          </a:p>
          <a:p>
            <a:r>
              <a:rPr lang="en-US" dirty="0"/>
              <a:t>"Item 1"="[F00000000][T01D065A7B4C94EE2][O00000000]*\\\\10.11.11.128\\</a:t>
            </a:r>
            <a:r>
              <a:rPr lang="en-US" dirty="0" err="1"/>
              <a:t>secured_drive</a:t>
            </a:r>
            <a:r>
              <a:rPr lang="en-US" dirty="0"/>
              <a:t>\\Secret Project Data\\pricing decision\\(</a:t>
            </a:r>
            <a:r>
              <a:rPr lang="en-US" dirty="0" err="1"/>
              <a:t>secret_project</a:t>
            </a:r>
            <a:r>
              <a:rPr lang="en-US" dirty="0"/>
              <a:t>)_pricing_decision.xlsx“</a:t>
            </a:r>
          </a:p>
          <a:p>
            <a:r>
              <a:rPr lang="en-US" dirty="0"/>
              <a:t>https://www.taksati.org/mru/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6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https://www.dmares.com/maresware/html/dateconv.htm</a:t>
            </a:r>
          </a:p>
          <a:p>
            <a:r>
              <a:rPr lang="en-US" dirty="0"/>
              <a:t>https://www.silisoftware.com/tools/date.php?inputdate=130716160160780002&amp;inputformat=filetime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0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https://github.com/digitalsleuth/time_decode</a:t>
            </a:r>
          </a:p>
          <a:p>
            <a:r>
              <a:rPr lang="en-US" dirty="0"/>
              <a:t>https://dfdatetime.readthedocs.io/en/latest/index.html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/media/root/C8CA0C8DCA0C7A48/Program\ Files\ \(x86\)/  -</a:t>
            </a:r>
            <a:r>
              <a:rPr lang="en-US" dirty="0" err="1"/>
              <a:t>regextype</a:t>
            </a:r>
            <a:r>
              <a:rPr lang="en-US" dirty="0"/>
              <a:t> grep  -regex  ".*google.*“</a:t>
            </a:r>
          </a:p>
          <a:p>
            <a:endParaRPr lang="en-US" dirty="0"/>
          </a:p>
          <a:p>
            <a:r>
              <a:rPr lang="en-US" dirty="0"/>
              <a:t>Review: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. -type f -exec grep "example" '{}' \; -print</a:t>
            </a:r>
          </a:p>
          <a:p>
            <a:r>
              <a:rPr lang="en-US" dirty="0"/>
              <a:t>https://www.linode.com/docs/guides/find-files-in-linux-using-the-command-line/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installer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google|amazon|cloud|amazon</a:t>
            </a:r>
            <a:r>
              <a:rPr lang="en-US" dirty="0"/>
              <a:t>“</a:t>
            </a:r>
          </a:p>
          <a:p>
            <a:r>
              <a:rPr lang="en-US" dirty="0"/>
              <a:t>rip.pl -r SOFTWARE -p uninstall | grep -</a:t>
            </a:r>
            <a:r>
              <a:rPr lang="en-US" dirty="0" err="1"/>
              <a:t>Ei</a:t>
            </a:r>
            <a:r>
              <a:rPr lang="en-US" dirty="0"/>
              <a:t> "</a:t>
            </a:r>
            <a:r>
              <a:rPr lang="en-US" dirty="0" err="1"/>
              <a:t>google|amazon|cloud|amazon</a:t>
            </a:r>
            <a:r>
              <a:rPr lang="en-US" dirty="0"/>
              <a:t>"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5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https://www.ghacks.net/2016/06/04/windows-automatic-startup-locations/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6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https://dpmforensics.com/2018/01/03/500-words-or-less-getting-more-from-google-accounts/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63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</a:t>
            </a:r>
            <a:r>
              <a:rPr lang="en-US" dirty="0" err="1"/>
              <a:t>Ei</a:t>
            </a:r>
            <a:r>
              <a:rPr lang="en-US" dirty="0"/>
              <a:t> "Received event </a:t>
            </a:r>
            <a:r>
              <a:rPr lang="en-US" dirty="0" err="1"/>
              <a:t>RawEvent</a:t>
            </a:r>
            <a:r>
              <a:rPr lang="en-US" dirty="0"/>
              <a:t>\((</a:t>
            </a:r>
            <a:r>
              <a:rPr lang="en-US" dirty="0" err="1"/>
              <a:t>delete|create</a:t>
            </a:r>
            <a:r>
              <a:rPr lang="en-US" dirty="0"/>
              <a:t>)"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/Local/Google/Drive/</a:t>
            </a:r>
            <a:r>
              <a:rPr lang="en-US" dirty="0" err="1"/>
              <a:t>user_default</a:t>
            </a:r>
            <a:r>
              <a:rPr lang="en-US" dirty="0"/>
              <a:t>/sync_log.log  --color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5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-P "\b[\w._%+]+@[\w.]+\.[a-</a:t>
            </a:r>
            <a:r>
              <a:rPr lang="en-US" dirty="0" err="1"/>
              <a:t>zA</a:t>
            </a:r>
            <a:r>
              <a:rPr lang="en-US" dirty="0"/>
              <a:t>-Z]{2,4}\b"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/Local/Google/Drive/</a:t>
            </a:r>
            <a:r>
              <a:rPr lang="en-US" dirty="0" err="1"/>
              <a:t>user_default</a:t>
            </a:r>
            <a:r>
              <a:rPr lang="en-US" dirty="0"/>
              <a:t>/sync_log.log  --color</a:t>
            </a:r>
          </a:p>
          <a:p>
            <a:endParaRPr lang="en-US" dirty="0"/>
          </a:p>
          <a:p>
            <a:r>
              <a:rPr lang="en-US" dirty="0"/>
              <a:t>\w: </a:t>
            </a:r>
            <a:r>
              <a:rPr lang="en-US"/>
              <a:t>[a-zA-Z0-9_]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0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UsrClass_informat.dat  -p </a:t>
            </a:r>
            <a:r>
              <a:rPr lang="en-US" dirty="0" err="1"/>
              <a:t>shellbags</a:t>
            </a:r>
            <a:r>
              <a:rPr lang="en-US" dirty="0"/>
              <a:t> | grep 10.11.11.128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9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UsrClass_informat.dat -p </a:t>
            </a:r>
            <a:r>
              <a:rPr lang="en-US" dirty="0" err="1"/>
              <a:t>shellbags</a:t>
            </a:r>
            <a:r>
              <a:rPr lang="en-US" dirty="0"/>
              <a:t> | grep "10.11.11.128"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awk</a:t>
            </a:r>
            <a:r>
              <a:rPr lang="en-US" dirty="0"/>
              <a:t> '{print NR,"|", $6, "|", $15}' FS=','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 | grep "10.11.11.128" --color</a:t>
            </a:r>
          </a:p>
          <a:p>
            <a:r>
              <a:rPr lang="en-US" dirty="0" err="1"/>
              <a:t>awk</a:t>
            </a:r>
            <a:r>
              <a:rPr lang="en-US" dirty="0"/>
              <a:t> '{print NR,"|", $6, "|", $15}' FS=',' </a:t>
            </a:r>
            <a:r>
              <a:rPr lang="en-US" dirty="0" err="1"/>
              <a:t>AutomaticDestinations</a:t>
            </a:r>
            <a:r>
              <a:rPr lang="en-US" dirty="0"/>
              <a:t>/20201126160358_AutomaticDestinations.csv | grep "V:" --color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4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</a:t>
            </a:r>
          </a:p>
          <a:p>
            <a:r>
              <a:rPr lang="en-US" dirty="0"/>
              <a:t>ls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/Roaming/Microsoft/Office/Recent/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/Roaming/Microsoft/Office/Recent/'(</a:t>
            </a:r>
            <a:r>
              <a:rPr lang="en-US" dirty="0" err="1"/>
              <a:t>secret_project</a:t>
            </a:r>
            <a:r>
              <a:rPr lang="en-US" dirty="0"/>
              <a:t>)_</a:t>
            </a:r>
            <a:r>
              <a:rPr lang="en-US" dirty="0" err="1"/>
              <a:t>pricing_decision.xlsx.LNK</a:t>
            </a:r>
            <a:r>
              <a:rPr lang="en-US" dirty="0"/>
              <a:t>' | head -n 15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1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</a:t>
            </a:r>
            <a:r>
              <a:rPr lang="en-US" dirty="0" err="1"/>
              <a:t>liblink-tuils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9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lnkinfo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/Roaming/Microsoft/Windows/Recent/'pricing </a:t>
            </a:r>
            <a:r>
              <a:rPr lang="en-US" dirty="0" err="1"/>
              <a:t>decision.lnk</a:t>
            </a:r>
            <a:r>
              <a:rPr lang="en-US" dirty="0"/>
              <a:t>'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6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lnkinfo</a:t>
            </a:r>
            <a:r>
              <a:rPr lang="en-US" dirty="0"/>
              <a:t> /media/root/C8CA0C8DCA0C7A48/Users/informant/</a:t>
            </a:r>
            <a:r>
              <a:rPr lang="en-US" dirty="0" err="1"/>
              <a:t>AppData</a:t>
            </a:r>
            <a:r>
              <a:rPr lang="en-US" dirty="0"/>
              <a:t>/Roaming/Microsoft/Windows/Recent/'(</a:t>
            </a:r>
            <a:r>
              <a:rPr lang="en-US" dirty="0" err="1"/>
              <a:t>secret_project</a:t>
            </a:r>
            <a:r>
              <a:rPr lang="en-US" dirty="0"/>
              <a:t>)_</a:t>
            </a:r>
            <a:r>
              <a:rPr lang="en-US" dirty="0" err="1"/>
              <a:t>pricing_decision.xlsx.lnk</a:t>
            </a:r>
            <a:r>
              <a:rPr lang="en-US" dirty="0"/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9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://msdn.microsoft.com/en-us/library/ms724284(v=vs.85)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Keywords: Network drive, </a:t>
            </a:r>
            <a:r>
              <a:rPr lang="en-US" dirty="0" err="1"/>
              <a:t>ShellBag</a:t>
            </a:r>
            <a:r>
              <a:rPr lang="en-US" dirty="0"/>
              <a:t>, Jump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err="1">
                <a:solidFill>
                  <a:srgbClr val="FF0000"/>
                </a:solidFill>
              </a:rPr>
              <a:t>lnk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10" y="1435998"/>
            <a:ext cx="5196840" cy="1082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1E3A9-9DD6-4BA8-B96A-CC5C54737B07}"/>
              </a:ext>
            </a:extLst>
          </p:cNvPr>
          <p:cNvSpPr txBox="1"/>
          <p:nvPr/>
        </p:nvSpPr>
        <p:spPr>
          <a:xfrm>
            <a:off x="838200" y="1435998"/>
            <a:ext cx="26961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r>
              <a:rPr lang="en-US" dirty="0"/>
              <a:t> parser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10" y="2876203"/>
            <a:ext cx="6119390" cy="35512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D48FF6-9510-453F-AA9B-CC79FB9F33CC}"/>
              </a:ext>
            </a:extLst>
          </p:cNvPr>
          <p:cNvSpPr txBox="1"/>
          <p:nvPr/>
        </p:nvSpPr>
        <p:spPr>
          <a:xfrm>
            <a:off x="838200" y="2876203"/>
            <a:ext cx="269611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installation</a:t>
            </a:r>
          </a:p>
        </p:txBody>
      </p:sp>
    </p:spTree>
    <p:extLst>
      <p:ext uri="{BB962C8B-B14F-4D97-AF65-F5344CB8AC3E}">
        <p14:creationId xmlns:p14="http://schemas.microsoft.com/office/powerpoint/2010/main" val="314072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489" y="910913"/>
            <a:ext cx="9259102" cy="5105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1E3A9-9DD6-4BA8-B96A-CC5C54737B07}"/>
              </a:ext>
            </a:extLst>
          </p:cNvPr>
          <p:cNvSpPr txBox="1"/>
          <p:nvPr/>
        </p:nvSpPr>
        <p:spPr>
          <a:xfrm>
            <a:off x="1405489" y="541581"/>
            <a:ext cx="31170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Parse a directory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6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51" y="687429"/>
            <a:ext cx="8351396" cy="577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1E3A9-9DD6-4BA8-B96A-CC5C54737B07}"/>
              </a:ext>
            </a:extLst>
          </p:cNvPr>
          <p:cNvSpPr txBox="1"/>
          <p:nvPr/>
        </p:nvSpPr>
        <p:spPr>
          <a:xfrm>
            <a:off x="1370951" y="331394"/>
            <a:ext cx="161255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Parse a file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3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28.</a:t>
            </a:r>
            <a:r>
              <a:rPr lang="en-US" dirty="0"/>
              <a:t>	List all files that were opened in the company’s network drive (similar to </a:t>
            </a:r>
            <a:r>
              <a:rPr lang="en-US" dirty="0">
                <a:solidFill>
                  <a:srgbClr val="FF0000"/>
                </a:solidFill>
              </a:rPr>
              <a:t>27.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976740"/>
            <a:ext cx="97187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- V: is mapped on \\10.11.11.128</a:t>
            </a:r>
          </a:p>
          <a:p>
            <a:endParaRPr lang="en-US" sz="2000" dirty="0"/>
          </a:p>
          <a:p>
            <a:r>
              <a:rPr lang="en-US" sz="2400" dirty="0">
                <a:solidFill>
                  <a:schemeClr val="accent5"/>
                </a:solidFill>
              </a:rPr>
              <a:t>Link</a:t>
            </a:r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\Roaming\Microsoft\Windows\Recent\*.</a:t>
            </a:r>
            <a:r>
              <a:rPr lang="en-US" sz="2000" dirty="0" err="1"/>
              <a:t>lnk</a:t>
            </a:r>
            <a:endParaRPr lang="en-US" sz="2000" dirty="0"/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\Roaming\Microsoft\Office\Recent\*.</a:t>
            </a:r>
            <a:r>
              <a:rPr lang="en-US" sz="2000" dirty="0" err="1"/>
              <a:t>lnk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 err="1">
                <a:solidFill>
                  <a:schemeClr val="accent5"/>
                </a:solidFill>
              </a:rPr>
              <a:t>JumpList</a:t>
            </a:r>
            <a:endParaRPr lang="en-US" sz="2000" dirty="0">
              <a:solidFill>
                <a:schemeClr val="accent5"/>
              </a:solidFill>
            </a:endParaRPr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\Roaming\Microsoft\Windows\Recent\</a:t>
            </a:r>
            <a:r>
              <a:rPr lang="en-US" sz="2000" dirty="0" err="1"/>
              <a:t>AutomaticDestinations</a:t>
            </a:r>
            <a:endParaRPr lang="en-US" sz="2000" dirty="0"/>
          </a:p>
          <a:p>
            <a:r>
              <a:rPr lang="en-US" sz="2000" dirty="0"/>
              <a:t>\User\informant\</a:t>
            </a:r>
            <a:r>
              <a:rPr lang="en-US" sz="2000" dirty="0" err="1"/>
              <a:t>AppData</a:t>
            </a:r>
            <a:r>
              <a:rPr lang="en-US" sz="2000" dirty="0"/>
              <a:t>\Roaming\Microsoft\Windows\Recent\</a:t>
            </a:r>
            <a:r>
              <a:rPr lang="en-US" sz="2000" dirty="0" err="1"/>
              <a:t>CustomDestinations</a:t>
            </a:r>
            <a:endParaRPr lang="en-US" sz="2000" dirty="0"/>
          </a:p>
          <a:p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>
                <a:solidFill>
                  <a:schemeClr val="accent5"/>
                </a:solidFill>
              </a:rPr>
              <a:t>Most Recently Used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HKU\informant\Software\Microsoft\Office\15.0\Excel\File MRU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HKU\informant\Software\Microsoft\Office\15.0\PowerPoint\File MRU</a:t>
            </a:r>
          </a:p>
        </p:txBody>
      </p:sp>
    </p:spTree>
    <p:extLst>
      <p:ext uri="{BB962C8B-B14F-4D97-AF65-F5344CB8AC3E}">
        <p14:creationId xmlns:p14="http://schemas.microsoft.com/office/powerpoint/2010/main" val="314961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File MRU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54661"/>
            <a:ext cx="10418703" cy="29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MRU Format</a:t>
            </a:r>
          </a:p>
        </p:txBody>
      </p:sp>
      <p:sp>
        <p:nvSpPr>
          <p:cNvPr id="3" name="Rectangle 2"/>
          <p:cNvSpPr/>
          <p:nvPr/>
        </p:nvSpPr>
        <p:spPr>
          <a:xfrm>
            <a:off x="766354" y="1690688"/>
            <a:ext cx="9248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chemeClr val="accent5"/>
                </a:solidFill>
              </a:rPr>
              <a:t>F00000000</a:t>
            </a:r>
            <a:r>
              <a:rPr lang="en-US" dirty="0"/>
              <a:t>][</a:t>
            </a:r>
            <a:r>
              <a:rPr lang="en-US" dirty="0">
                <a:solidFill>
                  <a:srgbClr val="FF0000"/>
                </a:solidFill>
              </a:rPr>
              <a:t>T01D065A7B4C94EE2</a:t>
            </a:r>
            <a:r>
              <a:rPr lang="en-US" dirty="0"/>
              <a:t>][</a:t>
            </a:r>
            <a:r>
              <a:rPr lang="en-US" dirty="0">
                <a:solidFill>
                  <a:srgbClr val="7030A0"/>
                </a:solidFill>
              </a:rPr>
              <a:t>O00000000</a:t>
            </a:r>
            <a:r>
              <a:rPr lang="en-US" dirty="0"/>
              <a:t>] </a:t>
            </a:r>
            <a:r>
              <a:rPr lang="en-US" dirty="0">
                <a:solidFill>
                  <a:schemeClr val="accent6"/>
                </a:solidFill>
              </a:rPr>
              <a:t>*\\\\10.11.11.128\\</a:t>
            </a:r>
            <a:r>
              <a:rPr lang="en-US" dirty="0" err="1">
                <a:solidFill>
                  <a:schemeClr val="accent6"/>
                </a:solidFill>
              </a:rPr>
              <a:t>secured_drive</a:t>
            </a:r>
            <a:r>
              <a:rPr lang="en-US" dirty="0">
                <a:solidFill>
                  <a:schemeClr val="accent6"/>
                </a:solidFill>
              </a:rPr>
              <a:t>\\Secret Project Data\\pricing decision\\(</a:t>
            </a:r>
            <a:r>
              <a:rPr lang="en-US" dirty="0" err="1">
                <a:solidFill>
                  <a:schemeClr val="accent6"/>
                </a:solidFill>
              </a:rPr>
              <a:t>secret_project</a:t>
            </a:r>
            <a:r>
              <a:rPr lang="en-US" dirty="0">
                <a:solidFill>
                  <a:schemeClr val="accent6"/>
                </a:solidFill>
              </a:rPr>
              <a:t>)_pricing_decision.xlsx</a:t>
            </a:r>
            <a:r>
              <a:rPr lang="en-US" dirty="0"/>
              <a:t>“</a:t>
            </a:r>
          </a:p>
        </p:txBody>
      </p:sp>
      <p:sp>
        <p:nvSpPr>
          <p:cNvPr id="4" name="Rectangle 3"/>
          <p:cNvSpPr/>
          <p:nvPr/>
        </p:nvSpPr>
        <p:spPr>
          <a:xfrm>
            <a:off x="766354" y="237493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F00000000: </a:t>
            </a:r>
            <a:r>
              <a:rPr lang="en-US" dirty="0"/>
              <a:t>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T&lt;</a:t>
            </a:r>
            <a:r>
              <a:rPr lang="en-US" dirty="0" err="1">
                <a:solidFill>
                  <a:srgbClr val="FF0000"/>
                </a:solidFill>
              </a:rPr>
              <a:t>datetime</a:t>
            </a:r>
            <a:r>
              <a:rPr lang="en-US" dirty="0"/>
              <a:t>&gt;]: &lt;</a:t>
            </a:r>
            <a:r>
              <a:rPr lang="en-US" dirty="0" err="1"/>
              <a:t>datetime</a:t>
            </a:r>
            <a:r>
              <a:rPr lang="en-US" dirty="0"/>
              <a:t>&gt; is a hex string representing a win32 </a:t>
            </a:r>
            <a:r>
              <a:rPr lang="en-US" u="sng" dirty="0"/>
              <a:t>FILETIME </a:t>
            </a:r>
            <a:r>
              <a:rPr lang="en-US" dirty="0"/>
              <a:t>(64 bits) in big endian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O00000000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Last</a:t>
            </a:r>
            <a:r>
              <a:rPr lang="en-US" dirty="0"/>
              <a:t>: an ASCII string of a full path and file name.</a:t>
            </a:r>
          </a:p>
        </p:txBody>
      </p:sp>
      <p:pic>
        <p:nvPicPr>
          <p:cNvPr id="1028" name="Picture 4" descr="http://4.bp.blogspot.com/_IEmaCFe3y9g/SO3GGEF4UkI/AAAAAAAAAAc/z7waF2Lwg0s/s400/lb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r="6026" b="13126"/>
          <a:stretch/>
        </p:blipFill>
        <p:spPr bwMode="auto">
          <a:xfrm>
            <a:off x="9472444" y="469939"/>
            <a:ext cx="2562802" cy="12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50838" y="48200"/>
            <a:ext cx="165782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x = 0x01234567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354" y="3971461"/>
            <a:ext cx="75655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Win32 </a:t>
            </a:r>
            <a:r>
              <a:rPr lang="en-US" u="sng" dirty="0">
                <a:hlinkClick r:id="rId4"/>
              </a:rPr>
              <a:t>FILETIME:  </a:t>
            </a:r>
            <a:r>
              <a:rPr lang="en-US" dirty="0"/>
              <a:t>Contains a 64-bit value representing the number of </a:t>
            </a:r>
            <a:r>
              <a:rPr lang="en-US" dirty="0">
                <a:solidFill>
                  <a:srgbClr val="FF0000"/>
                </a:solidFill>
              </a:rPr>
              <a:t>100-nanosecond </a:t>
            </a:r>
            <a:r>
              <a:rPr lang="en-US" dirty="0"/>
              <a:t>intervals since January 1, 1601 00:00:00.0000000 UTC</a:t>
            </a:r>
          </a:p>
          <a:p>
            <a:endParaRPr lang="en-US" dirty="0"/>
          </a:p>
          <a:p>
            <a:r>
              <a:rPr lang="en-US" dirty="0"/>
              <a:t>0x01D065A7B4C94EE2= 130716160160780002</a:t>
            </a:r>
          </a:p>
          <a:p>
            <a:r>
              <a:rPr lang="en-US" dirty="0"/>
              <a:t> 130716160160780002 * </a:t>
            </a:r>
            <a:r>
              <a:rPr lang="en-US" dirty="0">
                <a:solidFill>
                  <a:srgbClr val="FF0000"/>
                </a:solidFill>
              </a:rPr>
              <a:t>100-nanosecond</a:t>
            </a:r>
            <a:r>
              <a:rPr lang="en-US" dirty="0"/>
              <a:t> = 13071616016,078,000,2 </a:t>
            </a:r>
            <a:r>
              <a:rPr lang="en-US" dirty="0">
                <a:solidFill>
                  <a:srgbClr val="FF0000"/>
                </a:solidFill>
              </a:rPr>
              <a:t>00 nanosecond</a:t>
            </a:r>
            <a:r>
              <a:rPr lang="en-US" dirty="0"/>
              <a:t> </a:t>
            </a:r>
          </a:p>
          <a:p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13071616016</a:t>
            </a:r>
            <a:r>
              <a:rPr lang="en-US" dirty="0"/>
              <a:t>.078001022 </a:t>
            </a:r>
            <a:r>
              <a:rPr lang="en-US" dirty="0">
                <a:solidFill>
                  <a:schemeClr val="accent6"/>
                </a:solidFill>
              </a:rPr>
              <a:t>seconds</a:t>
            </a:r>
            <a:r>
              <a:rPr lang="en-US" dirty="0"/>
              <a:t> = 217860266 </a:t>
            </a:r>
            <a:r>
              <a:rPr lang="en-US" dirty="0">
                <a:solidFill>
                  <a:schemeClr val="accent6"/>
                </a:solidFill>
              </a:rPr>
              <a:t>Minutes = </a:t>
            </a:r>
            <a:r>
              <a:rPr lang="en-US" dirty="0"/>
              <a:t>3631004</a:t>
            </a:r>
            <a:r>
              <a:rPr lang="en-US" dirty="0">
                <a:solidFill>
                  <a:schemeClr val="accent6"/>
                </a:solidFill>
              </a:rPr>
              <a:t> hours</a:t>
            </a:r>
          </a:p>
          <a:p>
            <a:r>
              <a:rPr lang="en-US" dirty="0">
                <a:solidFill>
                  <a:schemeClr val="accent6"/>
                </a:solidFill>
              </a:rPr>
              <a:t>= </a:t>
            </a:r>
            <a:r>
              <a:rPr lang="en-US" dirty="0"/>
              <a:t>151291 </a:t>
            </a:r>
            <a:r>
              <a:rPr lang="en-US" dirty="0">
                <a:solidFill>
                  <a:schemeClr val="accent6"/>
                </a:solidFill>
              </a:rPr>
              <a:t>days</a:t>
            </a:r>
            <a:r>
              <a:rPr lang="en-US" dirty="0"/>
              <a:t> 20 </a:t>
            </a:r>
            <a:r>
              <a:rPr lang="en-US" dirty="0">
                <a:solidFill>
                  <a:schemeClr val="accent6"/>
                </a:solidFill>
              </a:rPr>
              <a:t>hours</a:t>
            </a:r>
            <a:r>
              <a:rPr lang="en-US" dirty="0"/>
              <a:t> = 414 </a:t>
            </a:r>
            <a:r>
              <a:rPr lang="en-US" dirty="0">
                <a:solidFill>
                  <a:schemeClr val="accent6"/>
                </a:solidFill>
              </a:rPr>
              <a:t>years</a:t>
            </a:r>
            <a:r>
              <a:rPr lang="en-US" dirty="0"/>
              <a:t> 84 </a:t>
            </a:r>
            <a:r>
              <a:rPr lang="en-US" dirty="0">
                <a:solidFill>
                  <a:schemeClr val="accent6"/>
                </a:solidFill>
              </a:rPr>
              <a:t>days</a:t>
            </a:r>
            <a:r>
              <a:rPr lang="en-US" dirty="0"/>
              <a:t> 20 </a:t>
            </a:r>
            <a:r>
              <a:rPr lang="en-US" dirty="0">
                <a:solidFill>
                  <a:schemeClr val="accent6"/>
                </a:solidFill>
              </a:rPr>
              <a:t>hours</a:t>
            </a:r>
            <a:r>
              <a:rPr lang="en-US" dirty="0"/>
              <a:t> (note that leap year is 366 days)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355" y="3789505"/>
            <a:ext cx="3509891" cy="26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chemeClr val="accent6"/>
                </a:solidFill>
              </a:rPr>
              <a:t>time_decode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8333"/>
            <a:ext cx="5606143" cy="1624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67608"/>
            <a:ext cx="7420275" cy="226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297" y="658990"/>
            <a:ext cx="7788316" cy="3791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98" y="4861520"/>
            <a:ext cx="7788316" cy="1107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00087" y="1532239"/>
            <a:ext cx="136460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--</a:t>
            </a:r>
            <a:r>
              <a:rPr lang="en-US" sz="1600" dirty="0" err="1">
                <a:solidFill>
                  <a:srgbClr val="FF0000"/>
                </a:solidFill>
              </a:rPr>
              <a:t>wh</a:t>
            </a:r>
            <a:r>
              <a:rPr lang="en-US" sz="1600" dirty="0"/>
              <a:t>: Win Hex</a:t>
            </a:r>
          </a:p>
        </p:txBody>
      </p:sp>
    </p:spTree>
    <p:extLst>
      <p:ext uri="{BB962C8B-B14F-4D97-AF65-F5344CB8AC3E}">
        <p14:creationId xmlns:p14="http://schemas.microsoft.com/office/powerpoint/2010/main" val="40709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29.</a:t>
            </a:r>
            <a:r>
              <a:rPr lang="en-US" dirty="0"/>
              <a:t>	Find traces related to cloud services on PC (Service name, log files...)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directory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\User\informant\Downloads\icloudsetup.exe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\User\informant\Downloads\googledrivesync.exe</a:t>
            </a:r>
          </a:p>
          <a:p>
            <a:r>
              <a:rPr lang="en-US" dirty="0"/>
              <a:t>Installed directory</a:t>
            </a:r>
          </a:p>
          <a:p>
            <a:pPr lvl="1"/>
            <a:r>
              <a:rPr lang="en-US" sz="2000" i="1" dirty="0">
                <a:solidFill>
                  <a:srgbClr val="7030A0"/>
                </a:solidFill>
              </a:rPr>
              <a:t>User\informant\</a:t>
            </a:r>
            <a:r>
              <a:rPr lang="en-US" sz="2000" i="1" dirty="0" err="1">
                <a:solidFill>
                  <a:srgbClr val="7030A0"/>
                </a:solidFill>
              </a:rPr>
              <a:t>AppData</a:t>
            </a:r>
            <a:r>
              <a:rPr lang="en-US" sz="2000" i="1" dirty="0">
                <a:solidFill>
                  <a:srgbClr val="7030A0"/>
                </a:solidFill>
              </a:rPr>
              <a:t>\Google\Drive\</a:t>
            </a:r>
            <a:r>
              <a:rPr lang="en-US" sz="2000" i="1" dirty="0" err="1">
                <a:solidFill>
                  <a:srgbClr val="7030A0"/>
                </a:solidFill>
              </a:rPr>
              <a:t>user_default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</a:p>
          <a:p>
            <a:r>
              <a:rPr lang="en-US" dirty="0"/>
              <a:t>Installation/Uninstall/Execution related Registry</a:t>
            </a:r>
          </a:p>
          <a:p>
            <a:pPr lvl="1"/>
            <a:r>
              <a:rPr lang="en-US" dirty="0"/>
              <a:t>Configuration</a:t>
            </a:r>
          </a:p>
          <a:p>
            <a:pPr lvl="1"/>
            <a:r>
              <a:rPr lang="en-US" dirty="0" err="1"/>
              <a:t>Autoruns</a:t>
            </a:r>
            <a:endParaRPr lang="en-US" dirty="0"/>
          </a:p>
          <a:p>
            <a:pPr lvl="1"/>
            <a:r>
              <a:rPr lang="en-US" dirty="0" err="1"/>
              <a:t>UserAssist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Classes…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29.1</a:t>
            </a:r>
            <a:r>
              <a:rPr lang="en-US" dirty="0"/>
              <a:t> Search download folder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38349"/>
            <a:ext cx="8209765" cy="1765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E6E35-3EC5-4401-BB58-9C55EEE7DE01}"/>
              </a:ext>
            </a:extLst>
          </p:cNvPr>
          <p:cNvSpPr txBox="1"/>
          <p:nvPr/>
        </p:nvSpPr>
        <p:spPr>
          <a:xfrm>
            <a:off x="838200" y="1847207"/>
            <a:ext cx="3514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traces in download directory</a:t>
            </a:r>
          </a:p>
        </p:txBody>
      </p:sp>
    </p:spTree>
    <p:extLst>
      <p:ext uri="{BB962C8B-B14F-4D97-AF65-F5344CB8AC3E}">
        <p14:creationId xmlns:p14="http://schemas.microsoft.com/office/powerpoint/2010/main" val="70793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27.</a:t>
            </a:r>
            <a:r>
              <a:rPr lang="en-US" dirty="0"/>
              <a:t>	List all directories that were traversed in the company’s network drive.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- ‘Timestamp’ may not be accurate.</a:t>
            </a:r>
          </a:p>
          <a:p>
            <a:pPr marL="0" indent="0">
              <a:buNone/>
            </a:pPr>
            <a:r>
              <a:rPr lang="en-US" dirty="0"/>
              <a:t>- V:\ is mapped on \\10.11.11.128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HKU\informant\Software\Classes\Local Settings\Software\Microsoft\Windows\Shell\</a:t>
            </a:r>
            <a:r>
              <a:rPr lang="en-US" dirty="0" err="1"/>
              <a:t>BagMRU</a:t>
            </a:r>
            <a:r>
              <a:rPr lang="en-US" dirty="0"/>
              <a:t>\8\0\~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\User\informant\</a:t>
            </a:r>
            <a:r>
              <a:rPr lang="en-US" dirty="0" err="1"/>
              <a:t>AppData</a:t>
            </a:r>
            <a:r>
              <a:rPr lang="en-US" dirty="0"/>
              <a:t>\Roaming\Microsoft\Windows\Recent\</a:t>
            </a:r>
            <a:r>
              <a:rPr lang="en-US" dirty="0" err="1"/>
              <a:t>AutomaticDestinations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\User\informant\</a:t>
            </a:r>
            <a:r>
              <a:rPr lang="en-US" dirty="0" err="1"/>
              <a:t>AppData</a:t>
            </a:r>
            <a:r>
              <a:rPr lang="en-US" dirty="0"/>
              <a:t>\Roaming\Microsoft\Windows\Recent\</a:t>
            </a:r>
            <a:r>
              <a:rPr lang="en-US" dirty="0" err="1"/>
              <a:t>CustomDestinations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\User\informant\</a:t>
            </a:r>
            <a:r>
              <a:rPr lang="en-US" dirty="0" err="1"/>
              <a:t>AppData</a:t>
            </a:r>
            <a:r>
              <a:rPr lang="en-US" dirty="0"/>
              <a:t>\Roaming\Microsoft\Windows\Recent\*.</a:t>
            </a:r>
            <a:r>
              <a:rPr lang="en-US" dirty="0" err="1"/>
              <a:t>lnk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\User\informant\</a:t>
            </a:r>
            <a:r>
              <a:rPr lang="en-US" dirty="0" err="1"/>
              <a:t>AppData</a:t>
            </a:r>
            <a:r>
              <a:rPr lang="en-US" dirty="0"/>
              <a:t>\Roaming\Microsoft\Office\Recent\*.</a:t>
            </a:r>
            <a:r>
              <a:rPr lang="en-US" dirty="0" err="1"/>
              <a:t>lnk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29.2 </a:t>
            </a:r>
            <a:r>
              <a:rPr lang="en-US" dirty="0"/>
              <a:t>Search Installation directory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543348"/>
            <a:ext cx="9732575" cy="1582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0E6FDD-F975-4F9C-9445-88EA3C75FB08}"/>
              </a:ext>
            </a:extLst>
          </p:cNvPr>
          <p:cNvSpPr txBox="1"/>
          <p:nvPr/>
        </p:nvSpPr>
        <p:spPr>
          <a:xfrm>
            <a:off x="838198" y="1897017"/>
            <a:ext cx="651819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all file names contains the key words “google” using regex (practice a different method other than </a:t>
            </a:r>
            <a:r>
              <a:rPr lang="en-US" i="1" dirty="0" err="1">
                <a:solidFill>
                  <a:srgbClr val="7030A0"/>
                </a:solidFill>
              </a:rPr>
              <a:t>fls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8" y="4134896"/>
            <a:ext cx="973257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regextype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‘</a:t>
            </a:r>
            <a:r>
              <a:rPr lang="en-US" dirty="0" err="1"/>
              <a:t>findutils</a:t>
            </a:r>
            <a:r>
              <a:rPr lang="en-US" dirty="0"/>
              <a:t>-default’, ‘</a:t>
            </a:r>
            <a:r>
              <a:rPr lang="en-US" dirty="0" err="1"/>
              <a:t>ed</a:t>
            </a:r>
            <a:r>
              <a:rPr lang="en-US" dirty="0"/>
              <a:t>’, ‘</a:t>
            </a:r>
            <a:r>
              <a:rPr lang="en-US" dirty="0" err="1"/>
              <a:t>emacs</a:t>
            </a:r>
            <a:r>
              <a:rPr lang="en-US" dirty="0"/>
              <a:t>’, ‘gnu-</a:t>
            </a:r>
            <a:r>
              <a:rPr lang="en-US" dirty="0" err="1"/>
              <a:t>awk</a:t>
            </a:r>
            <a:r>
              <a:rPr lang="en-US" dirty="0"/>
              <a:t>’, ‘</a:t>
            </a:r>
            <a:r>
              <a:rPr lang="en-US" dirty="0">
                <a:solidFill>
                  <a:srgbClr val="FF0000"/>
                </a:solidFill>
              </a:rPr>
              <a:t>grep</a:t>
            </a:r>
            <a:r>
              <a:rPr lang="en-US" dirty="0"/>
              <a:t>’, ‘</a:t>
            </a:r>
            <a:r>
              <a:rPr lang="en-US" dirty="0" err="1"/>
              <a:t>posix-awk</a:t>
            </a:r>
            <a:r>
              <a:rPr lang="en-US" dirty="0"/>
              <a:t>’, ‘</a:t>
            </a:r>
            <a:r>
              <a:rPr lang="en-US" dirty="0" err="1"/>
              <a:t>awk</a:t>
            </a:r>
            <a:r>
              <a:rPr lang="en-US" dirty="0"/>
              <a:t>’, ‘</a:t>
            </a:r>
            <a:r>
              <a:rPr lang="en-US" dirty="0" err="1"/>
              <a:t>posix</a:t>
            </a:r>
            <a:r>
              <a:rPr lang="en-US" dirty="0"/>
              <a:t>-basic’, ‘</a:t>
            </a:r>
            <a:r>
              <a:rPr lang="en-US" dirty="0" err="1"/>
              <a:t>posix-egrep</a:t>
            </a:r>
            <a:r>
              <a:rPr lang="en-US" dirty="0"/>
              <a:t>’, ‘</a:t>
            </a:r>
            <a:r>
              <a:rPr lang="en-US" dirty="0" err="1"/>
              <a:t>egrep</a:t>
            </a:r>
            <a:r>
              <a:rPr lang="en-US" dirty="0"/>
              <a:t>’, ‘</a:t>
            </a:r>
            <a:r>
              <a:rPr lang="en-US" dirty="0" err="1"/>
              <a:t>posix</a:t>
            </a:r>
            <a:r>
              <a:rPr lang="en-US" dirty="0"/>
              <a:t>-extended’, ‘</a:t>
            </a:r>
            <a:r>
              <a:rPr lang="en-US" dirty="0" err="1"/>
              <a:t>posix</a:t>
            </a:r>
            <a:r>
              <a:rPr lang="en-US" dirty="0"/>
              <a:t>-minimal-basic’, ‘</a:t>
            </a:r>
            <a:r>
              <a:rPr lang="en-US" dirty="0" err="1"/>
              <a:t>sed</a:t>
            </a:r>
            <a:r>
              <a:rPr lang="en-US" dirty="0"/>
              <a:t>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-regex: </a:t>
            </a:r>
            <a:r>
              <a:rPr lang="en-US" dirty="0"/>
              <a:t>find expression matches the </a:t>
            </a:r>
            <a:r>
              <a:rPr lang="en-US" dirty="0">
                <a:solidFill>
                  <a:srgbClr val="7030A0"/>
                </a:solidFill>
              </a:rPr>
              <a:t>whole</a:t>
            </a:r>
            <a:r>
              <a:rPr lang="en-US" dirty="0"/>
              <a:t> name </a:t>
            </a:r>
            <a:r>
              <a:rPr lang="en-US" b="1" dirty="0">
                <a:solidFill>
                  <a:srgbClr val="7030A0"/>
                </a:solidFill>
              </a:rPr>
              <a:t>".*google.*"</a:t>
            </a:r>
          </a:p>
        </p:txBody>
      </p:sp>
    </p:spTree>
    <p:extLst>
      <p:ext uri="{BB962C8B-B14F-4D97-AF65-F5344CB8AC3E}">
        <p14:creationId xmlns:p14="http://schemas.microsoft.com/office/powerpoint/2010/main" val="1091353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29.3 </a:t>
            </a:r>
            <a:r>
              <a:rPr lang="en-US" dirty="0"/>
              <a:t>Search Registry (installation/uninstallation/execution)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4944"/>
            <a:ext cx="8156662" cy="31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85" y="1176690"/>
            <a:ext cx="8951671" cy="1505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8586" y="807358"/>
            <a:ext cx="23707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installer registry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85" y="3278174"/>
            <a:ext cx="8951671" cy="1605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8585" y="2908842"/>
            <a:ext cx="26144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uninstaller registry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8585" y="4883734"/>
            <a:ext cx="75491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When a software is installed, often save uninstallation information in a registry</a:t>
            </a:r>
          </a:p>
        </p:txBody>
      </p:sp>
    </p:spTree>
    <p:extLst>
      <p:ext uri="{BB962C8B-B14F-4D97-AF65-F5344CB8AC3E}">
        <p14:creationId xmlns:p14="http://schemas.microsoft.com/office/powerpoint/2010/main" val="3769987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Automatic Startup Registry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\Run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HKCU\SOFTWARE\Wow6432Node\Microsoft\Windows\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\Run (only on 64-bit systems)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 NT\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\Windows\Run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RunOnce</a:t>
            </a:r>
            <a:r>
              <a:rPr lang="en-US" sz="2000" i="1" dirty="0">
                <a:solidFill>
                  <a:srgbClr val="7030A0"/>
                </a:solidFill>
              </a:rPr>
              <a:t> (runs the program/command only once, clears it as soon as it is run)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RunOnceEx</a:t>
            </a:r>
            <a:r>
              <a:rPr lang="en-US" sz="2000" i="1" dirty="0">
                <a:solidFill>
                  <a:srgbClr val="7030A0"/>
                </a:solidFill>
              </a:rPr>
              <a:t> (runs the program/command only once, clears it as soon as execution completes)</a:t>
            </a: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RunServices</a:t>
            </a:r>
            <a:endParaRPr lang="en-US" sz="2000" i="1" dirty="0">
              <a:solidFill>
                <a:srgbClr val="7030A0"/>
              </a:solidFill>
            </a:endParaRPr>
          </a:p>
          <a:p>
            <a:r>
              <a:rPr lang="en-US" sz="2000" i="1" dirty="0">
                <a:solidFill>
                  <a:srgbClr val="7030A0"/>
                </a:solidFill>
              </a:rPr>
              <a:t>HKCU\Software\Microsoft\Windows\</a:t>
            </a:r>
            <a:r>
              <a:rPr lang="en-US" sz="2000" i="1" dirty="0" err="1">
                <a:solidFill>
                  <a:srgbClr val="7030A0"/>
                </a:solidFill>
              </a:rPr>
              <a:t>CurrentVersion</a:t>
            </a:r>
            <a:r>
              <a:rPr lang="en-US" sz="2000" i="1" dirty="0">
                <a:solidFill>
                  <a:srgbClr val="7030A0"/>
                </a:solidFill>
              </a:rPr>
              <a:t>\</a:t>
            </a:r>
            <a:r>
              <a:rPr lang="en-US" sz="2000" i="1" dirty="0" err="1">
                <a:solidFill>
                  <a:srgbClr val="7030A0"/>
                </a:solidFill>
              </a:rPr>
              <a:t>RunServicesOnce</a:t>
            </a:r>
            <a:endParaRPr lang="en-US" sz="2000" i="1" dirty="0">
              <a:solidFill>
                <a:srgbClr val="7030A0"/>
              </a:solidFill>
            </a:endParaRPr>
          </a:p>
          <a:p>
            <a:r>
              <a:rPr lang="en-US" sz="2000" i="1" dirty="0">
                <a:solidFill>
                  <a:srgbClr val="7030A0"/>
                </a:solidFill>
              </a:rPr>
              <a:t>HKLM\System\</a:t>
            </a:r>
            <a:r>
              <a:rPr lang="en-US" sz="2000" i="1" dirty="0" err="1">
                <a:solidFill>
                  <a:srgbClr val="7030A0"/>
                </a:solidFill>
              </a:rPr>
              <a:t>CurrentControlSet</a:t>
            </a:r>
            <a:r>
              <a:rPr lang="en-US" sz="2000" i="1" dirty="0">
                <a:solidFill>
                  <a:srgbClr val="7030A0"/>
                </a:solidFill>
              </a:rPr>
              <a:t>\Services</a:t>
            </a:r>
          </a:p>
          <a:p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9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30. </a:t>
            </a:r>
            <a:r>
              <a:rPr lang="en-US" dirty="0"/>
              <a:t>What files were deleted from Google Drive?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Trace locations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\User\informant\</a:t>
            </a:r>
            <a:r>
              <a:rPr lang="en-US" i="1" dirty="0" err="1">
                <a:solidFill>
                  <a:srgbClr val="007DB5"/>
                </a:solidFill>
              </a:rPr>
              <a:t>AppData</a:t>
            </a:r>
            <a:r>
              <a:rPr lang="en-US" i="1" dirty="0">
                <a:solidFill>
                  <a:srgbClr val="007DB5"/>
                </a:solidFill>
              </a:rPr>
              <a:t>\Local\Google\Drive\</a:t>
            </a:r>
            <a:r>
              <a:rPr lang="en-US" i="1" dirty="0" err="1">
                <a:solidFill>
                  <a:srgbClr val="007DB5"/>
                </a:solidFill>
              </a:rPr>
              <a:t>user_default</a:t>
            </a:r>
            <a:r>
              <a:rPr lang="en-US" i="1" dirty="0">
                <a:solidFill>
                  <a:srgbClr val="007DB5"/>
                </a:solidFill>
              </a:rPr>
              <a:t>\sync_log.log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\User\informant\</a:t>
            </a:r>
            <a:r>
              <a:rPr lang="en-US" i="1" dirty="0" err="1">
                <a:solidFill>
                  <a:srgbClr val="007DB5"/>
                </a:solidFill>
              </a:rPr>
              <a:t>AppData</a:t>
            </a:r>
            <a:r>
              <a:rPr lang="en-US" i="1" dirty="0">
                <a:solidFill>
                  <a:srgbClr val="007DB5"/>
                </a:solidFill>
              </a:rPr>
              <a:t>\Local\Google\Drive\</a:t>
            </a:r>
            <a:r>
              <a:rPr lang="en-US" i="1" dirty="0" err="1">
                <a:solidFill>
                  <a:srgbClr val="007DB5"/>
                </a:solidFill>
              </a:rPr>
              <a:t>user_default</a:t>
            </a:r>
            <a:r>
              <a:rPr lang="en-US" i="1" dirty="0">
                <a:solidFill>
                  <a:srgbClr val="007DB5"/>
                </a:solidFill>
              </a:rPr>
              <a:t>\</a:t>
            </a:r>
            <a:r>
              <a:rPr lang="en-US" i="1" dirty="0" err="1">
                <a:solidFill>
                  <a:srgbClr val="007DB5"/>
                </a:solidFill>
              </a:rPr>
              <a:t>snapshot.db</a:t>
            </a:r>
            <a:endParaRPr lang="en-US" i="1" dirty="0">
              <a:solidFill>
                <a:srgbClr val="007DB5"/>
              </a:solidFill>
            </a:endParaRP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\User\informant\</a:t>
            </a:r>
            <a:r>
              <a:rPr lang="en-US" i="1" dirty="0" err="1">
                <a:solidFill>
                  <a:srgbClr val="007DB5"/>
                </a:solidFill>
              </a:rPr>
              <a:t>AppData</a:t>
            </a:r>
            <a:r>
              <a:rPr lang="en-US" i="1" dirty="0">
                <a:solidFill>
                  <a:srgbClr val="007DB5"/>
                </a:solidFill>
              </a:rPr>
              <a:t>\Local\Google\Drive\</a:t>
            </a:r>
            <a:r>
              <a:rPr lang="en-US" i="1" dirty="0" err="1">
                <a:solidFill>
                  <a:srgbClr val="007DB5"/>
                </a:solidFill>
              </a:rPr>
              <a:t>user_default</a:t>
            </a:r>
            <a:r>
              <a:rPr lang="en-US" i="1" dirty="0">
                <a:solidFill>
                  <a:srgbClr val="007DB5"/>
                </a:solidFill>
              </a:rPr>
              <a:t>\</a:t>
            </a:r>
            <a:r>
              <a:rPr lang="en-US" i="1" dirty="0" err="1">
                <a:solidFill>
                  <a:srgbClr val="007DB5"/>
                </a:solidFill>
              </a:rPr>
              <a:t>snapshot.db-wal</a:t>
            </a:r>
            <a:endParaRPr lang="en-US" i="1" dirty="0">
              <a:solidFill>
                <a:srgbClr val="007DB5"/>
              </a:solidFill>
            </a:endParaRPr>
          </a:p>
          <a:p>
            <a:r>
              <a:rPr lang="en-US" dirty="0"/>
              <a:t>Last two files are deleted because of the logoff activity.</a:t>
            </a:r>
          </a:p>
          <a:p>
            <a:pPr lvl="1"/>
            <a:r>
              <a:rPr lang="en-US" dirty="0"/>
              <a:t> Need to recover records from unused area of SQLite file.</a:t>
            </a:r>
          </a:p>
          <a:p>
            <a:pPr lvl="1"/>
            <a:r>
              <a:rPr lang="en-US" dirty="0"/>
              <a:t> If ‘</a:t>
            </a:r>
            <a:r>
              <a:rPr lang="en-US" i="1" dirty="0">
                <a:solidFill>
                  <a:srgbClr val="007DB5"/>
                </a:solidFill>
              </a:rPr>
              <a:t>sync_log.log</a:t>
            </a:r>
            <a:r>
              <a:rPr lang="en-US" dirty="0"/>
              <a:t>’ file is missing, deleted SQLite record recovery should be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99" y="2062925"/>
            <a:ext cx="10202458" cy="2441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499" y="1693593"/>
            <a:ext cx="47961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the location of google log file </a:t>
            </a:r>
            <a:r>
              <a:rPr lang="en-US" i="1" dirty="0">
                <a:solidFill>
                  <a:srgbClr val="007DB5"/>
                </a:solidFill>
              </a:rPr>
              <a:t>sync_log.log</a:t>
            </a:r>
          </a:p>
        </p:txBody>
      </p:sp>
    </p:spTree>
    <p:extLst>
      <p:ext uri="{BB962C8B-B14F-4D97-AF65-F5344CB8AC3E}">
        <p14:creationId xmlns:p14="http://schemas.microsoft.com/office/powerpoint/2010/main" val="2500527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007DB5"/>
                </a:solidFill>
              </a:rPr>
              <a:t>sync_log.log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Listing of three actions taken by Google Drive</a:t>
            </a:r>
          </a:p>
          <a:p>
            <a:pPr lvl="1"/>
            <a:r>
              <a:rPr lang="en-US" i="1" dirty="0" err="1">
                <a:solidFill>
                  <a:srgbClr val="007DB5"/>
                </a:solidFill>
              </a:rPr>
              <a:t>Action.CREATE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7DB5"/>
                </a:solidFill>
              </a:rPr>
              <a:t>Action.MODIFY</a:t>
            </a:r>
            <a:r>
              <a:rPr lang="en-US" dirty="0"/>
              <a:t>, and </a:t>
            </a:r>
            <a:r>
              <a:rPr lang="en-US" i="1" dirty="0" err="1">
                <a:solidFill>
                  <a:srgbClr val="007DB5"/>
                </a:solidFill>
              </a:rPr>
              <a:t>Action.DELETE</a:t>
            </a:r>
            <a:r>
              <a:rPr lang="en-US" dirty="0">
                <a:solidFill>
                  <a:srgbClr val="007DB5"/>
                </a:solidFill>
              </a:rPr>
              <a:t> </a:t>
            </a:r>
          </a:p>
          <a:p>
            <a:r>
              <a:rPr lang="en-US" dirty="0"/>
              <a:t>Three actions are paired up with 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DIRECTION.UPLOAD</a:t>
            </a:r>
            <a:r>
              <a:rPr lang="en-US" dirty="0"/>
              <a:t>: actions taken on the local machine which are synced to other Google Drive folders</a:t>
            </a:r>
          </a:p>
          <a:p>
            <a:pPr lvl="1"/>
            <a:r>
              <a:rPr lang="en-US" i="1" dirty="0">
                <a:solidFill>
                  <a:srgbClr val="007DB5"/>
                </a:solidFill>
              </a:rPr>
              <a:t>DIRECTION.DOWNLOAD</a:t>
            </a:r>
            <a:r>
              <a:rPr lang="en-US" i="1" dirty="0">
                <a:solidFill>
                  <a:srgbClr val="7030A0"/>
                </a:solidFill>
              </a:rPr>
              <a:t>: </a:t>
            </a:r>
            <a:r>
              <a:rPr lang="en-US" dirty="0"/>
              <a:t>actions taken elsewhere which are synced to the local machine</a:t>
            </a:r>
          </a:p>
          <a:p>
            <a:r>
              <a:rPr lang="en-US" dirty="0"/>
              <a:t>Assume a suspect </a:t>
            </a:r>
            <a:r>
              <a:rPr lang="en-US" i="1" dirty="0">
                <a:solidFill>
                  <a:srgbClr val="007DB5"/>
                </a:solidFill>
              </a:rPr>
              <a:t>created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the folder on this local machine's Google Drive </a:t>
            </a:r>
          </a:p>
          <a:p>
            <a:pPr lvl="1"/>
            <a:r>
              <a:rPr lang="en-US" dirty="0"/>
              <a:t>Search for </a:t>
            </a:r>
            <a:r>
              <a:rPr lang="en-US" i="1" dirty="0" err="1">
                <a:solidFill>
                  <a:srgbClr val="007DB5"/>
                </a:solidFill>
              </a:rPr>
              <a:t>Action.CREATE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with </a:t>
            </a:r>
            <a:r>
              <a:rPr lang="en-US" i="1" dirty="0">
                <a:solidFill>
                  <a:srgbClr val="007DB5"/>
                </a:solidFill>
              </a:rPr>
              <a:t>DIRECTION.UPLOAD</a:t>
            </a:r>
          </a:p>
        </p:txBody>
      </p:sp>
    </p:spTree>
    <p:extLst>
      <p:ext uri="{BB962C8B-B14F-4D97-AF65-F5344CB8AC3E}">
        <p14:creationId xmlns:p14="http://schemas.microsoft.com/office/powerpoint/2010/main" val="2072058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70" y="789754"/>
            <a:ext cx="9030483" cy="554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8070" y="420422"/>
            <a:ext cx="539128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</a:t>
            </a:r>
            <a:r>
              <a:rPr lang="en-US" i="1" dirty="0">
                <a:solidFill>
                  <a:srgbClr val="FF0000"/>
                </a:solidFill>
              </a:rPr>
              <a:t>Delete</a:t>
            </a:r>
            <a:r>
              <a:rPr lang="en-US" dirty="0"/>
              <a:t> or </a:t>
            </a:r>
            <a:r>
              <a:rPr lang="en-US" i="1">
                <a:solidFill>
                  <a:srgbClr val="FF0000"/>
                </a:solidFill>
              </a:rPr>
              <a:t>Create</a:t>
            </a:r>
            <a:r>
              <a:rPr lang="en-US"/>
              <a:t> actions </a:t>
            </a:r>
            <a:r>
              <a:rPr lang="en-US" dirty="0"/>
              <a:t>recorded by the log file </a:t>
            </a:r>
          </a:p>
        </p:txBody>
      </p:sp>
    </p:spTree>
    <p:extLst>
      <p:ext uri="{BB962C8B-B14F-4D97-AF65-F5344CB8AC3E}">
        <p14:creationId xmlns:p14="http://schemas.microsoft.com/office/powerpoint/2010/main" val="3593567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31.</a:t>
            </a:r>
            <a:r>
              <a:rPr lang="en-US" dirty="0"/>
              <a:t>	Identify account information for synchronizing Google Drive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 locations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\User\informant\</a:t>
            </a:r>
            <a:r>
              <a:rPr lang="en-US" i="1" dirty="0" err="1">
                <a:solidFill>
                  <a:srgbClr val="7030A0"/>
                </a:solidFill>
              </a:rPr>
              <a:t>AppData</a:t>
            </a:r>
            <a:r>
              <a:rPr lang="en-US" i="1" dirty="0">
                <a:solidFill>
                  <a:srgbClr val="7030A0"/>
                </a:solidFill>
              </a:rPr>
              <a:t>\Google\Drive\</a:t>
            </a:r>
            <a:r>
              <a:rPr lang="en-US" i="1" dirty="0" err="1">
                <a:solidFill>
                  <a:srgbClr val="7030A0"/>
                </a:solidFill>
              </a:rPr>
              <a:t>user_default</a:t>
            </a:r>
            <a:r>
              <a:rPr lang="en-US" i="1" dirty="0">
                <a:solidFill>
                  <a:srgbClr val="7030A0"/>
                </a:solidFill>
              </a:rPr>
              <a:t>\sync_log.log</a:t>
            </a:r>
          </a:p>
          <a:p>
            <a:pPr lvl="2"/>
            <a:r>
              <a:rPr lang="en-US" dirty="0"/>
              <a:t>Account information, i.e</a:t>
            </a:r>
            <a:r>
              <a:rPr lang="en-US"/>
              <a:t>., email, </a:t>
            </a:r>
            <a:r>
              <a:rPr lang="en-US" dirty="0"/>
              <a:t>is needed when sync local and remote hosts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\User\informant\</a:t>
            </a:r>
            <a:r>
              <a:rPr lang="en-US" i="1" dirty="0" err="1">
                <a:solidFill>
                  <a:srgbClr val="7030A0"/>
                </a:solidFill>
              </a:rPr>
              <a:t>AppData</a:t>
            </a:r>
            <a:r>
              <a:rPr lang="en-US" i="1" dirty="0">
                <a:solidFill>
                  <a:srgbClr val="7030A0"/>
                </a:solidFill>
              </a:rPr>
              <a:t>\Google\Drive\</a:t>
            </a:r>
            <a:r>
              <a:rPr lang="en-US" i="1" dirty="0" err="1">
                <a:solidFill>
                  <a:srgbClr val="7030A0"/>
                </a:solidFill>
              </a:rPr>
              <a:t>user_default</a:t>
            </a:r>
            <a:r>
              <a:rPr lang="en-US" i="1" dirty="0">
                <a:solidFill>
                  <a:srgbClr val="7030A0"/>
                </a:solidFill>
              </a:rPr>
              <a:t>\</a:t>
            </a:r>
            <a:r>
              <a:rPr lang="en-US" i="1" dirty="0" err="1">
                <a:solidFill>
                  <a:srgbClr val="7030A0"/>
                </a:solidFill>
              </a:rPr>
              <a:t>sync_config.db</a:t>
            </a:r>
            <a:endParaRPr lang="en-US" i="1" dirty="0">
              <a:solidFill>
                <a:srgbClr val="7030A0"/>
              </a:solidFill>
            </a:endParaRP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\User\informant\</a:t>
            </a:r>
            <a:r>
              <a:rPr lang="en-US" i="1" dirty="0" err="1">
                <a:solidFill>
                  <a:srgbClr val="7030A0"/>
                </a:solidFill>
              </a:rPr>
              <a:t>AppData</a:t>
            </a:r>
            <a:r>
              <a:rPr lang="en-US" i="1" dirty="0">
                <a:solidFill>
                  <a:srgbClr val="7030A0"/>
                </a:solidFill>
              </a:rPr>
              <a:t>\Google\Drive\</a:t>
            </a:r>
            <a:r>
              <a:rPr lang="en-US" i="1" dirty="0" err="1">
                <a:solidFill>
                  <a:srgbClr val="7030A0"/>
                </a:solidFill>
              </a:rPr>
              <a:t>user_default</a:t>
            </a:r>
            <a:r>
              <a:rPr lang="en-US" i="1" dirty="0">
                <a:solidFill>
                  <a:srgbClr val="7030A0"/>
                </a:solidFill>
              </a:rPr>
              <a:t>\</a:t>
            </a:r>
            <a:r>
              <a:rPr lang="en-US" i="1" dirty="0" err="1">
                <a:solidFill>
                  <a:srgbClr val="7030A0"/>
                </a:solidFill>
              </a:rPr>
              <a:t>sync_config.db-wal</a:t>
            </a:r>
            <a:endParaRPr lang="en-US" i="1" dirty="0">
              <a:solidFill>
                <a:srgbClr val="7030A0"/>
              </a:solidFill>
            </a:endParaRPr>
          </a:p>
          <a:p>
            <a:r>
              <a:rPr lang="en-US" dirty="0"/>
              <a:t>Last two files are deleted because of the logoff activity.</a:t>
            </a:r>
          </a:p>
          <a:p>
            <a:pPr lvl="1"/>
            <a:r>
              <a:rPr lang="en-US" dirty="0"/>
              <a:t> Need to recover records from unused area of SQLite file.</a:t>
            </a:r>
          </a:p>
          <a:p>
            <a:pPr lvl="1"/>
            <a:r>
              <a:rPr lang="en-US" dirty="0"/>
              <a:t> If ‘</a:t>
            </a:r>
            <a:r>
              <a:rPr lang="en-US" i="1" dirty="0">
                <a:solidFill>
                  <a:srgbClr val="7030A0"/>
                </a:solidFill>
              </a:rPr>
              <a:t>sync_log.log</a:t>
            </a:r>
            <a:r>
              <a:rPr lang="en-US" dirty="0"/>
              <a:t>’ file is missing, deleted SQLite record recovery should be considered.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5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email via regex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64567"/>
            <a:ext cx="10368852" cy="2532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70401"/>
            <a:ext cx="7852954" cy="21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27.1 </a:t>
            </a:r>
            <a:r>
              <a:rPr lang="en-US" i="1" dirty="0" err="1">
                <a:solidFill>
                  <a:srgbClr val="007DB5"/>
                </a:solidFill>
              </a:rPr>
              <a:t>shellbag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98" y="2130642"/>
            <a:ext cx="11990404" cy="1790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798" y="1761310"/>
            <a:ext cx="258019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 err="1">
                <a:solidFill>
                  <a:srgbClr val="007DB5"/>
                </a:solidFill>
              </a:rPr>
              <a:t>shellbag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with the 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98" y="4000327"/>
            <a:ext cx="10746039" cy="24787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199870" y="3632886"/>
            <a:ext cx="1087395" cy="728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93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27.2 </a:t>
            </a:r>
            <a:r>
              <a:rPr lang="en-US" i="1" dirty="0">
                <a:solidFill>
                  <a:srgbClr val="007DB5"/>
                </a:solidFill>
              </a:rPr>
              <a:t>Jump List</a:t>
            </a:r>
            <a:r>
              <a:rPr lang="en-US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020"/>
            <a:ext cx="9096554" cy="1944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90688"/>
            <a:ext cx="26225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>
                <a:solidFill>
                  <a:srgbClr val="007DB5"/>
                </a:solidFill>
              </a:rPr>
              <a:t>Jump list </a:t>
            </a:r>
            <a:r>
              <a:rPr lang="en-US" dirty="0"/>
              <a:t>with the 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82433"/>
            <a:ext cx="8756139" cy="1630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4213101"/>
            <a:ext cx="31101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</a:t>
            </a:r>
            <a:r>
              <a:rPr lang="en-US" i="1" dirty="0">
                <a:solidFill>
                  <a:srgbClr val="007DB5"/>
                </a:solidFill>
              </a:rPr>
              <a:t>Jump list </a:t>
            </a:r>
            <a:r>
              <a:rPr lang="en-US" dirty="0"/>
              <a:t>volume letter </a:t>
            </a:r>
            <a:r>
              <a:rPr lang="en-US" dirty="0">
                <a:solidFill>
                  <a:srgbClr val="FF0000"/>
                </a:solidFill>
              </a:rPr>
              <a:t>V:</a:t>
            </a:r>
          </a:p>
        </p:txBody>
      </p:sp>
    </p:spTree>
    <p:extLst>
      <p:ext uri="{BB962C8B-B14F-4D97-AF65-F5344CB8AC3E}">
        <p14:creationId xmlns:p14="http://schemas.microsoft.com/office/powerpoint/2010/main" val="329949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27.3 </a:t>
            </a:r>
            <a:r>
              <a:rPr lang="en-US" dirty="0"/>
              <a:t>Link </a:t>
            </a:r>
            <a:r>
              <a:rPr lang="en-US" i="1" dirty="0">
                <a:solidFill>
                  <a:srgbClr val="007DB5"/>
                </a:solidFill>
              </a:rPr>
              <a:t>.</a:t>
            </a:r>
            <a:r>
              <a:rPr lang="en-US" i="1" dirty="0" err="1">
                <a:solidFill>
                  <a:srgbClr val="007DB5"/>
                </a:solidFill>
              </a:rPr>
              <a:t>lnk</a:t>
            </a:r>
            <a:r>
              <a:rPr lang="en-US" i="1" dirty="0">
                <a:solidFill>
                  <a:srgbClr val="007DB5"/>
                </a:solidFill>
              </a:rPr>
              <a:t> </a:t>
            </a:r>
            <a:r>
              <a:rPr lang="en-US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54783" cy="4351338"/>
          </a:xfrm>
        </p:spPr>
        <p:txBody>
          <a:bodyPr/>
          <a:lstStyle/>
          <a:p>
            <a:r>
              <a:rPr lang="en-US" dirty="0"/>
              <a:t>Is a shortcut or "link" used by Windows as a reference to an original file, folder, or application</a:t>
            </a:r>
          </a:p>
          <a:p>
            <a:pPr lvl="1"/>
            <a:r>
              <a:rPr lang="en-US" dirty="0"/>
              <a:t>Similar to an alias on the Macintosh platform. </a:t>
            </a:r>
          </a:p>
          <a:p>
            <a:r>
              <a:rPr lang="en-US" dirty="0"/>
              <a:t>It contains the shortcut target type, location, and filename as well as the program that opens the target file and an optional shortcut key.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729" y="1448035"/>
            <a:ext cx="4126076" cy="481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44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85" y="520458"/>
            <a:ext cx="5616427" cy="570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003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err="1">
                <a:solidFill>
                  <a:srgbClr val="FF0000"/>
                </a:solidFill>
              </a:rPr>
              <a:t>lnk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Files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Recently used files via links</a:t>
            </a:r>
          </a:p>
          <a:p>
            <a:pPr lvl="1"/>
            <a:r>
              <a:rPr lang="en-US" dirty="0"/>
              <a:t>Windows and Office</a:t>
            </a:r>
          </a:p>
          <a:p>
            <a:r>
              <a:rPr lang="en-US" dirty="0"/>
              <a:t>Windows 7 to 10 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C:\Users\%USERNAME%\AppData\Roaming\Microsoft\Windows\Recent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C:\Users\%USERNAME%\AppData\Roaming\Microsoft\Office\Recent\</a:t>
            </a:r>
          </a:p>
          <a:p>
            <a:r>
              <a:rPr lang="en-US" dirty="0"/>
              <a:t>Windows XP</a:t>
            </a:r>
          </a:p>
          <a:p>
            <a:pPr lvl="1"/>
            <a:r>
              <a:rPr lang="en-US" i="1" dirty="0">
                <a:solidFill>
                  <a:srgbClr val="7030A0"/>
                </a:solidFill>
              </a:rPr>
              <a:t>C:\Documents and Settings\%USERNAME%\Recent</a:t>
            </a:r>
          </a:p>
        </p:txBody>
      </p:sp>
    </p:spTree>
    <p:extLst>
      <p:ext uri="{BB962C8B-B14F-4D97-AF65-F5344CB8AC3E}">
        <p14:creationId xmlns:p14="http://schemas.microsoft.com/office/powerpoint/2010/main" val="20904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39" y="1248343"/>
            <a:ext cx="9631840" cy="2486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3539" y="879011"/>
            <a:ext cx="20542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Windows</a:t>
            </a:r>
            <a:r>
              <a:rPr lang="en-US" i="1" dirty="0">
                <a:solidFill>
                  <a:srgbClr val="7030A0"/>
                </a:solidFill>
              </a:rPr>
              <a:t>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40" y="4421260"/>
            <a:ext cx="9701426" cy="1484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539" y="4051928"/>
            <a:ext cx="17437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Office</a:t>
            </a:r>
            <a:r>
              <a:rPr lang="en-US" i="1" dirty="0">
                <a:solidFill>
                  <a:srgbClr val="7030A0"/>
                </a:solidFill>
              </a:rPr>
              <a:t> 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6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29635"/>
            <a:ext cx="9007621" cy="3574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760303"/>
            <a:ext cx="256717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View a </a:t>
            </a:r>
            <a:r>
              <a:rPr lang="en-US" i="1" dirty="0">
                <a:solidFill>
                  <a:srgbClr val="7030A0"/>
                </a:solidFill>
              </a:rPr>
              <a:t>.</a:t>
            </a:r>
            <a:r>
              <a:rPr lang="en-US" i="1" dirty="0" err="1">
                <a:solidFill>
                  <a:srgbClr val="7030A0"/>
                </a:solidFill>
              </a:rPr>
              <a:t>lnk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in binary form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view 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err="1">
                <a:solidFill>
                  <a:srgbClr val="FF0000"/>
                </a:solidFill>
              </a:rPr>
              <a:t>lnk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21745</TotalTime>
  <Words>1884</Words>
  <Application>Microsoft Office PowerPoint</Application>
  <PresentationFormat>Widescreen</PresentationFormat>
  <Paragraphs>177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Investigate Data Leakage Case </vt:lpstr>
      <vt:lpstr>27. List all directories that were traversed in the company’s network drive.</vt:lpstr>
      <vt:lpstr>27.1 shellbag </vt:lpstr>
      <vt:lpstr>27.2 Jump List </vt:lpstr>
      <vt:lpstr>27.3 Link .lnk Files</vt:lpstr>
      <vt:lpstr>PowerPoint Presentation</vt:lpstr>
      <vt:lpstr>Link .lnk Files Location</vt:lpstr>
      <vt:lpstr>PowerPoint Presentation</vt:lpstr>
      <vt:lpstr>How to view .lnk</vt:lpstr>
      <vt:lpstr>Parse .lnk files</vt:lpstr>
      <vt:lpstr>PowerPoint Presentation</vt:lpstr>
      <vt:lpstr>PowerPoint Presentation</vt:lpstr>
      <vt:lpstr>28. List all files that were opened in the company’s network drive (similar to 27.)</vt:lpstr>
      <vt:lpstr>Check File MRU</vt:lpstr>
      <vt:lpstr>File MRU Format</vt:lpstr>
      <vt:lpstr>Install time_decode </vt:lpstr>
      <vt:lpstr>PowerPoint Presentation</vt:lpstr>
      <vt:lpstr>29. Find traces related to cloud services on PC (Service name, log files...)</vt:lpstr>
      <vt:lpstr>29.1 Search download folder</vt:lpstr>
      <vt:lpstr>29.2 Search Installation directory</vt:lpstr>
      <vt:lpstr>29.3 Search Registry (installation/uninstallation/execution)</vt:lpstr>
      <vt:lpstr>PowerPoint Presentation</vt:lpstr>
      <vt:lpstr>Windows Automatic Startup Registry</vt:lpstr>
      <vt:lpstr>30. What files were deleted from Google Drive? </vt:lpstr>
      <vt:lpstr>PowerPoint Presentation</vt:lpstr>
      <vt:lpstr>sync_log.log</vt:lpstr>
      <vt:lpstr>PowerPoint Presentation</vt:lpstr>
      <vt:lpstr>31. Identify account information for synchronizing Google Drive</vt:lpstr>
      <vt:lpstr>Search email via regex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2290</cp:revision>
  <dcterms:created xsi:type="dcterms:W3CDTF">2020-09-14T14:43:27Z</dcterms:created>
  <dcterms:modified xsi:type="dcterms:W3CDTF">2021-01-30T00:15:48Z</dcterms:modified>
</cp:coreProperties>
</file>