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1" r:id="rId4"/>
    <p:sldId id="265" r:id="rId5"/>
    <p:sldId id="258" r:id="rId6"/>
    <p:sldId id="259" r:id="rId7"/>
    <p:sldId id="260" r:id="rId8"/>
    <p:sldId id="262" r:id="rId9"/>
    <p:sldId id="263" r:id="rId10"/>
    <p:sldId id="266" r:id="rId11"/>
    <p:sldId id="272" r:id="rId12"/>
    <p:sldId id="280" r:id="rId13"/>
    <p:sldId id="264" r:id="rId14"/>
    <p:sldId id="275" r:id="rId15"/>
    <p:sldId id="296" r:id="rId16"/>
    <p:sldId id="276" r:id="rId17"/>
    <p:sldId id="277" r:id="rId18"/>
    <p:sldId id="278" r:id="rId19"/>
    <p:sldId id="295" r:id="rId20"/>
    <p:sldId id="279" r:id="rId21"/>
    <p:sldId id="281" r:id="rId22"/>
    <p:sldId id="283" r:id="rId23"/>
    <p:sldId id="284" r:id="rId24"/>
    <p:sldId id="285" r:id="rId25"/>
    <p:sldId id="286" r:id="rId26"/>
    <p:sldId id="292" r:id="rId27"/>
    <p:sldId id="282" r:id="rId28"/>
    <p:sldId id="294" r:id="rId29"/>
    <p:sldId id="287" r:id="rId30"/>
    <p:sldId id="293" r:id="rId31"/>
    <p:sldId id="291" r:id="rId32"/>
    <p:sldId id="288" r:id="rId33"/>
    <p:sldId id="289" r:id="rId34"/>
    <p:sldId id="290" r:id="rId35"/>
    <p:sldId id="267" r:id="rId36"/>
    <p:sldId id="269" r:id="rId37"/>
    <p:sldId id="270" r:id="rId38"/>
    <p:sldId id="271" r:id="rId39"/>
    <p:sldId id="26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 autoAdjust="0"/>
    <p:restoredTop sz="88458" autoAdjust="0"/>
  </p:normalViewPr>
  <p:slideViewPr>
    <p:cSldViewPr snapToGrid="0">
      <p:cViewPr>
        <p:scale>
          <a:sx n="75" d="100"/>
          <a:sy n="75" d="100"/>
        </p:scale>
        <p:origin x="922" y="1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Weifeng Xu" userId="e7aed605-a3dd-4d5a-a692-a87037af107b" providerId="ADAL" clId="{0E75F96F-36A2-4909-AA0E-116949951C22}"/>
    <pc:docChg chg="custSel modSld">
      <pc:chgData name="Weifeng Xu" userId="e7aed605-a3dd-4d5a-a692-a87037af107b" providerId="ADAL" clId="{0E75F96F-36A2-4909-AA0E-116949951C22}" dt="2021-01-30T21:55:00.197" v="125" actId="20577"/>
      <pc:docMkLst>
        <pc:docMk/>
      </pc:docMkLst>
      <pc:sldChg chg="modSp mod">
        <pc:chgData name="Weifeng Xu" userId="e7aed605-a3dd-4d5a-a692-a87037af107b" providerId="ADAL" clId="{0E75F96F-36A2-4909-AA0E-116949951C22}" dt="2021-01-30T21:55:00.197" v="125" actId="20577"/>
        <pc:sldMkLst>
          <pc:docMk/>
          <pc:sldMk cId="4072206857" sldId="264"/>
        </pc:sldMkLst>
        <pc:spChg chg="mod">
          <ac:chgData name="Weifeng Xu" userId="e7aed605-a3dd-4d5a-a692-a87037af107b" providerId="ADAL" clId="{0E75F96F-36A2-4909-AA0E-116949951C22}" dt="2021-01-30T21:55:00.197" v="125" actId="20577"/>
          <ac:spMkLst>
            <pc:docMk/>
            <pc:sldMk cId="4072206857" sldId="264"/>
            <ac:spMk id="4" creationId="{00000000-0000-0000-0000-000000000000}"/>
          </ac:spMkLst>
        </pc:spChg>
      </pc:sldChg>
      <pc:sldChg chg="modNotesTx">
        <pc:chgData name="Weifeng Xu" userId="e7aed605-a3dd-4d5a-a692-a87037af107b" providerId="ADAL" clId="{0E75F96F-36A2-4909-AA0E-116949951C22}" dt="2021-01-30T20:38:57.317" v="1"/>
        <pc:sldMkLst>
          <pc:docMk/>
          <pc:sldMk cId="4248248272" sldId="275"/>
        </pc:sldMkLst>
      </pc:sldChg>
      <pc:sldChg chg="addSp modSp mod">
        <pc:chgData name="Weifeng Xu" userId="e7aed605-a3dd-4d5a-a692-a87037af107b" providerId="ADAL" clId="{0E75F96F-36A2-4909-AA0E-116949951C22}" dt="2021-01-30T21:35:13.629" v="104" actId="20577"/>
        <pc:sldMkLst>
          <pc:docMk/>
          <pc:sldMk cId="1521722421" sldId="295"/>
        </pc:sldMkLst>
        <pc:spChg chg="mod">
          <ac:chgData name="Weifeng Xu" userId="e7aed605-a3dd-4d5a-a692-a87037af107b" providerId="ADAL" clId="{0E75F96F-36A2-4909-AA0E-116949951C22}" dt="2021-01-30T21:30:25.529" v="10" actId="1076"/>
          <ac:spMkLst>
            <pc:docMk/>
            <pc:sldMk cId="1521722421" sldId="295"/>
            <ac:spMk id="5" creationId="{00000000-0000-0000-0000-000000000000}"/>
          </ac:spMkLst>
        </pc:spChg>
        <pc:spChg chg="mod">
          <ac:chgData name="Weifeng Xu" userId="e7aed605-a3dd-4d5a-a692-a87037af107b" providerId="ADAL" clId="{0E75F96F-36A2-4909-AA0E-116949951C22}" dt="2021-01-30T21:30:25.529" v="10" actId="1076"/>
          <ac:spMkLst>
            <pc:docMk/>
            <pc:sldMk cId="1521722421" sldId="295"/>
            <ac:spMk id="6" creationId="{00000000-0000-0000-0000-000000000000}"/>
          </ac:spMkLst>
        </pc:spChg>
        <pc:spChg chg="mod">
          <ac:chgData name="Weifeng Xu" userId="e7aed605-a3dd-4d5a-a692-a87037af107b" providerId="ADAL" clId="{0E75F96F-36A2-4909-AA0E-116949951C22}" dt="2021-01-30T21:30:25.529" v="10" actId="1076"/>
          <ac:spMkLst>
            <pc:docMk/>
            <pc:sldMk cId="1521722421" sldId="295"/>
            <ac:spMk id="7" creationId="{00000000-0000-0000-0000-000000000000}"/>
          </ac:spMkLst>
        </pc:spChg>
        <pc:spChg chg="mod">
          <ac:chgData name="Weifeng Xu" userId="e7aed605-a3dd-4d5a-a692-a87037af107b" providerId="ADAL" clId="{0E75F96F-36A2-4909-AA0E-116949951C22}" dt="2021-01-30T21:30:25.529" v="10" actId="1076"/>
          <ac:spMkLst>
            <pc:docMk/>
            <pc:sldMk cId="1521722421" sldId="295"/>
            <ac:spMk id="9" creationId="{00000000-0000-0000-0000-000000000000}"/>
          </ac:spMkLst>
        </pc:spChg>
        <pc:spChg chg="add mod">
          <ac:chgData name="Weifeng Xu" userId="e7aed605-a3dd-4d5a-a692-a87037af107b" providerId="ADAL" clId="{0E75F96F-36A2-4909-AA0E-116949951C22}" dt="2021-01-30T21:35:13.629" v="104" actId="20577"/>
          <ac:spMkLst>
            <pc:docMk/>
            <pc:sldMk cId="1521722421" sldId="295"/>
            <ac:spMk id="10" creationId="{F792FFCF-1741-4B2B-A2E7-5F8E3FC9741D}"/>
          </ac:spMkLst>
        </pc:spChg>
        <pc:picChg chg="mod">
          <ac:chgData name="Weifeng Xu" userId="e7aed605-a3dd-4d5a-a692-a87037af107b" providerId="ADAL" clId="{0E75F96F-36A2-4909-AA0E-116949951C22}" dt="2021-01-30T21:30:25.529" v="10" actId="1076"/>
          <ac:picMkLst>
            <pc:docMk/>
            <pc:sldMk cId="1521722421" sldId="295"/>
            <ac:picMk id="3" creationId="{00000000-0000-0000-0000-000000000000}"/>
          </ac:picMkLst>
        </pc:picChg>
        <pc:picChg chg="mod">
          <ac:chgData name="Weifeng Xu" userId="e7aed605-a3dd-4d5a-a692-a87037af107b" providerId="ADAL" clId="{0E75F96F-36A2-4909-AA0E-116949951C22}" dt="2021-01-30T21:30:25.529" v="10" actId="1076"/>
          <ac:picMkLst>
            <pc:docMk/>
            <pc:sldMk cId="1521722421" sldId="295"/>
            <ac:picMk id="8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 "DAT.*\.</a:t>
            </a:r>
            <a:r>
              <a:rPr lang="en-US" dirty="0" err="1"/>
              <a:t>tmp</a:t>
            </a:r>
            <a:r>
              <a:rPr lang="en-US" dirty="0"/>
              <a:t>"  UsnJrnl2Csv/UsnJrnl_2020-11-28_12-15-14.csv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-o 206848 cfreds_2015_data_leakage_pc.dd</a:t>
            </a:r>
          </a:p>
          <a:p>
            <a:r>
              <a:rPr lang="en-US" dirty="0"/>
              <a:t>http://az4n6.blogspot.com/2015/09/whos-your-master-mft-parsers-reviewed.html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-o 206848 cfreds_2015_data_leakage_pc.dd</a:t>
            </a:r>
          </a:p>
          <a:p>
            <a:r>
              <a:rPr lang="en-US" dirty="0"/>
              <a:t>http://az4n6.blogspot.com/2015/09/whos-your-master-mft-parsers-reviewed.html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9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https://countuponsecurity.com/2015/11/10/digital-forensics-ntfs-metadata-timeline-creation/</a:t>
            </a:r>
          </a:p>
          <a:p>
            <a:r>
              <a:rPr lang="en-US" dirty="0"/>
              <a:t>https://flatcap.org/linux-ntfs/ntfs/attributes/standard_information.html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icat</a:t>
            </a:r>
            <a:r>
              <a:rPr lang="en-US" dirty="0"/>
              <a:t> -o 206848 cfreds_2015_data_leakage_pc.dd 0 &gt; </a:t>
            </a:r>
            <a:r>
              <a:rPr lang="en-US" dirty="0" err="1"/>
              <a:t>mft</a:t>
            </a:r>
            <a:r>
              <a:rPr lang="en-US" dirty="0"/>
              <a:t>/</a:t>
            </a:r>
            <a:r>
              <a:rPr lang="en-US" dirty="0" err="1"/>
              <a:t>mft.bin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 install </a:t>
            </a:r>
            <a:r>
              <a:rPr lang="en-US" dirty="0" err="1"/>
              <a:t>analyzeMFT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46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awk</a:t>
            </a:r>
            <a:r>
              <a:rPr lang="en-US" dirty="0"/>
              <a:t> -e '$1 ~/informant.*\/Burn/ {print $1}'   </a:t>
            </a:r>
            <a:r>
              <a:rPr lang="en-US" dirty="0" err="1"/>
              <a:t>mft</a:t>
            </a:r>
            <a:r>
              <a:rPr lang="en-US" dirty="0"/>
              <a:t>/mft.csv </a:t>
            </a:r>
          </a:p>
          <a:p>
            <a:r>
              <a:rPr lang="en-US" dirty="0"/>
              <a:t>"Record </a:t>
            </a:r>
            <a:r>
              <a:rPr lang="en-US" dirty="0" err="1"/>
              <a:t>Number","Good","Active","Record</a:t>
            </a:r>
            <a:r>
              <a:rPr lang="en-US" dirty="0"/>
              <a:t> </a:t>
            </a:r>
            <a:r>
              <a:rPr lang="en-US" dirty="0" err="1"/>
              <a:t>type","Sequence</a:t>
            </a:r>
            <a:r>
              <a:rPr lang="en-US" dirty="0"/>
              <a:t> </a:t>
            </a:r>
            <a:r>
              <a:rPr lang="en-US" dirty="0" err="1"/>
              <a:t>Number","Parent</a:t>
            </a:r>
            <a:r>
              <a:rPr lang="en-US" dirty="0"/>
              <a:t> File Rec. #","Parent File Rec. Seq. #","Filename #1","Std Info Creation date","</a:t>
            </a:r>
            <a:r>
              <a:rPr lang="en-US" dirty="0" err="1"/>
              <a:t>Std</a:t>
            </a:r>
            <a:r>
              <a:rPr lang="en-US" dirty="0"/>
              <a:t> Info Modification date","</a:t>
            </a:r>
            <a:r>
              <a:rPr lang="en-US" dirty="0" err="1"/>
              <a:t>Std</a:t>
            </a:r>
            <a:r>
              <a:rPr lang="en-US" dirty="0"/>
              <a:t> Info Access date","</a:t>
            </a:r>
            <a:r>
              <a:rPr lang="en-US" dirty="0" err="1"/>
              <a:t>Std</a:t>
            </a:r>
            <a:r>
              <a:rPr lang="en-US" dirty="0"/>
              <a:t> Info Entry </a:t>
            </a:r>
            <a:r>
              <a:rPr lang="en-US" dirty="0" err="1"/>
              <a:t>date","FN</a:t>
            </a:r>
            <a:r>
              <a:rPr lang="en-US" dirty="0"/>
              <a:t> Info Creation </a:t>
            </a:r>
            <a:r>
              <a:rPr lang="en-US" dirty="0" err="1"/>
              <a:t>date","FN</a:t>
            </a:r>
            <a:r>
              <a:rPr lang="en-US" dirty="0"/>
              <a:t> Info Modification </a:t>
            </a:r>
            <a:r>
              <a:rPr lang="en-US" dirty="0" err="1"/>
              <a:t>date","FN</a:t>
            </a:r>
            <a:r>
              <a:rPr lang="en-US" dirty="0"/>
              <a:t> Info Access </a:t>
            </a:r>
            <a:r>
              <a:rPr lang="en-US" dirty="0" err="1"/>
              <a:t>date","FN</a:t>
            </a:r>
            <a:r>
              <a:rPr lang="en-US" dirty="0"/>
              <a:t> Info Entry </a:t>
            </a:r>
            <a:r>
              <a:rPr lang="en-US" dirty="0" err="1"/>
              <a:t>date","Object</a:t>
            </a:r>
            <a:r>
              <a:rPr lang="en-US" dirty="0"/>
              <a:t> </a:t>
            </a:r>
            <a:r>
              <a:rPr lang="en-US" dirty="0" err="1"/>
              <a:t>ID","Birth</a:t>
            </a:r>
            <a:r>
              <a:rPr lang="en-US" dirty="0"/>
              <a:t> Volume </a:t>
            </a:r>
            <a:r>
              <a:rPr lang="en-US" dirty="0" err="1"/>
              <a:t>ID","Birth</a:t>
            </a:r>
            <a:r>
              <a:rPr lang="en-US" dirty="0"/>
              <a:t> Object </a:t>
            </a:r>
            <a:r>
              <a:rPr lang="en-US" dirty="0" err="1"/>
              <a:t>ID","Birth</a:t>
            </a:r>
            <a:r>
              <a:rPr lang="en-US" dirty="0"/>
              <a:t> Domain </a:t>
            </a:r>
            <a:r>
              <a:rPr lang="en-US" dirty="0" err="1"/>
              <a:t>ID","Filename</a:t>
            </a:r>
            <a:r>
              <a:rPr lang="en-US" dirty="0"/>
              <a:t> #2","FN Info Creation </a:t>
            </a:r>
            <a:r>
              <a:rPr lang="en-US" dirty="0" err="1"/>
              <a:t>date","FN</a:t>
            </a:r>
            <a:r>
              <a:rPr lang="en-US" dirty="0"/>
              <a:t> Info Modify </a:t>
            </a:r>
            <a:r>
              <a:rPr lang="en-US" dirty="0" err="1"/>
              <a:t>date","FN</a:t>
            </a:r>
            <a:r>
              <a:rPr lang="en-US" dirty="0"/>
              <a:t> Info Access </a:t>
            </a:r>
            <a:r>
              <a:rPr lang="en-US" dirty="0" err="1"/>
              <a:t>date","FN</a:t>
            </a:r>
            <a:r>
              <a:rPr lang="en-US" dirty="0"/>
              <a:t> Info Entry </a:t>
            </a:r>
            <a:r>
              <a:rPr lang="en-US" dirty="0" err="1"/>
              <a:t>date","Filename</a:t>
            </a:r>
            <a:r>
              <a:rPr lang="en-US" dirty="0"/>
              <a:t> #3","FN Info Creation </a:t>
            </a:r>
            <a:r>
              <a:rPr lang="en-US" dirty="0" err="1"/>
              <a:t>date","FN</a:t>
            </a:r>
            <a:r>
              <a:rPr lang="en-US" dirty="0"/>
              <a:t> Info Modify </a:t>
            </a:r>
            <a:r>
              <a:rPr lang="en-US" dirty="0" err="1"/>
              <a:t>date","FN</a:t>
            </a:r>
            <a:r>
              <a:rPr lang="en-US" dirty="0"/>
              <a:t> Info Access </a:t>
            </a:r>
            <a:r>
              <a:rPr lang="en-US" dirty="0" err="1"/>
              <a:t>date","FN</a:t>
            </a:r>
            <a:r>
              <a:rPr lang="en-US" dirty="0"/>
              <a:t> Info Entry </a:t>
            </a:r>
            <a:r>
              <a:rPr lang="en-US" dirty="0" err="1"/>
              <a:t>date","Filename</a:t>
            </a:r>
            <a:r>
              <a:rPr lang="en-US" dirty="0"/>
              <a:t> #4","FN Info Creation </a:t>
            </a:r>
            <a:r>
              <a:rPr lang="en-US" dirty="0" err="1"/>
              <a:t>date","FN</a:t>
            </a:r>
            <a:r>
              <a:rPr lang="en-US" dirty="0"/>
              <a:t> Info Modify </a:t>
            </a:r>
            <a:r>
              <a:rPr lang="en-US" dirty="0" err="1"/>
              <a:t>date","FN</a:t>
            </a:r>
            <a:r>
              <a:rPr lang="en-US" dirty="0"/>
              <a:t> Info Access </a:t>
            </a:r>
            <a:r>
              <a:rPr lang="en-US" dirty="0" err="1"/>
              <a:t>date","FN</a:t>
            </a:r>
            <a:r>
              <a:rPr lang="en-US" dirty="0"/>
              <a:t> Info Entry </a:t>
            </a:r>
            <a:r>
              <a:rPr lang="en-US" dirty="0" err="1"/>
              <a:t>date","Standard</a:t>
            </a:r>
            <a:r>
              <a:rPr lang="en-US" dirty="0"/>
              <a:t> </a:t>
            </a:r>
            <a:r>
              <a:rPr lang="en-US" dirty="0" err="1"/>
              <a:t>Information","Attribute</a:t>
            </a:r>
            <a:r>
              <a:rPr lang="en-US" dirty="0"/>
              <a:t> </a:t>
            </a:r>
            <a:r>
              <a:rPr lang="en-US" dirty="0" err="1"/>
              <a:t>List","Filename","Object</a:t>
            </a:r>
            <a:r>
              <a:rPr lang="en-US" dirty="0"/>
              <a:t> </a:t>
            </a:r>
            <a:r>
              <a:rPr lang="en-US" dirty="0" err="1"/>
              <a:t>ID","Volume</a:t>
            </a:r>
            <a:r>
              <a:rPr lang="en-US" dirty="0"/>
              <a:t> </a:t>
            </a:r>
            <a:r>
              <a:rPr lang="en-US" dirty="0" err="1"/>
              <a:t>Name","Volume</a:t>
            </a:r>
            <a:r>
              <a:rPr lang="en-US" dirty="0"/>
              <a:t> </a:t>
            </a:r>
            <a:r>
              <a:rPr lang="en-US" dirty="0" err="1"/>
              <a:t>Info","Data","Index</a:t>
            </a:r>
            <a:r>
              <a:rPr lang="en-US" dirty="0"/>
              <a:t> </a:t>
            </a:r>
            <a:r>
              <a:rPr lang="en-US" dirty="0" err="1"/>
              <a:t>Root","Index</a:t>
            </a:r>
            <a:r>
              <a:rPr lang="en-US" dirty="0"/>
              <a:t> </a:t>
            </a:r>
            <a:r>
              <a:rPr lang="en-US" dirty="0" err="1"/>
              <a:t>Allocation","Bitmap","Reparse</a:t>
            </a:r>
            <a:r>
              <a:rPr lang="en-US" dirty="0"/>
              <a:t> </a:t>
            </a:r>
            <a:r>
              <a:rPr lang="en-US" dirty="0" err="1"/>
              <a:t>Point","EA</a:t>
            </a:r>
            <a:r>
              <a:rPr lang="en-US" dirty="0"/>
              <a:t> </a:t>
            </a:r>
            <a:r>
              <a:rPr lang="en-US" dirty="0" err="1"/>
              <a:t>Information","EA","Property</a:t>
            </a:r>
            <a:r>
              <a:rPr lang="en-US" dirty="0"/>
              <a:t> </a:t>
            </a:r>
            <a:r>
              <a:rPr lang="en-US" dirty="0" err="1"/>
              <a:t>Set","Logged</a:t>
            </a:r>
            <a:r>
              <a:rPr lang="en-US" dirty="0"/>
              <a:t> Utility </a:t>
            </a:r>
            <a:r>
              <a:rPr lang="en-US" dirty="0" err="1"/>
              <a:t>Stream","Log</a:t>
            </a:r>
            <a:r>
              <a:rPr lang="en-US" dirty="0"/>
              <a:t>/</a:t>
            </a:r>
            <a:r>
              <a:rPr lang="en-US" dirty="0" err="1"/>
              <a:t>Notes","STF</a:t>
            </a:r>
            <a:r>
              <a:rPr lang="en-US" dirty="0"/>
              <a:t> FN Shift","</a:t>
            </a:r>
            <a:r>
              <a:rPr lang="en-US" dirty="0" err="1"/>
              <a:t>uSec</a:t>
            </a:r>
            <a:r>
              <a:rPr lang="en-US" dirty="0"/>
              <a:t> </a:t>
            </a:r>
            <a:r>
              <a:rPr lang="en-US" dirty="0" err="1"/>
              <a:t>Zero","ADS</a:t>
            </a:r>
            <a:r>
              <a:rPr lang="en-US" dirty="0"/>
              <a:t>"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7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</a:t>
            </a:r>
            <a:r>
              <a:rPr lang="en-US" dirty="0" err="1"/>
              <a:t>mft</a:t>
            </a:r>
            <a:r>
              <a:rPr lang="en-US" dirty="0"/>
              <a:t>/mft.csv | head -n1 | </a:t>
            </a:r>
            <a:r>
              <a:rPr lang="en-US" dirty="0" err="1"/>
              <a:t>awk</a:t>
            </a:r>
            <a:r>
              <a:rPr lang="en-US" dirty="0"/>
              <a:t> '{split($0,a,","); print a[1],a[4],a[6]}‘</a:t>
            </a:r>
          </a:p>
          <a:p>
            <a:r>
              <a:rPr lang="en-US" dirty="0" err="1"/>
              <a:t>awk</a:t>
            </a:r>
            <a:r>
              <a:rPr lang="en-US" dirty="0"/>
              <a:t>  '/informant.*\/Burn/   {split($0,a,","); print a[1],a[4],a[6],a[8], a[11]}' </a:t>
            </a:r>
            <a:r>
              <a:rPr lang="en-US" dirty="0" err="1"/>
              <a:t>mft</a:t>
            </a:r>
            <a:r>
              <a:rPr lang="en-US" dirty="0"/>
              <a:t>/mft.csv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6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 "\|21921\|"  UsnJrnl2Csv/UsnJrnl_2020-11-28_12-15-14.csv –color</a:t>
            </a:r>
          </a:p>
          <a:p>
            <a:r>
              <a:rPr lang="en-US" dirty="0"/>
              <a:t>https://docs.microsoft.com/en-us/windows/win32/api/winioctl/ns-winioctl-usn_record_v2?redirectedfrom=MSDN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6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http://forensicinsight.org/wp-content/uploads/2013/06/F-INSIGHT-NTFS-Log-TrackerEnglish.pdf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6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https://secureartisan.wordpress.com/2012/06/04/windows-7-cddvd-burning/#:~:text=Event%20ID%20133.&amp;text=While%20there%20is%20no%20supporting,does%20not%20trigger%20this%20event.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11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https://digital-forensics.sans.org/summit-archives/DFIR_Summit/File-System-Journaling-Forensics-Theory-Procedures-and-Analysis-Impacts-David-Cowen-with-Matthew-Seyer.pdf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0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http://forensicinsight.org/wp-content/uploads/2013/06/F-INSIGHT-NTFS-Log-TrackerEnglish.pdf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83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clone https://github.com/jschicht/LogFileParser.git</a:t>
            </a:r>
          </a:p>
          <a:p>
            <a:r>
              <a:rPr lang="en-US" dirty="0"/>
              <a:t>wine </a:t>
            </a:r>
            <a:r>
              <a:rPr lang="en-US" dirty="0" err="1"/>
              <a:t>LogFileParser</a:t>
            </a:r>
            <a:r>
              <a:rPr lang="en-US" dirty="0"/>
              <a:t>/LogFileParser.exe -h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4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grep -P "D\:" </a:t>
            </a:r>
            <a:r>
              <a:rPr lang="en-US" dirty="0" err="1"/>
              <a:t>AutomaticDestinations</a:t>
            </a:r>
            <a:r>
              <a:rPr lang="en-US" dirty="0"/>
              <a:t>/20201126160358_AutomaticDestinations.csv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https://www.howtogeek.com/689705/how-to-burn-a-cd-or-dvd-on-windows-10/#:~:text=Log%20into%20your%20Windows%20machine,to%20handle%20writing%20the%20disc.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hivexsh</a:t>
            </a:r>
            <a:r>
              <a:rPr lang="en-US" dirty="0"/>
              <a:t> NTUSER_informant.DAT</a:t>
            </a:r>
          </a:p>
          <a:p>
            <a:r>
              <a:rPr lang="en-US" dirty="0"/>
              <a:t>cd Software\Microsoft\Windows\</a:t>
            </a:r>
            <a:r>
              <a:rPr lang="en-US" dirty="0" err="1"/>
              <a:t>CurrentVersion</a:t>
            </a:r>
            <a:r>
              <a:rPr lang="en-US" dirty="0"/>
              <a:t>\Explorer\CD Burning\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8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/media/root/C8CA0C8DCA0C7A48/Windows/System32/</a:t>
            </a:r>
            <a:r>
              <a:rPr lang="en-US" dirty="0" err="1"/>
              <a:t>winevt</a:t>
            </a:r>
            <a:r>
              <a:rPr lang="en-US" dirty="0"/>
              <a:t>/Logs/</a:t>
            </a:r>
            <a:r>
              <a:rPr lang="en-US" dirty="0" err="1"/>
              <a:t>System.evtx</a:t>
            </a:r>
            <a:r>
              <a:rPr lang="en-US" dirty="0"/>
              <a:t>  </a:t>
            </a:r>
            <a:r>
              <a:rPr lang="en-US" dirty="0" err="1"/>
              <a:t>event_log</a:t>
            </a:r>
            <a:r>
              <a:rPr lang="en-US" dirty="0"/>
              <a:t>/</a:t>
            </a:r>
          </a:p>
          <a:p>
            <a:r>
              <a:rPr lang="en-US" dirty="0"/>
              <a:t>evtx_dump.py </a:t>
            </a:r>
            <a:r>
              <a:rPr lang="en-US" dirty="0" err="1"/>
              <a:t>event_log</a:t>
            </a:r>
            <a:r>
              <a:rPr lang="en-US" dirty="0"/>
              <a:t>/</a:t>
            </a:r>
            <a:r>
              <a:rPr lang="en-US" dirty="0" err="1"/>
              <a:t>System.evtx</a:t>
            </a:r>
            <a:r>
              <a:rPr lang="en-US" dirty="0"/>
              <a:t> &gt; </a:t>
            </a:r>
            <a:r>
              <a:rPr lang="en-US" dirty="0" err="1"/>
              <a:t>event_log</a:t>
            </a:r>
            <a:r>
              <a:rPr lang="en-US" dirty="0"/>
              <a:t>/System_evtx.xml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 "&lt;Provider Name=\"</a:t>
            </a:r>
            <a:r>
              <a:rPr lang="en-US" dirty="0" err="1"/>
              <a:t>cdrom</a:t>
            </a:r>
            <a:r>
              <a:rPr lang="en-US" dirty="0"/>
              <a:t>\"" </a:t>
            </a:r>
            <a:r>
              <a:rPr lang="en-US" dirty="0" err="1"/>
              <a:t>event_log</a:t>
            </a:r>
            <a:r>
              <a:rPr lang="en-US" dirty="0"/>
              <a:t>/System_evtx.xml -B 1 -A 10 --color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8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hivexsh</a:t>
            </a:r>
            <a:r>
              <a:rPr lang="en-US" dirty="0"/>
              <a:t> NTUSER_informant.DAT</a:t>
            </a:r>
          </a:p>
          <a:p>
            <a:r>
              <a:rPr lang="en-US" dirty="0"/>
              <a:t>cd Software\Microsoft\Windows\</a:t>
            </a:r>
            <a:r>
              <a:rPr lang="en-US" dirty="0" err="1"/>
              <a:t>CurrentVersion</a:t>
            </a:r>
            <a:r>
              <a:rPr lang="en-US" dirty="0"/>
              <a:t>\Explorer\CD Burning\</a:t>
            </a:r>
            <a:r>
              <a:rPr lang="en-US" dirty="0" err="1"/>
              <a:t>StagingInfo</a:t>
            </a:r>
            <a:r>
              <a:rPr lang="en-US" dirty="0"/>
              <a:t>\Volume{c9a1c044-d2d7-11e4-9dae-806e6f6e6963}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9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Software\Microsoft\Windows\</a:t>
            </a:r>
            <a:r>
              <a:rPr lang="en-US" dirty="0" err="1"/>
              <a:t>CurrentVersion</a:t>
            </a:r>
            <a:r>
              <a:rPr lang="en-US" dirty="0"/>
              <a:t>\Explorer\CD Burning\</a:t>
            </a:r>
            <a:r>
              <a:rPr lang="en-US" dirty="0" err="1"/>
              <a:t>StagingInfo</a:t>
            </a:r>
            <a:r>
              <a:rPr lang="en-US" dirty="0"/>
              <a:t>\Volume{c9a1c044-d2d7-11e4-9dae-806e6f6e6963}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ls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/Local/Microsoft/Windows/Burn/Burn/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rdF</a:t>
            </a:r>
            <a:r>
              <a:rPr lang="en-US" dirty="0"/>
              <a:t> -o 206848 cfreds_2015_data_leakage_pc.dd | grep -P "/Burn"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CD burn, $MFT, $MFT 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77" y="1151106"/>
            <a:ext cx="10691787" cy="1333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7" y="3544328"/>
            <a:ext cx="10496474" cy="1510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377" y="766354"/>
            <a:ext cx="77031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staging folder but nothing there because all files will be deleted after burn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3377" y="3174996"/>
            <a:ext cx="70631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deleted staging folder (not a completed results, see next questions)</a:t>
            </a:r>
          </a:p>
        </p:txBody>
      </p:sp>
    </p:spTree>
    <p:extLst>
      <p:ext uri="{BB962C8B-B14F-4D97-AF65-F5344CB8AC3E}">
        <p14:creationId xmlns:p14="http://schemas.microsoft.com/office/powerpoint/2010/main" val="103287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 Journal file analysis </a:t>
            </a:r>
            <a:r>
              <a:rPr lang="en-US" sz="3600" i="1" dirty="0">
                <a:solidFill>
                  <a:srgbClr val="7030A0"/>
                </a:solidFill>
              </a:rPr>
              <a:t>(\$Extend\$</a:t>
            </a:r>
            <a:r>
              <a:rPr lang="en-US" sz="3600" i="1" dirty="0" err="1">
                <a:solidFill>
                  <a:srgbClr val="7030A0"/>
                </a:solidFill>
              </a:rPr>
              <a:t>UsnJrnl</a:t>
            </a:r>
            <a:r>
              <a:rPr lang="en-US" sz="3600" i="1" dirty="0">
                <a:solidFill>
                  <a:srgbClr val="7030A0"/>
                </a:solidFill>
              </a:rPr>
              <a:t>·$J 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06022"/>
            <a:ext cx="604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DAT#####.tmp, DAT#####.tmp, FIL#####.tmp, POST#####.tmp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69451"/>
            <a:ext cx="9053345" cy="2781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29394"/>
            <a:ext cx="65823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when the suspect burns CD-R with the pattern </a:t>
            </a:r>
            <a:r>
              <a:rPr lang="nl-NL" dirty="0">
                <a:solidFill>
                  <a:srgbClr val="7030A0"/>
                </a:solidFill>
              </a:rPr>
              <a:t>DAT#####.tmp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23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34.</a:t>
            </a:r>
            <a:r>
              <a:rPr lang="en-US" dirty="0"/>
              <a:t>	What files were copied from PC to CD-R?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073640" cy="4313918"/>
          </a:xfrm>
        </p:spPr>
        <p:txBody>
          <a:bodyPr>
            <a:normAutofit/>
          </a:bodyPr>
          <a:lstStyle/>
          <a:p>
            <a:r>
              <a:rPr lang="en-US" dirty="0"/>
              <a:t>Equivalent to trace what files have been deleted from 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Users\informant\</a:t>
            </a:r>
            <a:r>
              <a:rPr lang="en-US" sz="2000" i="1" dirty="0" err="1">
                <a:solidFill>
                  <a:srgbClr val="7030A0"/>
                </a:solidFill>
              </a:rPr>
              <a:t>AppData</a:t>
            </a:r>
            <a:r>
              <a:rPr lang="en-US" sz="2000" i="1" dirty="0">
                <a:solidFill>
                  <a:srgbClr val="7030A0"/>
                </a:solidFill>
              </a:rPr>
              <a:t>\Local\Microsoft\Windows\Burn\Burn\</a:t>
            </a:r>
          </a:p>
          <a:p>
            <a:r>
              <a:rPr lang="en-US" dirty="0"/>
              <a:t>Difficult to trace because it is possible that there is no meta data in </a:t>
            </a:r>
            <a:r>
              <a:rPr lang="en-US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$MFT: 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$MFT </a:t>
            </a:r>
            <a:r>
              <a:rPr lang="en-US" dirty="0"/>
              <a:t>is a file containing meta data for all files and directories in NTFS</a:t>
            </a:r>
          </a:p>
          <a:p>
            <a:pPr lvl="1"/>
            <a:r>
              <a:rPr lang="en-US" dirty="0"/>
              <a:t>A periodic garbage collection since Windows 7</a:t>
            </a:r>
          </a:p>
          <a:p>
            <a:pPr lvl="1"/>
            <a:r>
              <a:rPr lang="en-US" dirty="0"/>
              <a:t>In case of SSD, unallocated space is arranged by TRIM operation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2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414554" cy="4313918"/>
          </a:xfrm>
        </p:spPr>
        <p:txBody>
          <a:bodyPr>
            <a:normAutofit lnSpcReduction="10000"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$MFT </a:t>
            </a:r>
          </a:p>
          <a:p>
            <a:pPr lvl="1"/>
            <a:r>
              <a:rPr lang="en-US" dirty="0"/>
              <a:t>provides only last modified/access time of a file</a:t>
            </a:r>
          </a:p>
          <a:p>
            <a:pPr lvl="1"/>
            <a:r>
              <a:rPr lang="en-US" dirty="0"/>
              <a:t>Each</a:t>
            </a:r>
            <a:r>
              <a:rPr lang="en-US" i="1" dirty="0">
                <a:solidFill>
                  <a:srgbClr val="7030A0"/>
                </a:solidFill>
              </a:rPr>
              <a:t> $MFT </a:t>
            </a:r>
            <a:r>
              <a:rPr lang="en-US" dirty="0"/>
              <a:t>entry = a file with attributes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$</a:t>
            </a:r>
            <a:r>
              <a:rPr lang="en-US" sz="2400" i="1" dirty="0" err="1">
                <a:solidFill>
                  <a:srgbClr val="7030A0"/>
                </a:solidFill>
              </a:rPr>
              <a:t>LogFile</a:t>
            </a:r>
            <a:r>
              <a:rPr lang="en-US" sz="2400" i="1" dirty="0">
                <a:solidFill>
                  <a:srgbClr val="7030A0"/>
                </a:solidFill>
              </a:rPr>
              <a:t>: </a:t>
            </a:r>
            <a:r>
              <a:rPr lang="en-US" sz="2400" dirty="0"/>
              <a:t>transaction log of NTFS </a:t>
            </a:r>
            <a:r>
              <a:rPr lang="en-US" sz="2400"/>
              <a:t>for data recovery </a:t>
            </a:r>
            <a:endParaRPr lang="en-US" sz="2400" dirty="0"/>
          </a:p>
          <a:p>
            <a:pPr lvl="1"/>
            <a:r>
              <a:rPr lang="en-US" dirty="0"/>
              <a:t>Save few hours of activity recorded in a </a:t>
            </a:r>
            <a:r>
              <a:rPr lang="en-US" i="1" dirty="0"/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r>
              <a:rPr lang="en-US" dirty="0"/>
              <a:t>.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associate with </a:t>
            </a:r>
            <a:r>
              <a:rPr lang="en-US" i="1" dirty="0">
                <a:solidFill>
                  <a:srgbClr val="7030A0"/>
                </a:solidFill>
              </a:rPr>
              <a:t>$MFT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$</a:t>
            </a:r>
            <a:r>
              <a:rPr lang="en-US" sz="2400" i="1" dirty="0" err="1">
                <a:solidFill>
                  <a:srgbClr val="7030A0"/>
                </a:solidFill>
              </a:rPr>
              <a:t>Extend$UsnJrnl</a:t>
            </a:r>
            <a:r>
              <a:rPr lang="en-US" sz="2400" i="1" dirty="0">
                <a:solidFill>
                  <a:srgbClr val="7030A0"/>
                </a:solidFill>
              </a:rPr>
              <a:t>·$J </a:t>
            </a:r>
          </a:p>
          <a:p>
            <a:pPr lvl="1"/>
            <a:r>
              <a:rPr lang="en-US" dirty="0"/>
              <a:t>using bit flags </a:t>
            </a:r>
          </a:p>
          <a:p>
            <a:pPr lvl="1"/>
            <a:endParaRPr lang="en-US" sz="2000" i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70" y="1690689"/>
            <a:ext cx="5661523" cy="23065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7670" y="4077512"/>
            <a:ext cx="471446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records transactions when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creation of file/directory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deletion of file/directory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modification of $data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modification of MFT entry</a:t>
            </a:r>
          </a:p>
        </p:txBody>
      </p:sp>
    </p:spTree>
    <p:extLst>
      <p:ext uri="{BB962C8B-B14F-4D97-AF65-F5344CB8AC3E}">
        <p14:creationId xmlns:p14="http://schemas.microsoft.com/office/powerpoint/2010/main" val="407220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$MFT (</a:t>
            </a:r>
            <a:r>
              <a:rPr lang="en-US" dirty="0"/>
              <a:t>Master File Table</a:t>
            </a:r>
            <a:r>
              <a:rPr lang="en-US" i="1" dirty="0">
                <a:solidFill>
                  <a:srgbClr val="7030A0"/>
                </a:solidFill>
              </a:rPr>
              <a:t>) </a:t>
            </a:r>
            <a:r>
              <a:rPr lang="en-US" dirty="0"/>
              <a:t>Entry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31344"/>
            <a:ext cx="6688007" cy="5161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2519" y="3214714"/>
            <a:ext cx="2544020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M</a:t>
            </a:r>
            <a:r>
              <a:rPr lang="en-US" sz="1100" dirty="0"/>
              <a:t> – Modified : When the contents of a file were last changed.</a:t>
            </a:r>
          </a:p>
          <a:p>
            <a:r>
              <a:rPr lang="en-US" sz="1100" dirty="0">
                <a:solidFill>
                  <a:srgbClr val="FF0000"/>
                </a:solidFill>
              </a:rPr>
              <a:t>A</a:t>
            </a:r>
            <a:r>
              <a:rPr lang="en-US" sz="1100" dirty="0"/>
              <a:t> – Accessed : When the contents of a file were accessed/read.</a:t>
            </a:r>
          </a:p>
          <a:p>
            <a:r>
              <a:rPr lang="en-US" sz="1100" dirty="0">
                <a:solidFill>
                  <a:srgbClr val="FF0000"/>
                </a:solidFill>
              </a:rPr>
              <a:t>C</a:t>
            </a:r>
            <a:r>
              <a:rPr lang="en-US" sz="1100" dirty="0"/>
              <a:t> – Created : When the file was created.</a:t>
            </a:r>
          </a:p>
          <a:p>
            <a:r>
              <a:rPr lang="en-US" sz="1100" dirty="0">
                <a:solidFill>
                  <a:srgbClr val="FF0000"/>
                </a:solidFill>
              </a:rPr>
              <a:t>E</a:t>
            </a:r>
            <a:r>
              <a:rPr lang="en-US" sz="1100" dirty="0"/>
              <a:t> – Entry Modified : When the MFT record associated with the file changed.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600" y="1772357"/>
            <a:ext cx="26214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  <a:r>
              <a:rPr lang="en-US" sz="1400" dirty="0"/>
              <a:t>: Entry number (the $MFT itself)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469" y="3695286"/>
            <a:ext cx="4644254" cy="20512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15469" y="1653007"/>
            <a:ext cx="440242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One MFT entry = one file (Except file content)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Each entry size = 1K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first 16 MFT entries for special metadata files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4891" y="1789665"/>
            <a:ext cx="6008915" cy="2128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2709323"/>
            <a:ext cx="6013269" cy="1885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54629" y="4155676"/>
            <a:ext cx="7480662" cy="515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98320" y="4694060"/>
            <a:ext cx="8390709" cy="1494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185" y="0"/>
            <a:ext cx="3596815" cy="1465369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6958149" y="1465369"/>
            <a:ext cx="2708365" cy="1631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4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1" y="0"/>
            <a:ext cx="9031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0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</a:t>
            </a:r>
            <a:r>
              <a:rPr lang="en-US" sz="3600" i="1" dirty="0">
                <a:solidFill>
                  <a:srgbClr val="7030A0"/>
                </a:solidFill>
              </a:rPr>
              <a:t>Burn/Burn</a:t>
            </a:r>
            <a:r>
              <a:rPr lang="en-US" dirty="0"/>
              <a:t> MFT entry ID using </a:t>
            </a:r>
            <a:r>
              <a:rPr lang="en-US" i="1" dirty="0" err="1">
                <a:solidFill>
                  <a:srgbClr val="7030A0"/>
                </a:solidFill>
              </a:rPr>
              <a:t>analyzeMFT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67288"/>
            <a:ext cx="8269350" cy="1905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29394"/>
            <a:ext cx="38016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</a:t>
            </a:r>
            <a:r>
              <a:rPr lang="en-US" i="1" dirty="0">
                <a:solidFill>
                  <a:srgbClr val="007DB5"/>
                </a:solidFill>
              </a:rPr>
              <a:t>$MFT</a:t>
            </a:r>
            <a:r>
              <a:rPr lang="en-US" dirty="0"/>
              <a:t> (entry 0) from DD image </a:t>
            </a:r>
          </a:p>
        </p:txBody>
      </p:sp>
    </p:spTree>
    <p:extLst>
      <p:ext uri="{BB962C8B-B14F-4D97-AF65-F5344CB8AC3E}">
        <p14:creationId xmlns:p14="http://schemas.microsoft.com/office/powerpoint/2010/main" val="291667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6789"/>
          <a:stretch/>
        </p:blipFill>
        <p:spPr>
          <a:xfrm>
            <a:off x="1242913" y="956062"/>
            <a:ext cx="5456393" cy="1046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913" y="2893739"/>
            <a:ext cx="6378493" cy="2911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2913" y="586730"/>
            <a:ext cx="24339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Install </a:t>
            </a:r>
            <a:r>
              <a:rPr lang="en-US" i="1" dirty="0">
                <a:solidFill>
                  <a:srgbClr val="007DB5"/>
                </a:solidFill>
              </a:rPr>
              <a:t>MFT</a:t>
            </a:r>
            <a:r>
              <a:rPr lang="en-US" dirty="0"/>
              <a:t> analyze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2913" y="2524407"/>
            <a:ext cx="220085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Test </a:t>
            </a:r>
            <a:r>
              <a:rPr lang="en-US" i="1" dirty="0">
                <a:solidFill>
                  <a:srgbClr val="007DB5"/>
                </a:solidFill>
              </a:rPr>
              <a:t>MFT</a:t>
            </a:r>
            <a:r>
              <a:rPr lang="en-US" dirty="0"/>
              <a:t> analyze tool</a:t>
            </a:r>
          </a:p>
        </p:txBody>
      </p:sp>
    </p:spTree>
    <p:extLst>
      <p:ext uri="{BB962C8B-B14F-4D97-AF65-F5344CB8AC3E}">
        <p14:creationId xmlns:p14="http://schemas.microsoft.com/office/powerpoint/2010/main" val="36607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99" y="742369"/>
            <a:ext cx="6469941" cy="1882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8899" y="2745558"/>
            <a:ext cx="27097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$</a:t>
            </a:r>
            <a:r>
              <a:rPr lang="en-US" i="1" dirty="0">
                <a:solidFill>
                  <a:srgbClr val="007DB5"/>
                </a:solidFill>
              </a:rPr>
              <a:t>MFT</a:t>
            </a:r>
            <a:r>
              <a:rPr lang="en-US" dirty="0"/>
              <a:t> column names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899" y="3114890"/>
            <a:ext cx="9259102" cy="3330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1299" y="525437"/>
            <a:ext cx="22086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Convert  $</a:t>
            </a:r>
            <a:r>
              <a:rPr lang="en-US" i="1" dirty="0">
                <a:solidFill>
                  <a:srgbClr val="007DB5"/>
                </a:solidFill>
              </a:rPr>
              <a:t>MFT</a:t>
            </a:r>
            <a:r>
              <a:rPr lang="en-US" dirty="0"/>
              <a:t> to .csv</a:t>
            </a:r>
          </a:p>
        </p:txBody>
      </p:sp>
    </p:spTree>
    <p:extLst>
      <p:ext uri="{BB962C8B-B14F-4D97-AF65-F5344CB8AC3E}">
        <p14:creationId xmlns:p14="http://schemas.microsoft.com/office/powerpoint/2010/main" val="174565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791" y="5389516"/>
            <a:ext cx="569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$MFT entry </a:t>
            </a:r>
            <a:r>
              <a:rPr lang="en-US" b="1" dirty="0">
                <a:solidFill>
                  <a:schemeClr val="accent6"/>
                </a:solidFill>
              </a:rPr>
              <a:t>21921, </a:t>
            </a:r>
            <a:r>
              <a:rPr lang="en-US" dirty="0"/>
              <a:t>which indicate the folder …</a:t>
            </a:r>
            <a:r>
              <a:rPr lang="en-US" b="1" dirty="0">
                <a:solidFill>
                  <a:schemeClr val="accent6"/>
                </a:solidFill>
              </a:rPr>
              <a:t>/Burn/Burn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791" y="1621756"/>
            <a:ext cx="61459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fields </a:t>
            </a:r>
            <a:r>
              <a:rPr lang="en-US" dirty="0">
                <a:solidFill>
                  <a:srgbClr val="FF0000"/>
                </a:solidFill>
              </a:rPr>
              <a:t>1:</a:t>
            </a:r>
            <a:r>
              <a:rPr lang="en-US" dirty="0"/>
              <a:t> Record # (Entry #),</a:t>
            </a:r>
            <a:r>
              <a:rPr lang="en-US" dirty="0">
                <a:solidFill>
                  <a:srgbClr val="FF0000"/>
                </a:solidFill>
              </a:rPr>
              <a:t> 4: </a:t>
            </a:r>
            <a:r>
              <a:rPr lang="en-US" dirty="0"/>
              <a:t>record type, </a:t>
            </a:r>
            <a:r>
              <a:rPr lang="en-US" dirty="0">
                <a:solidFill>
                  <a:srgbClr val="FF0000"/>
                </a:solidFill>
              </a:rPr>
              <a:t>6: </a:t>
            </a:r>
            <a:r>
              <a:rPr lang="en-US" dirty="0"/>
              <a:t>Parent File #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1" y="1991088"/>
            <a:ext cx="10112175" cy="1022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91" y="3701810"/>
            <a:ext cx="22987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</a:t>
            </a:r>
            <a:r>
              <a:rPr lang="en-US" i="1" dirty="0">
                <a:solidFill>
                  <a:srgbClr val="007DB5"/>
                </a:solidFill>
              </a:rPr>
              <a:t>Burn</a:t>
            </a:r>
            <a:r>
              <a:rPr lang="en-US" dirty="0"/>
              <a:t> folder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91" y="4071142"/>
            <a:ext cx="11842506" cy="1318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17176" y="5389516"/>
            <a:ext cx="30670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: Filename #1",“</a:t>
            </a:r>
          </a:p>
          <a:p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:Std Info Access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2FFCF-1741-4B2B-A2E7-5F8E3FC9741D}"/>
              </a:ext>
            </a:extLst>
          </p:cNvPr>
          <p:cNvSpPr txBox="1"/>
          <p:nvPr/>
        </p:nvSpPr>
        <p:spPr>
          <a:xfrm>
            <a:off x="8879725" y="115156"/>
            <a:ext cx="3024482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1600" dirty="0">
                <a:solidFill>
                  <a:schemeClr val="accent2"/>
                </a:solidFill>
              </a:rPr>
              <a:t>awk '{split($0, a, “,“   )   }’</a:t>
            </a:r>
          </a:p>
          <a:p>
            <a:r>
              <a:rPr lang="en-GB" sz="1600" dirty="0"/>
              <a:t>                     </a:t>
            </a:r>
            <a:r>
              <a:rPr lang="en-GB" sz="1600" dirty="0">
                <a:solidFill>
                  <a:srgbClr val="FF0000"/>
                </a:solidFill>
              </a:rPr>
              <a:t>^^  ^  ^</a:t>
            </a:r>
          </a:p>
          <a:p>
            <a:r>
              <a:rPr lang="en-GB" sz="1600" dirty="0"/>
              <a:t>                        |  |  |</a:t>
            </a:r>
          </a:p>
          <a:p>
            <a:r>
              <a:rPr lang="en-GB" sz="1600" dirty="0"/>
              <a:t>                string  |  </a:t>
            </a:r>
            <a:r>
              <a:rPr lang="en-GB" sz="1600" dirty="0" err="1"/>
              <a:t>fieldsep</a:t>
            </a:r>
            <a:endParaRPr lang="en-GB" sz="1600" dirty="0"/>
          </a:p>
          <a:p>
            <a:r>
              <a:rPr lang="en-GB" sz="1600" dirty="0"/>
              <a:t>                            |</a:t>
            </a:r>
          </a:p>
          <a:p>
            <a:r>
              <a:rPr lang="en-GB" sz="1600" dirty="0"/>
              <a:t>               array to store results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72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32.</a:t>
            </a:r>
            <a:r>
              <a:rPr lang="en-US" dirty="0"/>
              <a:t>	What a method (or software) was used for burning CD-R?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100251"/>
            <a:ext cx="8018417" cy="3076712"/>
          </a:xfrm>
        </p:spPr>
        <p:txBody>
          <a:bodyPr>
            <a:normAutofit/>
          </a:bodyPr>
          <a:lstStyle/>
          <a:p>
            <a:r>
              <a:rPr lang="en-US" dirty="0"/>
              <a:t>Windows 7 comes with built in support for burning CD’s and DVD’s.</a:t>
            </a:r>
          </a:p>
          <a:p>
            <a:r>
              <a:rPr lang="en-US" dirty="0"/>
              <a:t>When insert a blank recordable CD or DVD into your optical drive</a:t>
            </a:r>
          </a:p>
          <a:p>
            <a:pPr lvl="1"/>
            <a:r>
              <a:rPr lang="en-US" dirty="0"/>
              <a:t>Window titled “</a:t>
            </a:r>
            <a:r>
              <a:rPr lang="en-US" dirty="0">
                <a:solidFill>
                  <a:srgbClr val="FF0000"/>
                </a:solidFill>
              </a:rPr>
              <a:t>Burn a Disc</a:t>
            </a:r>
            <a:r>
              <a:rPr lang="en-US" dirty="0"/>
              <a:t>” will appear. </a:t>
            </a:r>
          </a:p>
          <a:p>
            <a:pPr lvl="1"/>
            <a:r>
              <a:rPr lang="en-US" dirty="0"/>
              <a:t>This dialog asks you how you want Windows to handle writing the disc. </a:t>
            </a:r>
          </a:p>
        </p:txBody>
      </p:sp>
      <p:pic>
        <p:nvPicPr>
          <p:cNvPr id="7" name="Picture 2" descr="In Windows 10, choose a disc writing method, then enter a title, and click &quot;Next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17" y="3289322"/>
            <a:ext cx="3182825" cy="19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720563"/>
            <a:ext cx="8762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33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/>
              <a:t>	</a:t>
            </a:r>
            <a:r>
              <a:rPr lang="en-US" sz="4400" dirty="0">
                <a:latin typeface="+mj-lt"/>
                <a:ea typeface="+mj-ea"/>
                <a:cs typeface="+mj-cs"/>
              </a:rPr>
              <a:t>When did the suspect burn CD-R?</a:t>
            </a:r>
          </a:p>
        </p:txBody>
      </p:sp>
    </p:spTree>
    <p:extLst>
      <p:ext uri="{BB962C8B-B14F-4D97-AF65-F5344CB8AC3E}">
        <p14:creationId xmlns:p14="http://schemas.microsoft.com/office/powerpoint/2010/main" val="57158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53" y="1930792"/>
            <a:ext cx="11522439" cy="3817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353" y="1561460"/>
            <a:ext cx="80603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directories/files associated with entry ID </a:t>
            </a:r>
            <a:r>
              <a:rPr lang="en-US" i="1" dirty="0">
                <a:solidFill>
                  <a:srgbClr val="007DB5"/>
                </a:solidFill>
              </a:rPr>
              <a:t>/Burn/Burn </a:t>
            </a:r>
            <a:r>
              <a:rPr lang="en-US" dirty="0"/>
              <a:t>21921 in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UsnJrnl</a:t>
            </a:r>
            <a:r>
              <a:rPr lang="en-US" i="1" dirty="0">
                <a:solidFill>
                  <a:srgbClr val="7030A0"/>
                </a:solidFill>
              </a:rPr>
              <a:t>·$J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32324" y="0"/>
            <a:ext cx="2759676" cy="1392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Offset|FileName|USN|Timestamp|Reason|MFTReference|MFTReferenceSeqNo|</a:t>
            </a:r>
            <a:r>
              <a:rPr lang="en-US" sz="1400" b="1" dirty="0">
                <a:solidFill>
                  <a:srgbClr val="FF0000"/>
                </a:solidFill>
              </a:rPr>
              <a:t>MFTParentReference</a:t>
            </a:r>
            <a:r>
              <a:rPr lang="en-US" sz="1400" dirty="0"/>
              <a:t>|MFTParentReferenceSeqNo|FileAttributes|MajorVersion|MinorVersion|SourceInfo|SecurityId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345701" y="691978"/>
            <a:ext cx="2651813" cy="17958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835979" y="691978"/>
            <a:ext cx="1161535" cy="19390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4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r>
              <a:rPr lang="en-US" dirty="0"/>
              <a:t>: transaction log file of NTFS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all transactions of NTFS</a:t>
            </a:r>
          </a:p>
          <a:p>
            <a:pPr lvl="1"/>
            <a:r>
              <a:rPr lang="en-US" dirty="0"/>
              <a:t>OS recovers the status of file system in case of unexpected system shutdown due to power error or critical system failure</a:t>
            </a:r>
          </a:p>
          <a:p>
            <a:r>
              <a:rPr lang="en-US" dirty="0"/>
              <a:t>Each record has LSN(</a:t>
            </a:r>
            <a:r>
              <a:rPr lang="en-US" i="1" dirty="0">
                <a:solidFill>
                  <a:srgbClr val="007DB5"/>
                </a:solidFill>
              </a:rPr>
              <a:t>$</a:t>
            </a:r>
            <a:r>
              <a:rPr lang="en-US" i="1" dirty="0" err="1">
                <a:solidFill>
                  <a:srgbClr val="007DB5"/>
                </a:solidFill>
              </a:rPr>
              <a:t>LogFile</a:t>
            </a:r>
            <a:r>
              <a:rPr lang="en-US" i="1" dirty="0">
                <a:solidFill>
                  <a:srgbClr val="007DB5"/>
                </a:solidFill>
              </a:rPr>
              <a:t> </a:t>
            </a:r>
            <a:r>
              <a:rPr lang="en-US" dirty="0"/>
              <a:t>Sequence Number).</a:t>
            </a:r>
          </a:p>
          <a:p>
            <a:pPr lvl="1"/>
            <a:r>
              <a:rPr lang="en-US" dirty="0"/>
              <a:t>This LSN information increase sequentially. </a:t>
            </a:r>
          </a:p>
          <a:p>
            <a:r>
              <a:rPr lang="en-US" dirty="0"/>
              <a:t>64 MB in typical hard disk volume.</a:t>
            </a:r>
          </a:p>
          <a:p>
            <a:pPr lvl="1"/>
            <a:r>
              <a:rPr lang="en-US" dirty="0"/>
              <a:t>Can be resized </a:t>
            </a:r>
          </a:p>
          <a:p>
            <a:pPr lvl="1"/>
            <a:r>
              <a:rPr lang="en-US" dirty="0"/>
              <a:t>Hold 2 ~ 3 hours of activities in </a:t>
            </a:r>
            <a:r>
              <a:rPr lang="en-US" i="1" dirty="0">
                <a:solidFill>
                  <a:srgbClr val="007DB5"/>
                </a:solidFill>
              </a:rPr>
              <a:t>$</a:t>
            </a:r>
            <a:r>
              <a:rPr lang="en-US" i="1" dirty="0" err="1">
                <a:solidFill>
                  <a:srgbClr val="007DB5"/>
                </a:solidFill>
              </a:rPr>
              <a:t>LogFile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records.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775" y="3639030"/>
            <a:ext cx="4214225" cy="1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6223" cy="2145484"/>
          </a:xfrm>
        </p:spPr>
        <p:txBody>
          <a:bodyPr/>
          <a:lstStyle/>
          <a:p>
            <a:r>
              <a:rPr lang="en-US" dirty="0"/>
              <a:t>A transaction operation is consist of multiple operation records sequentially</a:t>
            </a:r>
          </a:p>
          <a:p>
            <a:pPr lvl="1"/>
            <a:r>
              <a:rPr lang="en-US" dirty="0"/>
              <a:t>Check Point Record : the start record of transaction</a:t>
            </a:r>
          </a:p>
          <a:p>
            <a:pPr lvl="1"/>
            <a:r>
              <a:rPr lang="en-US" dirty="0"/>
              <a:t>Update Record : the middle records of transaction</a:t>
            </a:r>
          </a:p>
          <a:p>
            <a:pPr lvl="1"/>
            <a:r>
              <a:rPr lang="en-US" dirty="0"/>
              <a:t>Commit Record : the last record of transaction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5589" y="5251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15291" y="47461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4034" y="4484914"/>
            <a:ext cx="1454329" cy="1341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NTFS restart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8365" y="4484915"/>
            <a:ext cx="8072845" cy="426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 File Records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08363" y="4484912"/>
            <a:ext cx="8072847" cy="1341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9919" y="5071568"/>
            <a:ext cx="853442" cy="601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LSN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69020" y="51554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3195" y="5045441"/>
            <a:ext cx="853442" cy="6016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LSN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103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6727" y="5062859"/>
            <a:ext cx="853442" cy="6016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LSN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6387" y="5067997"/>
            <a:ext cx="853442" cy="601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LSN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101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9663" y="5045441"/>
            <a:ext cx="853442" cy="6016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LSN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104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42560" y="5033968"/>
            <a:ext cx="853442" cy="601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LSN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60966" y="51467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Freeform 23"/>
          <p:cNvSpPr/>
          <p:nvPr/>
        </p:nvSpPr>
        <p:spPr>
          <a:xfrm>
            <a:off x="2325189" y="5347063"/>
            <a:ext cx="3631474" cy="862881"/>
          </a:xfrm>
          <a:custGeom>
            <a:avLst/>
            <a:gdLst>
              <a:gd name="connsiteX0" fmla="*/ 0 w 3631474"/>
              <a:gd name="connsiteY0" fmla="*/ 0 h 862881"/>
              <a:gd name="connsiteX1" fmla="*/ 8708 w 3631474"/>
              <a:gd name="connsiteY1" fmla="*/ 69668 h 862881"/>
              <a:gd name="connsiteX2" fmla="*/ 17417 w 3631474"/>
              <a:gd name="connsiteY2" fmla="*/ 156754 h 862881"/>
              <a:gd name="connsiteX3" fmla="*/ 87085 w 3631474"/>
              <a:gd name="connsiteY3" fmla="*/ 235131 h 862881"/>
              <a:gd name="connsiteX4" fmla="*/ 95794 w 3631474"/>
              <a:gd name="connsiteY4" fmla="*/ 269966 h 862881"/>
              <a:gd name="connsiteX5" fmla="*/ 148045 w 3631474"/>
              <a:gd name="connsiteY5" fmla="*/ 304800 h 862881"/>
              <a:gd name="connsiteX6" fmla="*/ 165462 w 3631474"/>
              <a:gd name="connsiteY6" fmla="*/ 330926 h 862881"/>
              <a:gd name="connsiteX7" fmla="*/ 217714 w 3631474"/>
              <a:gd name="connsiteY7" fmla="*/ 391886 h 862881"/>
              <a:gd name="connsiteX8" fmla="*/ 235131 w 3631474"/>
              <a:gd name="connsiteY8" fmla="*/ 426720 h 862881"/>
              <a:gd name="connsiteX9" fmla="*/ 278674 w 3631474"/>
              <a:gd name="connsiteY9" fmla="*/ 444137 h 862881"/>
              <a:gd name="connsiteX10" fmla="*/ 357051 w 3631474"/>
              <a:gd name="connsiteY10" fmla="*/ 513806 h 862881"/>
              <a:gd name="connsiteX11" fmla="*/ 374468 w 3631474"/>
              <a:gd name="connsiteY11" fmla="*/ 548640 h 862881"/>
              <a:gd name="connsiteX12" fmla="*/ 409302 w 3631474"/>
              <a:gd name="connsiteY12" fmla="*/ 566057 h 862881"/>
              <a:gd name="connsiteX13" fmla="*/ 461554 w 3631474"/>
              <a:gd name="connsiteY13" fmla="*/ 653143 h 862881"/>
              <a:gd name="connsiteX14" fmla="*/ 478971 w 3631474"/>
              <a:gd name="connsiteY14" fmla="*/ 679268 h 862881"/>
              <a:gd name="connsiteX15" fmla="*/ 531222 w 3631474"/>
              <a:gd name="connsiteY15" fmla="*/ 705394 h 862881"/>
              <a:gd name="connsiteX16" fmla="*/ 566057 w 3631474"/>
              <a:gd name="connsiteY16" fmla="*/ 731520 h 862881"/>
              <a:gd name="connsiteX17" fmla="*/ 600891 w 3631474"/>
              <a:gd name="connsiteY17" fmla="*/ 740228 h 862881"/>
              <a:gd name="connsiteX18" fmla="*/ 731520 w 3631474"/>
              <a:gd name="connsiteY18" fmla="*/ 775063 h 862881"/>
              <a:gd name="connsiteX19" fmla="*/ 757645 w 3631474"/>
              <a:gd name="connsiteY19" fmla="*/ 783771 h 862881"/>
              <a:gd name="connsiteX20" fmla="*/ 792480 w 3631474"/>
              <a:gd name="connsiteY20" fmla="*/ 792480 h 862881"/>
              <a:gd name="connsiteX21" fmla="*/ 827314 w 3631474"/>
              <a:gd name="connsiteY21" fmla="*/ 809897 h 862881"/>
              <a:gd name="connsiteX22" fmla="*/ 1018902 w 3631474"/>
              <a:gd name="connsiteY22" fmla="*/ 844731 h 862881"/>
              <a:gd name="connsiteX23" fmla="*/ 1314994 w 3631474"/>
              <a:gd name="connsiteY23" fmla="*/ 862148 h 862881"/>
              <a:gd name="connsiteX24" fmla="*/ 2194560 w 3631474"/>
              <a:gd name="connsiteY24" fmla="*/ 853440 h 862881"/>
              <a:gd name="connsiteX25" fmla="*/ 2264228 w 3631474"/>
              <a:gd name="connsiteY25" fmla="*/ 836023 h 862881"/>
              <a:gd name="connsiteX26" fmla="*/ 2325188 w 3631474"/>
              <a:gd name="connsiteY26" fmla="*/ 827314 h 862881"/>
              <a:gd name="connsiteX27" fmla="*/ 2438400 w 3631474"/>
              <a:gd name="connsiteY27" fmla="*/ 809897 h 862881"/>
              <a:gd name="connsiteX28" fmla="*/ 2621280 w 3631474"/>
              <a:gd name="connsiteY28" fmla="*/ 792480 h 862881"/>
              <a:gd name="connsiteX29" fmla="*/ 2699657 w 3631474"/>
              <a:gd name="connsiteY29" fmla="*/ 783771 h 862881"/>
              <a:gd name="connsiteX30" fmla="*/ 2734491 w 3631474"/>
              <a:gd name="connsiteY30" fmla="*/ 775063 h 862881"/>
              <a:gd name="connsiteX31" fmla="*/ 2838994 w 3631474"/>
              <a:gd name="connsiteY31" fmla="*/ 757646 h 862881"/>
              <a:gd name="connsiteX32" fmla="*/ 2899954 w 3631474"/>
              <a:gd name="connsiteY32" fmla="*/ 722811 h 862881"/>
              <a:gd name="connsiteX33" fmla="*/ 2987040 w 3631474"/>
              <a:gd name="connsiteY33" fmla="*/ 687977 h 862881"/>
              <a:gd name="connsiteX34" fmla="*/ 3030582 w 3631474"/>
              <a:gd name="connsiteY34" fmla="*/ 679268 h 862881"/>
              <a:gd name="connsiteX35" fmla="*/ 3074125 w 3631474"/>
              <a:gd name="connsiteY35" fmla="*/ 661851 h 862881"/>
              <a:gd name="connsiteX36" fmla="*/ 3100251 w 3631474"/>
              <a:gd name="connsiteY36" fmla="*/ 653143 h 862881"/>
              <a:gd name="connsiteX37" fmla="*/ 3135085 w 3631474"/>
              <a:gd name="connsiteY37" fmla="*/ 635726 h 862881"/>
              <a:gd name="connsiteX38" fmla="*/ 3187337 w 3631474"/>
              <a:gd name="connsiteY38" fmla="*/ 618308 h 862881"/>
              <a:gd name="connsiteX39" fmla="*/ 3248297 w 3631474"/>
              <a:gd name="connsiteY39" fmla="*/ 600891 h 862881"/>
              <a:gd name="connsiteX40" fmla="*/ 3309257 w 3631474"/>
              <a:gd name="connsiteY40" fmla="*/ 566057 h 862881"/>
              <a:gd name="connsiteX41" fmla="*/ 3370217 w 3631474"/>
              <a:gd name="connsiteY41" fmla="*/ 539931 h 862881"/>
              <a:gd name="connsiteX42" fmla="*/ 3405051 w 3631474"/>
              <a:gd name="connsiteY42" fmla="*/ 513806 h 862881"/>
              <a:gd name="connsiteX43" fmla="*/ 3457302 w 3631474"/>
              <a:gd name="connsiteY43" fmla="*/ 478971 h 862881"/>
              <a:gd name="connsiteX44" fmla="*/ 3483428 w 3631474"/>
              <a:gd name="connsiteY44" fmla="*/ 452846 h 862881"/>
              <a:gd name="connsiteX45" fmla="*/ 3500845 w 3631474"/>
              <a:gd name="connsiteY45" fmla="*/ 426720 h 862881"/>
              <a:gd name="connsiteX46" fmla="*/ 3553097 w 3631474"/>
              <a:gd name="connsiteY46" fmla="*/ 391886 h 862881"/>
              <a:gd name="connsiteX47" fmla="*/ 3570514 w 3631474"/>
              <a:gd name="connsiteY47" fmla="*/ 374468 h 862881"/>
              <a:gd name="connsiteX48" fmla="*/ 3587931 w 3631474"/>
              <a:gd name="connsiteY48" fmla="*/ 348343 h 862881"/>
              <a:gd name="connsiteX49" fmla="*/ 3622765 w 3631474"/>
              <a:gd name="connsiteY49" fmla="*/ 330926 h 862881"/>
              <a:gd name="connsiteX50" fmla="*/ 3596640 w 3631474"/>
              <a:gd name="connsiteY50" fmla="*/ 322217 h 862881"/>
              <a:gd name="connsiteX51" fmla="*/ 3448594 w 3631474"/>
              <a:gd name="connsiteY51" fmla="*/ 339634 h 862881"/>
              <a:gd name="connsiteX52" fmla="*/ 3509554 w 3631474"/>
              <a:gd name="connsiteY52" fmla="*/ 348343 h 862881"/>
              <a:gd name="connsiteX53" fmla="*/ 3605348 w 3631474"/>
              <a:gd name="connsiteY53" fmla="*/ 357051 h 862881"/>
              <a:gd name="connsiteX54" fmla="*/ 3614057 w 3631474"/>
              <a:gd name="connsiteY54" fmla="*/ 400594 h 862881"/>
              <a:gd name="connsiteX55" fmla="*/ 3631474 w 3631474"/>
              <a:gd name="connsiteY55" fmla="*/ 444137 h 86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31474" h="862881">
                <a:moveTo>
                  <a:pt x="0" y="0"/>
                </a:moveTo>
                <a:cubicBezTo>
                  <a:pt x="2903" y="23223"/>
                  <a:pt x="6124" y="46408"/>
                  <a:pt x="8708" y="69668"/>
                </a:cubicBezTo>
                <a:cubicBezTo>
                  <a:pt x="11930" y="98663"/>
                  <a:pt x="8715" y="128909"/>
                  <a:pt x="17417" y="156754"/>
                </a:cubicBezTo>
                <a:cubicBezTo>
                  <a:pt x="30546" y="198766"/>
                  <a:pt x="56136" y="211920"/>
                  <a:pt x="87085" y="235131"/>
                </a:cubicBezTo>
                <a:cubicBezTo>
                  <a:pt x="89988" y="246743"/>
                  <a:pt x="89856" y="259574"/>
                  <a:pt x="95794" y="269966"/>
                </a:cubicBezTo>
                <a:cubicBezTo>
                  <a:pt x="111142" y="296825"/>
                  <a:pt x="123108" y="296487"/>
                  <a:pt x="148045" y="304800"/>
                </a:cubicBezTo>
                <a:cubicBezTo>
                  <a:pt x="153851" y="313509"/>
                  <a:pt x="158761" y="322885"/>
                  <a:pt x="165462" y="330926"/>
                </a:cubicBezTo>
                <a:cubicBezTo>
                  <a:pt x="201090" y="373680"/>
                  <a:pt x="185096" y="339696"/>
                  <a:pt x="217714" y="391886"/>
                </a:cubicBezTo>
                <a:cubicBezTo>
                  <a:pt x="224594" y="402895"/>
                  <a:pt x="225274" y="418272"/>
                  <a:pt x="235131" y="426720"/>
                </a:cubicBezTo>
                <a:cubicBezTo>
                  <a:pt x="247000" y="436893"/>
                  <a:pt x="264160" y="438331"/>
                  <a:pt x="278674" y="444137"/>
                </a:cubicBezTo>
                <a:cubicBezTo>
                  <a:pt x="338326" y="503789"/>
                  <a:pt x="310431" y="482725"/>
                  <a:pt x="357051" y="513806"/>
                </a:cubicBezTo>
                <a:cubicBezTo>
                  <a:pt x="362857" y="525417"/>
                  <a:pt x="365288" y="539460"/>
                  <a:pt x="374468" y="548640"/>
                </a:cubicBezTo>
                <a:cubicBezTo>
                  <a:pt x="383648" y="557820"/>
                  <a:pt x="401857" y="555422"/>
                  <a:pt x="409302" y="566057"/>
                </a:cubicBezTo>
                <a:cubicBezTo>
                  <a:pt x="487528" y="677809"/>
                  <a:pt x="394356" y="608345"/>
                  <a:pt x="461554" y="653143"/>
                </a:cubicBezTo>
                <a:cubicBezTo>
                  <a:pt x="467360" y="661851"/>
                  <a:pt x="471570" y="671867"/>
                  <a:pt x="478971" y="679268"/>
                </a:cubicBezTo>
                <a:cubicBezTo>
                  <a:pt x="495854" y="696151"/>
                  <a:pt x="509972" y="698311"/>
                  <a:pt x="531222" y="705394"/>
                </a:cubicBezTo>
                <a:cubicBezTo>
                  <a:pt x="542834" y="714103"/>
                  <a:pt x="553075" y="725029"/>
                  <a:pt x="566057" y="731520"/>
                </a:cubicBezTo>
                <a:cubicBezTo>
                  <a:pt x="576762" y="736872"/>
                  <a:pt x="589452" y="736708"/>
                  <a:pt x="600891" y="740228"/>
                </a:cubicBezTo>
                <a:cubicBezTo>
                  <a:pt x="805061" y="803049"/>
                  <a:pt x="582188" y="741878"/>
                  <a:pt x="731520" y="775063"/>
                </a:cubicBezTo>
                <a:cubicBezTo>
                  <a:pt x="740481" y="777054"/>
                  <a:pt x="748819" y="781249"/>
                  <a:pt x="757645" y="783771"/>
                </a:cubicBezTo>
                <a:cubicBezTo>
                  <a:pt x="769154" y="787059"/>
                  <a:pt x="781273" y="788277"/>
                  <a:pt x="792480" y="792480"/>
                </a:cubicBezTo>
                <a:cubicBezTo>
                  <a:pt x="804635" y="797038"/>
                  <a:pt x="814923" y="806025"/>
                  <a:pt x="827314" y="809897"/>
                </a:cubicBezTo>
                <a:cubicBezTo>
                  <a:pt x="921061" y="839193"/>
                  <a:pt x="927823" y="835624"/>
                  <a:pt x="1018902" y="844731"/>
                </a:cubicBezTo>
                <a:cubicBezTo>
                  <a:pt x="1136943" y="868340"/>
                  <a:pt x="1093740" y="862148"/>
                  <a:pt x="1314994" y="862148"/>
                </a:cubicBezTo>
                <a:lnTo>
                  <a:pt x="2194560" y="853440"/>
                </a:lnTo>
                <a:cubicBezTo>
                  <a:pt x="2217783" y="847634"/>
                  <a:pt x="2240531" y="839408"/>
                  <a:pt x="2264228" y="836023"/>
                </a:cubicBezTo>
                <a:lnTo>
                  <a:pt x="2325188" y="827314"/>
                </a:lnTo>
                <a:cubicBezTo>
                  <a:pt x="2388106" y="817634"/>
                  <a:pt x="2371098" y="818310"/>
                  <a:pt x="2438400" y="809897"/>
                </a:cubicBezTo>
                <a:cubicBezTo>
                  <a:pt x="2538061" y="797439"/>
                  <a:pt x="2508476" y="803223"/>
                  <a:pt x="2621280" y="792480"/>
                </a:cubicBezTo>
                <a:cubicBezTo>
                  <a:pt x="2647448" y="789988"/>
                  <a:pt x="2673531" y="786674"/>
                  <a:pt x="2699657" y="783771"/>
                </a:cubicBezTo>
                <a:cubicBezTo>
                  <a:pt x="2711268" y="780868"/>
                  <a:pt x="2722727" y="777269"/>
                  <a:pt x="2734491" y="775063"/>
                </a:cubicBezTo>
                <a:cubicBezTo>
                  <a:pt x="2769201" y="768555"/>
                  <a:pt x="2838994" y="757646"/>
                  <a:pt x="2838994" y="757646"/>
                </a:cubicBezTo>
                <a:cubicBezTo>
                  <a:pt x="2869614" y="727024"/>
                  <a:pt x="2844695" y="747371"/>
                  <a:pt x="2899954" y="722811"/>
                </a:cubicBezTo>
                <a:cubicBezTo>
                  <a:pt x="2937959" y="705920"/>
                  <a:pt x="2941212" y="697143"/>
                  <a:pt x="2987040" y="687977"/>
                </a:cubicBezTo>
                <a:cubicBezTo>
                  <a:pt x="3001554" y="685074"/>
                  <a:pt x="3016405" y="683521"/>
                  <a:pt x="3030582" y="679268"/>
                </a:cubicBezTo>
                <a:cubicBezTo>
                  <a:pt x="3045555" y="674776"/>
                  <a:pt x="3059488" y="667340"/>
                  <a:pt x="3074125" y="661851"/>
                </a:cubicBezTo>
                <a:cubicBezTo>
                  <a:pt x="3082720" y="658628"/>
                  <a:pt x="3091814" y="656759"/>
                  <a:pt x="3100251" y="653143"/>
                </a:cubicBezTo>
                <a:cubicBezTo>
                  <a:pt x="3112183" y="648029"/>
                  <a:pt x="3123032" y="640547"/>
                  <a:pt x="3135085" y="635726"/>
                </a:cubicBezTo>
                <a:cubicBezTo>
                  <a:pt x="3152131" y="628907"/>
                  <a:pt x="3169526" y="622761"/>
                  <a:pt x="3187337" y="618308"/>
                </a:cubicBezTo>
                <a:cubicBezTo>
                  <a:pt x="3205019" y="613888"/>
                  <a:pt x="3230802" y="608389"/>
                  <a:pt x="3248297" y="600891"/>
                </a:cubicBezTo>
                <a:cubicBezTo>
                  <a:pt x="3355154" y="555095"/>
                  <a:pt x="3221810" y="609782"/>
                  <a:pt x="3309257" y="566057"/>
                </a:cubicBezTo>
                <a:cubicBezTo>
                  <a:pt x="3368516" y="536427"/>
                  <a:pt x="3297730" y="585234"/>
                  <a:pt x="3370217" y="539931"/>
                </a:cubicBezTo>
                <a:cubicBezTo>
                  <a:pt x="3382525" y="532239"/>
                  <a:pt x="3393161" y="522129"/>
                  <a:pt x="3405051" y="513806"/>
                </a:cubicBezTo>
                <a:cubicBezTo>
                  <a:pt x="3422200" y="501802"/>
                  <a:pt x="3442500" y="493772"/>
                  <a:pt x="3457302" y="478971"/>
                </a:cubicBezTo>
                <a:cubicBezTo>
                  <a:pt x="3466011" y="470263"/>
                  <a:pt x="3475544" y="462307"/>
                  <a:pt x="3483428" y="452846"/>
                </a:cubicBezTo>
                <a:cubicBezTo>
                  <a:pt x="3490129" y="444805"/>
                  <a:pt x="3492968" y="433612"/>
                  <a:pt x="3500845" y="426720"/>
                </a:cubicBezTo>
                <a:cubicBezTo>
                  <a:pt x="3516599" y="412936"/>
                  <a:pt x="3538296" y="406688"/>
                  <a:pt x="3553097" y="391886"/>
                </a:cubicBezTo>
                <a:cubicBezTo>
                  <a:pt x="3558903" y="386080"/>
                  <a:pt x="3565385" y="380879"/>
                  <a:pt x="3570514" y="374468"/>
                </a:cubicBezTo>
                <a:cubicBezTo>
                  <a:pt x="3577052" y="366295"/>
                  <a:pt x="3579891" y="355043"/>
                  <a:pt x="3587931" y="348343"/>
                </a:cubicBezTo>
                <a:cubicBezTo>
                  <a:pt x="3597904" y="340032"/>
                  <a:pt x="3611154" y="336732"/>
                  <a:pt x="3622765" y="330926"/>
                </a:cubicBezTo>
                <a:cubicBezTo>
                  <a:pt x="3614057" y="328023"/>
                  <a:pt x="3605819" y="322217"/>
                  <a:pt x="3596640" y="322217"/>
                </a:cubicBezTo>
                <a:cubicBezTo>
                  <a:pt x="3585356" y="322217"/>
                  <a:pt x="3463903" y="337720"/>
                  <a:pt x="3448594" y="339634"/>
                </a:cubicBezTo>
                <a:cubicBezTo>
                  <a:pt x="3499431" y="373525"/>
                  <a:pt x="3447696" y="348343"/>
                  <a:pt x="3509554" y="348343"/>
                </a:cubicBezTo>
                <a:cubicBezTo>
                  <a:pt x="3541617" y="348343"/>
                  <a:pt x="3573417" y="354148"/>
                  <a:pt x="3605348" y="357051"/>
                </a:cubicBezTo>
                <a:cubicBezTo>
                  <a:pt x="3608251" y="371565"/>
                  <a:pt x="3610467" y="386234"/>
                  <a:pt x="3614057" y="400594"/>
                </a:cubicBezTo>
                <a:cubicBezTo>
                  <a:pt x="3619439" y="422121"/>
                  <a:pt x="3622463" y="426116"/>
                  <a:pt x="3631474" y="4441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78304" y="3950681"/>
            <a:ext cx="16593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LFS restart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6727" y="3950508"/>
            <a:ext cx="14151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Logging Area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708363" y="3796937"/>
            <a:ext cx="0" cy="68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1" y="3248298"/>
            <a:ext cx="4093476" cy="877768"/>
          </a:xfrm>
          <a:prstGeom prst="rect">
            <a:avLst/>
          </a:prstGeom>
          <a:solidFill>
            <a:srgbClr val="5F4A7A"/>
          </a:solidFill>
        </p:spPr>
      </p:pic>
    </p:spTree>
    <p:extLst>
      <p:ext uri="{BB962C8B-B14F-4D97-AF65-F5344CB8AC3E}">
        <p14:creationId xmlns:p14="http://schemas.microsoft.com/office/powerpoint/2010/main" val="268561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workflow when error recovery is executed (Undo)</a:t>
            </a:r>
          </a:p>
        </p:txBody>
      </p:sp>
      <p:sp>
        <p:nvSpPr>
          <p:cNvPr id="5" name="Rectangle 4"/>
          <p:cNvSpPr/>
          <p:nvPr/>
        </p:nvSpPr>
        <p:spPr>
          <a:xfrm>
            <a:off x="821725" y="2972917"/>
            <a:ext cx="1567543" cy="65314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LSN (102)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24" y="3626060"/>
            <a:ext cx="1567544" cy="65314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Previous LSN</a:t>
            </a:r>
          </a:p>
        </p:txBody>
      </p:sp>
      <p:sp>
        <p:nvSpPr>
          <p:cNvPr id="7" name="Rectangle 6"/>
          <p:cNvSpPr/>
          <p:nvPr/>
        </p:nvSpPr>
        <p:spPr>
          <a:xfrm>
            <a:off x="821724" y="4279203"/>
            <a:ext cx="1567544" cy="65314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Redo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724" y="4932346"/>
            <a:ext cx="1567544" cy="65314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Undo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6799" y="2972917"/>
            <a:ext cx="1567543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LSN(103)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6798" y="3626060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Previous LSN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6798" y="4279203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Redo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6798" y="4932346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Undo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7187" y="2972917"/>
            <a:ext cx="1567543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LSN (104)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7186" y="3626060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Previous LSN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97186" y="4279203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Redo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97186" y="4932346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Undo 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89770" y="2972917"/>
            <a:ext cx="1567543" cy="653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LSN (117)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89769" y="3626060"/>
            <a:ext cx="1567544" cy="653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Previous LSN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89769" y="4279203"/>
            <a:ext cx="1567544" cy="653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Redo Data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89769" y="4932346"/>
            <a:ext cx="1567544" cy="653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Undo Data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1489" y="2270367"/>
            <a:ext cx="1368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Check Point Record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59071" y="2242623"/>
            <a:ext cx="128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Update Record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17060" y="2270366"/>
            <a:ext cx="128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Update Record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18997" y="2249435"/>
            <a:ext cx="128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Commit Record</a:t>
            </a:r>
          </a:p>
        </p:txBody>
      </p:sp>
      <p:cxnSp>
        <p:nvCxnSpPr>
          <p:cNvPr id="28" name="Elbow Connector 27"/>
          <p:cNvCxnSpPr>
            <a:stCxn id="10" idx="1"/>
            <a:endCxn id="5" idx="3"/>
          </p:cNvCxnSpPr>
          <p:nvPr/>
        </p:nvCxnSpPr>
        <p:spPr>
          <a:xfrm rot="10800000">
            <a:off x="2389268" y="3299490"/>
            <a:ext cx="387530" cy="65314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4402037" y="3393104"/>
            <a:ext cx="387530" cy="65314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85751" y="2968000"/>
            <a:ext cx="1567543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85750" y="3621143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85750" y="4274286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85750" y="4927429"/>
            <a:ext cx="1567544" cy="6531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47635" y="2237706"/>
            <a:ext cx="128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Update Record</a:t>
            </a:r>
          </a:p>
        </p:txBody>
      </p:sp>
      <p:cxnSp>
        <p:nvCxnSpPr>
          <p:cNvPr id="41" name="Elbow Connector 40"/>
          <p:cNvCxnSpPr/>
          <p:nvPr/>
        </p:nvCxnSpPr>
        <p:spPr>
          <a:xfrm rot="10800000">
            <a:off x="6294846" y="3378534"/>
            <a:ext cx="387530" cy="65314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8233699" y="3393104"/>
            <a:ext cx="387530" cy="65314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97330" y="5088545"/>
            <a:ext cx="10502537" cy="5867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Redo/Undo Operation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2" y="1864859"/>
            <a:ext cx="10506388" cy="38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5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</a:t>
            </a:r>
            <a:r>
              <a:rPr lang="en-US" i="1" dirty="0">
                <a:solidFill>
                  <a:srgbClr val="FF0000"/>
                </a:solidFill>
              </a:rPr>
              <a:t>testfile01.txt</a:t>
            </a:r>
            <a:r>
              <a:rPr lang="en-US" dirty="0"/>
              <a:t> records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8102" y="6516130"/>
            <a:ext cx="3877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Credits:  David Cowen, Matthew Seyer, G-C Partners, LLC 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3" y="1617425"/>
            <a:ext cx="11629128" cy="4427604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0635049" y="2314833"/>
            <a:ext cx="453081" cy="948610"/>
          </a:xfrm>
          <a:custGeom>
            <a:avLst/>
            <a:gdLst>
              <a:gd name="connsiteX0" fmla="*/ 453081 w 453081"/>
              <a:gd name="connsiteY0" fmla="*/ 0 h 948610"/>
              <a:gd name="connsiteX1" fmla="*/ 436605 w 453081"/>
              <a:gd name="connsiteY1" fmla="*/ 156519 h 948610"/>
              <a:gd name="connsiteX2" fmla="*/ 411892 w 453081"/>
              <a:gd name="connsiteY2" fmla="*/ 222421 h 948610"/>
              <a:gd name="connsiteX3" fmla="*/ 395416 w 453081"/>
              <a:gd name="connsiteY3" fmla="*/ 321275 h 948610"/>
              <a:gd name="connsiteX4" fmla="*/ 387178 w 453081"/>
              <a:gd name="connsiteY4" fmla="*/ 345989 h 948610"/>
              <a:gd name="connsiteX5" fmla="*/ 354227 w 453081"/>
              <a:gd name="connsiteY5" fmla="*/ 420129 h 948610"/>
              <a:gd name="connsiteX6" fmla="*/ 337751 w 453081"/>
              <a:gd name="connsiteY6" fmla="*/ 444843 h 948610"/>
              <a:gd name="connsiteX7" fmla="*/ 304800 w 453081"/>
              <a:gd name="connsiteY7" fmla="*/ 502508 h 948610"/>
              <a:gd name="connsiteX8" fmla="*/ 296562 w 453081"/>
              <a:gd name="connsiteY8" fmla="*/ 535459 h 948610"/>
              <a:gd name="connsiteX9" fmla="*/ 280086 w 453081"/>
              <a:gd name="connsiteY9" fmla="*/ 560173 h 948610"/>
              <a:gd name="connsiteX10" fmla="*/ 263611 w 453081"/>
              <a:gd name="connsiteY10" fmla="*/ 617837 h 948610"/>
              <a:gd name="connsiteX11" fmla="*/ 238897 w 453081"/>
              <a:gd name="connsiteY11" fmla="*/ 659027 h 948610"/>
              <a:gd name="connsiteX12" fmla="*/ 222421 w 453081"/>
              <a:gd name="connsiteY12" fmla="*/ 683740 h 948610"/>
              <a:gd name="connsiteX13" fmla="*/ 181232 w 453081"/>
              <a:gd name="connsiteY13" fmla="*/ 716692 h 948610"/>
              <a:gd name="connsiteX14" fmla="*/ 164757 w 453081"/>
              <a:gd name="connsiteY14" fmla="*/ 749643 h 948610"/>
              <a:gd name="connsiteX15" fmla="*/ 140043 w 453081"/>
              <a:gd name="connsiteY15" fmla="*/ 774356 h 948610"/>
              <a:gd name="connsiteX16" fmla="*/ 123567 w 453081"/>
              <a:gd name="connsiteY16" fmla="*/ 799070 h 948610"/>
              <a:gd name="connsiteX17" fmla="*/ 115330 w 453081"/>
              <a:gd name="connsiteY17" fmla="*/ 823783 h 948610"/>
              <a:gd name="connsiteX18" fmla="*/ 107092 w 453081"/>
              <a:gd name="connsiteY18" fmla="*/ 856735 h 948610"/>
              <a:gd name="connsiteX19" fmla="*/ 74140 w 453081"/>
              <a:gd name="connsiteY19" fmla="*/ 873210 h 948610"/>
              <a:gd name="connsiteX20" fmla="*/ 49427 w 453081"/>
              <a:gd name="connsiteY20" fmla="*/ 889686 h 948610"/>
              <a:gd name="connsiteX21" fmla="*/ 0 w 453081"/>
              <a:gd name="connsiteY21" fmla="*/ 906162 h 948610"/>
              <a:gd name="connsiteX22" fmla="*/ 8238 w 453081"/>
              <a:gd name="connsiteY22" fmla="*/ 873210 h 948610"/>
              <a:gd name="connsiteX23" fmla="*/ 16475 w 453081"/>
              <a:gd name="connsiteY23" fmla="*/ 832021 h 948610"/>
              <a:gd name="connsiteX24" fmla="*/ 24713 w 453081"/>
              <a:gd name="connsiteY24" fmla="*/ 807308 h 948610"/>
              <a:gd name="connsiteX25" fmla="*/ 16475 w 453081"/>
              <a:gd name="connsiteY25" fmla="*/ 914400 h 948610"/>
              <a:gd name="connsiteX26" fmla="*/ 24713 w 453081"/>
              <a:gd name="connsiteY26" fmla="*/ 947351 h 948610"/>
              <a:gd name="connsiteX27" fmla="*/ 49427 w 453081"/>
              <a:gd name="connsiteY27" fmla="*/ 939113 h 948610"/>
              <a:gd name="connsiteX28" fmla="*/ 107092 w 453081"/>
              <a:gd name="connsiteY28" fmla="*/ 939113 h 94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3081" h="948610">
                <a:moveTo>
                  <a:pt x="453081" y="0"/>
                </a:moveTo>
                <a:cubicBezTo>
                  <a:pt x="451751" y="18620"/>
                  <a:pt x="449529" y="117745"/>
                  <a:pt x="436605" y="156519"/>
                </a:cubicBezTo>
                <a:cubicBezTo>
                  <a:pt x="412788" y="227973"/>
                  <a:pt x="425210" y="151395"/>
                  <a:pt x="411892" y="222421"/>
                </a:cubicBezTo>
                <a:cubicBezTo>
                  <a:pt x="405736" y="255255"/>
                  <a:pt x="401968" y="288518"/>
                  <a:pt x="395416" y="321275"/>
                </a:cubicBezTo>
                <a:cubicBezTo>
                  <a:pt x="393713" y="329790"/>
                  <a:pt x="390227" y="337858"/>
                  <a:pt x="387178" y="345989"/>
                </a:cubicBezTo>
                <a:cubicBezTo>
                  <a:pt x="377547" y="371672"/>
                  <a:pt x="367845" y="396298"/>
                  <a:pt x="354227" y="420129"/>
                </a:cubicBezTo>
                <a:cubicBezTo>
                  <a:pt x="349315" y="428725"/>
                  <a:pt x="343243" y="436605"/>
                  <a:pt x="337751" y="444843"/>
                </a:cubicBezTo>
                <a:cubicBezTo>
                  <a:pt x="316088" y="531492"/>
                  <a:pt x="348425" y="426163"/>
                  <a:pt x="304800" y="502508"/>
                </a:cubicBezTo>
                <a:cubicBezTo>
                  <a:pt x="299183" y="512338"/>
                  <a:pt x="301022" y="525053"/>
                  <a:pt x="296562" y="535459"/>
                </a:cubicBezTo>
                <a:cubicBezTo>
                  <a:pt x="292662" y="544559"/>
                  <a:pt x="284514" y="551317"/>
                  <a:pt x="280086" y="560173"/>
                </a:cubicBezTo>
                <a:cubicBezTo>
                  <a:pt x="260001" y="600341"/>
                  <a:pt x="284732" y="570315"/>
                  <a:pt x="263611" y="617837"/>
                </a:cubicBezTo>
                <a:cubicBezTo>
                  <a:pt x="257108" y="632469"/>
                  <a:pt x="247383" y="645449"/>
                  <a:pt x="238897" y="659027"/>
                </a:cubicBezTo>
                <a:cubicBezTo>
                  <a:pt x="233650" y="667423"/>
                  <a:pt x="229422" y="676739"/>
                  <a:pt x="222421" y="683740"/>
                </a:cubicBezTo>
                <a:cubicBezTo>
                  <a:pt x="209988" y="696173"/>
                  <a:pt x="194962" y="705708"/>
                  <a:pt x="181232" y="716692"/>
                </a:cubicBezTo>
                <a:cubicBezTo>
                  <a:pt x="175740" y="727676"/>
                  <a:pt x="171895" y="739650"/>
                  <a:pt x="164757" y="749643"/>
                </a:cubicBezTo>
                <a:cubicBezTo>
                  <a:pt x="157985" y="759123"/>
                  <a:pt x="147501" y="765406"/>
                  <a:pt x="140043" y="774356"/>
                </a:cubicBezTo>
                <a:cubicBezTo>
                  <a:pt x="133705" y="781962"/>
                  <a:pt x="129059" y="790832"/>
                  <a:pt x="123567" y="799070"/>
                </a:cubicBezTo>
                <a:cubicBezTo>
                  <a:pt x="120821" y="807308"/>
                  <a:pt x="117715" y="815434"/>
                  <a:pt x="115330" y="823783"/>
                </a:cubicBezTo>
                <a:cubicBezTo>
                  <a:pt x="112220" y="834669"/>
                  <a:pt x="114340" y="848037"/>
                  <a:pt x="107092" y="856735"/>
                </a:cubicBezTo>
                <a:cubicBezTo>
                  <a:pt x="99230" y="866169"/>
                  <a:pt x="84802" y="867117"/>
                  <a:pt x="74140" y="873210"/>
                </a:cubicBezTo>
                <a:cubicBezTo>
                  <a:pt x="65544" y="878122"/>
                  <a:pt x="58474" y="885665"/>
                  <a:pt x="49427" y="889686"/>
                </a:cubicBezTo>
                <a:cubicBezTo>
                  <a:pt x="33557" y="896740"/>
                  <a:pt x="0" y="906162"/>
                  <a:pt x="0" y="906162"/>
                </a:cubicBezTo>
                <a:cubicBezTo>
                  <a:pt x="2746" y="895178"/>
                  <a:pt x="5782" y="884262"/>
                  <a:pt x="8238" y="873210"/>
                </a:cubicBezTo>
                <a:cubicBezTo>
                  <a:pt x="11275" y="859542"/>
                  <a:pt x="13079" y="845604"/>
                  <a:pt x="16475" y="832021"/>
                </a:cubicBezTo>
                <a:cubicBezTo>
                  <a:pt x="18581" y="823597"/>
                  <a:pt x="21967" y="815546"/>
                  <a:pt x="24713" y="807308"/>
                </a:cubicBezTo>
                <a:cubicBezTo>
                  <a:pt x="21967" y="843005"/>
                  <a:pt x="16475" y="878597"/>
                  <a:pt x="16475" y="914400"/>
                </a:cubicBezTo>
                <a:cubicBezTo>
                  <a:pt x="16475" y="925722"/>
                  <a:pt x="15655" y="940558"/>
                  <a:pt x="24713" y="947351"/>
                </a:cubicBezTo>
                <a:cubicBezTo>
                  <a:pt x="31660" y="952561"/>
                  <a:pt x="40786" y="939977"/>
                  <a:pt x="49427" y="939113"/>
                </a:cubicBezTo>
                <a:cubicBezTo>
                  <a:pt x="68553" y="937200"/>
                  <a:pt x="87870" y="939113"/>
                  <a:pt x="107092" y="9391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9483" y="2685535"/>
            <a:ext cx="387209" cy="487838"/>
          </a:xfrm>
          <a:custGeom>
            <a:avLst/>
            <a:gdLst>
              <a:gd name="connsiteX0" fmla="*/ 387209 w 387209"/>
              <a:gd name="connsiteY0" fmla="*/ 0 h 487838"/>
              <a:gd name="connsiteX1" fmla="*/ 304831 w 387209"/>
              <a:gd name="connsiteY1" fmla="*/ 16476 h 487838"/>
              <a:gd name="connsiteX2" fmla="*/ 255403 w 387209"/>
              <a:gd name="connsiteY2" fmla="*/ 41189 h 487838"/>
              <a:gd name="connsiteX3" fmla="*/ 238928 w 387209"/>
              <a:gd name="connsiteY3" fmla="*/ 65903 h 487838"/>
              <a:gd name="connsiteX4" fmla="*/ 214214 w 387209"/>
              <a:gd name="connsiteY4" fmla="*/ 74141 h 487838"/>
              <a:gd name="connsiteX5" fmla="*/ 205976 w 387209"/>
              <a:gd name="connsiteY5" fmla="*/ 98854 h 487838"/>
              <a:gd name="connsiteX6" fmla="*/ 181263 w 387209"/>
              <a:gd name="connsiteY6" fmla="*/ 115330 h 487838"/>
              <a:gd name="connsiteX7" fmla="*/ 131836 w 387209"/>
              <a:gd name="connsiteY7" fmla="*/ 164757 h 487838"/>
              <a:gd name="connsiteX8" fmla="*/ 90647 w 387209"/>
              <a:gd name="connsiteY8" fmla="*/ 214184 h 487838"/>
              <a:gd name="connsiteX9" fmla="*/ 82409 w 387209"/>
              <a:gd name="connsiteY9" fmla="*/ 238897 h 487838"/>
              <a:gd name="connsiteX10" fmla="*/ 57695 w 387209"/>
              <a:gd name="connsiteY10" fmla="*/ 329514 h 487838"/>
              <a:gd name="connsiteX11" fmla="*/ 65933 w 387209"/>
              <a:gd name="connsiteY11" fmla="*/ 428368 h 487838"/>
              <a:gd name="connsiteX12" fmla="*/ 74171 w 387209"/>
              <a:gd name="connsiteY12" fmla="*/ 486033 h 487838"/>
              <a:gd name="connsiteX13" fmla="*/ 98885 w 387209"/>
              <a:gd name="connsiteY13" fmla="*/ 469557 h 487838"/>
              <a:gd name="connsiteX14" fmla="*/ 131836 w 387209"/>
              <a:gd name="connsiteY14" fmla="*/ 453081 h 487838"/>
              <a:gd name="connsiteX15" fmla="*/ 107122 w 387209"/>
              <a:gd name="connsiteY15" fmla="*/ 444843 h 487838"/>
              <a:gd name="connsiteX16" fmla="*/ 57695 w 387209"/>
              <a:gd name="connsiteY16" fmla="*/ 477795 h 487838"/>
              <a:gd name="connsiteX17" fmla="*/ 16506 w 387209"/>
              <a:gd name="connsiteY17" fmla="*/ 411892 h 487838"/>
              <a:gd name="connsiteX18" fmla="*/ 31 w 387209"/>
              <a:gd name="connsiteY18" fmla="*/ 378941 h 4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209" h="487838">
                <a:moveTo>
                  <a:pt x="387209" y="0"/>
                </a:moveTo>
                <a:cubicBezTo>
                  <a:pt x="365954" y="3037"/>
                  <a:pt x="327838" y="4973"/>
                  <a:pt x="304831" y="16476"/>
                </a:cubicBezTo>
                <a:cubicBezTo>
                  <a:pt x="240956" y="48413"/>
                  <a:pt x="317519" y="20484"/>
                  <a:pt x="255403" y="41189"/>
                </a:cubicBezTo>
                <a:cubicBezTo>
                  <a:pt x="249911" y="49427"/>
                  <a:pt x="246659" y="59718"/>
                  <a:pt x="238928" y="65903"/>
                </a:cubicBezTo>
                <a:cubicBezTo>
                  <a:pt x="232147" y="71328"/>
                  <a:pt x="220354" y="68001"/>
                  <a:pt x="214214" y="74141"/>
                </a:cubicBezTo>
                <a:cubicBezTo>
                  <a:pt x="208074" y="80281"/>
                  <a:pt x="211400" y="92073"/>
                  <a:pt x="205976" y="98854"/>
                </a:cubicBezTo>
                <a:cubicBezTo>
                  <a:pt x="199791" y="106585"/>
                  <a:pt x="188663" y="108752"/>
                  <a:pt x="181263" y="115330"/>
                </a:cubicBezTo>
                <a:cubicBezTo>
                  <a:pt x="163848" y="130810"/>
                  <a:pt x="144761" y="145370"/>
                  <a:pt x="131836" y="164757"/>
                </a:cubicBezTo>
                <a:cubicBezTo>
                  <a:pt x="108898" y="199163"/>
                  <a:pt x="122361" y="182469"/>
                  <a:pt x="90647" y="214184"/>
                </a:cubicBezTo>
                <a:cubicBezTo>
                  <a:pt x="87901" y="222422"/>
                  <a:pt x="84694" y="230520"/>
                  <a:pt x="82409" y="238897"/>
                </a:cubicBezTo>
                <a:cubicBezTo>
                  <a:pt x="54534" y="341103"/>
                  <a:pt x="76657" y="272627"/>
                  <a:pt x="57695" y="329514"/>
                </a:cubicBezTo>
                <a:cubicBezTo>
                  <a:pt x="60441" y="362465"/>
                  <a:pt x="62471" y="395484"/>
                  <a:pt x="65933" y="428368"/>
                </a:cubicBezTo>
                <a:cubicBezTo>
                  <a:pt x="67966" y="447678"/>
                  <a:pt x="62041" y="470871"/>
                  <a:pt x="74171" y="486033"/>
                </a:cubicBezTo>
                <a:cubicBezTo>
                  <a:pt x="80356" y="493764"/>
                  <a:pt x="90289" y="474469"/>
                  <a:pt x="98885" y="469557"/>
                </a:cubicBezTo>
                <a:cubicBezTo>
                  <a:pt x="109547" y="463464"/>
                  <a:pt x="120852" y="458573"/>
                  <a:pt x="131836" y="453081"/>
                </a:cubicBezTo>
                <a:cubicBezTo>
                  <a:pt x="123598" y="450335"/>
                  <a:pt x="115360" y="442097"/>
                  <a:pt x="107122" y="444843"/>
                </a:cubicBezTo>
                <a:cubicBezTo>
                  <a:pt x="88337" y="451105"/>
                  <a:pt x="57695" y="477795"/>
                  <a:pt x="57695" y="477795"/>
                </a:cubicBezTo>
                <a:cubicBezTo>
                  <a:pt x="38089" y="418975"/>
                  <a:pt x="55670" y="438001"/>
                  <a:pt x="16506" y="411892"/>
                </a:cubicBezTo>
                <a:cubicBezTo>
                  <a:pt x="-1492" y="384894"/>
                  <a:pt x="31" y="397079"/>
                  <a:pt x="31" y="37894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67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16" y="1108026"/>
            <a:ext cx="9532028" cy="468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9387" y="635978"/>
            <a:ext cx="389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Initialize File (</a:t>
            </a:r>
            <a:r>
              <a:rPr lang="en-US" i="1" dirty="0">
                <a:solidFill>
                  <a:srgbClr val="FF0000"/>
                </a:solidFill>
              </a:rPr>
              <a:t>test1.txt</a:t>
            </a:r>
            <a:r>
              <a:rPr lang="en-US" dirty="0"/>
              <a:t>) Record Segment</a:t>
            </a:r>
          </a:p>
        </p:txBody>
      </p:sp>
    </p:spTree>
    <p:extLst>
      <p:ext uri="{BB962C8B-B14F-4D97-AF65-F5344CB8AC3E}">
        <p14:creationId xmlns:p14="http://schemas.microsoft.com/office/powerpoint/2010/main" val="4205695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Rename </a:t>
            </a:r>
            <a:r>
              <a:rPr lang="en-US" i="1" dirty="0">
                <a:solidFill>
                  <a:srgbClr val="7030A0"/>
                </a:solidFill>
              </a:rPr>
              <a:t>testfile01.txt </a:t>
            </a:r>
            <a:r>
              <a:rPr lang="en-US" dirty="0"/>
              <a:t>records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3" y="1450850"/>
            <a:ext cx="11697714" cy="49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74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59" y="1401368"/>
            <a:ext cx="9270052" cy="4810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8606" y="875602"/>
            <a:ext cx="461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Delete Attribute(0x06) / Create Attribute(0x05)</a:t>
            </a:r>
          </a:p>
        </p:txBody>
      </p:sp>
    </p:spTree>
    <p:extLst>
      <p:ext uri="{BB962C8B-B14F-4D97-AF65-F5344CB8AC3E}">
        <p14:creationId xmlns:p14="http://schemas.microsoft.com/office/powerpoint/2010/main" val="3344435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i="1" dirty="0">
                <a:solidFill>
                  <a:srgbClr val="7030A0"/>
                </a:solidFill>
              </a:rPr>
              <a:t>testfile01.txt </a:t>
            </a:r>
            <a:r>
              <a:rPr lang="en-US" dirty="0"/>
              <a:t>records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2" y="1394241"/>
            <a:ext cx="11491956" cy="504487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947329" y="2026508"/>
            <a:ext cx="4959568" cy="1559033"/>
          </a:xfrm>
          <a:custGeom>
            <a:avLst/>
            <a:gdLst>
              <a:gd name="connsiteX0" fmla="*/ 4959568 w 4959568"/>
              <a:gd name="connsiteY0" fmla="*/ 0 h 1559033"/>
              <a:gd name="connsiteX1" fmla="*/ 4794812 w 4959568"/>
              <a:gd name="connsiteY1" fmla="*/ 16476 h 1559033"/>
              <a:gd name="connsiteX2" fmla="*/ 4728909 w 4959568"/>
              <a:gd name="connsiteY2" fmla="*/ 24714 h 1559033"/>
              <a:gd name="connsiteX3" fmla="*/ 4547676 w 4959568"/>
              <a:gd name="connsiteY3" fmla="*/ 32951 h 1559033"/>
              <a:gd name="connsiteX4" fmla="*/ 4465298 w 4959568"/>
              <a:gd name="connsiteY4" fmla="*/ 41189 h 1559033"/>
              <a:gd name="connsiteX5" fmla="*/ 4374682 w 4959568"/>
              <a:gd name="connsiteY5" fmla="*/ 57665 h 1559033"/>
              <a:gd name="connsiteX6" fmla="*/ 4308779 w 4959568"/>
              <a:gd name="connsiteY6" fmla="*/ 74141 h 1559033"/>
              <a:gd name="connsiteX7" fmla="*/ 4275828 w 4959568"/>
              <a:gd name="connsiteY7" fmla="*/ 82378 h 1559033"/>
              <a:gd name="connsiteX8" fmla="*/ 4069882 w 4959568"/>
              <a:gd name="connsiteY8" fmla="*/ 98854 h 1559033"/>
              <a:gd name="connsiteX9" fmla="*/ 3938076 w 4959568"/>
              <a:gd name="connsiteY9" fmla="*/ 115330 h 1559033"/>
              <a:gd name="connsiteX10" fmla="*/ 3715655 w 4959568"/>
              <a:gd name="connsiteY10" fmla="*/ 140043 h 1559033"/>
              <a:gd name="connsiteX11" fmla="*/ 3559136 w 4959568"/>
              <a:gd name="connsiteY11" fmla="*/ 156519 h 1559033"/>
              <a:gd name="connsiteX12" fmla="*/ 3484995 w 4959568"/>
              <a:gd name="connsiteY12" fmla="*/ 164757 h 1559033"/>
              <a:gd name="connsiteX13" fmla="*/ 3336714 w 4959568"/>
              <a:gd name="connsiteY13" fmla="*/ 189470 h 1559033"/>
              <a:gd name="connsiteX14" fmla="*/ 3180195 w 4959568"/>
              <a:gd name="connsiteY14" fmla="*/ 197708 h 1559033"/>
              <a:gd name="connsiteX15" fmla="*/ 3048390 w 4959568"/>
              <a:gd name="connsiteY15" fmla="*/ 222422 h 1559033"/>
              <a:gd name="connsiteX16" fmla="*/ 2990725 w 4959568"/>
              <a:gd name="connsiteY16" fmla="*/ 238897 h 1559033"/>
              <a:gd name="connsiteX17" fmla="*/ 2908347 w 4959568"/>
              <a:gd name="connsiteY17" fmla="*/ 247135 h 1559033"/>
              <a:gd name="connsiteX18" fmla="*/ 2743590 w 4959568"/>
              <a:gd name="connsiteY18" fmla="*/ 263611 h 1559033"/>
              <a:gd name="connsiteX19" fmla="*/ 2644736 w 4959568"/>
              <a:gd name="connsiteY19" fmla="*/ 288324 h 1559033"/>
              <a:gd name="connsiteX20" fmla="*/ 2381125 w 4959568"/>
              <a:gd name="connsiteY20" fmla="*/ 304800 h 1559033"/>
              <a:gd name="connsiteX21" fmla="*/ 2232844 w 4959568"/>
              <a:gd name="connsiteY21" fmla="*/ 337751 h 1559033"/>
              <a:gd name="connsiteX22" fmla="*/ 2158703 w 4959568"/>
              <a:gd name="connsiteY22" fmla="*/ 354227 h 1559033"/>
              <a:gd name="connsiteX23" fmla="*/ 2059849 w 4959568"/>
              <a:gd name="connsiteY23" fmla="*/ 403654 h 1559033"/>
              <a:gd name="connsiteX24" fmla="*/ 1993947 w 4959568"/>
              <a:gd name="connsiteY24" fmla="*/ 411892 h 1559033"/>
              <a:gd name="connsiteX25" fmla="*/ 1903330 w 4959568"/>
              <a:gd name="connsiteY25" fmla="*/ 444843 h 1559033"/>
              <a:gd name="connsiteX26" fmla="*/ 1829190 w 4959568"/>
              <a:gd name="connsiteY26" fmla="*/ 461319 h 1559033"/>
              <a:gd name="connsiteX27" fmla="*/ 1499676 w 4959568"/>
              <a:gd name="connsiteY27" fmla="*/ 584887 h 1559033"/>
              <a:gd name="connsiteX28" fmla="*/ 1351395 w 4959568"/>
              <a:gd name="connsiteY28" fmla="*/ 634314 h 1559033"/>
              <a:gd name="connsiteX29" fmla="*/ 1219590 w 4959568"/>
              <a:gd name="connsiteY29" fmla="*/ 700216 h 1559033"/>
              <a:gd name="connsiteX30" fmla="*/ 1145449 w 4959568"/>
              <a:gd name="connsiteY30" fmla="*/ 716692 h 1559033"/>
              <a:gd name="connsiteX31" fmla="*/ 1087785 w 4959568"/>
              <a:gd name="connsiteY31" fmla="*/ 733168 h 1559033"/>
              <a:gd name="connsiteX32" fmla="*/ 1005406 w 4959568"/>
              <a:gd name="connsiteY32" fmla="*/ 774357 h 1559033"/>
              <a:gd name="connsiteX33" fmla="*/ 955979 w 4959568"/>
              <a:gd name="connsiteY33" fmla="*/ 799070 h 1559033"/>
              <a:gd name="connsiteX34" fmla="*/ 873601 w 4959568"/>
              <a:gd name="connsiteY34" fmla="*/ 832022 h 1559033"/>
              <a:gd name="connsiteX35" fmla="*/ 832412 w 4959568"/>
              <a:gd name="connsiteY35" fmla="*/ 864973 h 1559033"/>
              <a:gd name="connsiteX36" fmla="*/ 774747 w 4959568"/>
              <a:gd name="connsiteY36" fmla="*/ 889687 h 1559033"/>
              <a:gd name="connsiteX37" fmla="*/ 675893 w 4959568"/>
              <a:gd name="connsiteY37" fmla="*/ 939114 h 1559033"/>
              <a:gd name="connsiteX38" fmla="*/ 642941 w 4959568"/>
              <a:gd name="connsiteY38" fmla="*/ 955589 h 1559033"/>
              <a:gd name="connsiteX39" fmla="*/ 593514 w 4959568"/>
              <a:gd name="connsiteY39" fmla="*/ 972065 h 1559033"/>
              <a:gd name="connsiteX40" fmla="*/ 535849 w 4959568"/>
              <a:gd name="connsiteY40" fmla="*/ 996778 h 1559033"/>
              <a:gd name="connsiteX41" fmla="*/ 469947 w 4959568"/>
              <a:gd name="connsiteY41" fmla="*/ 1021492 h 1559033"/>
              <a:gd name="connsiteX42" fmla="*/ 428757 w 4959568"/>
              <a:gd name="connsiteY42" fmla="*/ 1054443 h 1559033"/>
              <a:gd name="connsiteX43" fmla="*/ 338141 w 4959568"/>
              <a:gd name="connsiteY43" fmla="*/ 1103870 h 1559033"/>
              <a:gd name="connsiteX44" fmla="*/ 255763 w 4959568"/>
              <a:gd name="connsiteY44" fmla="*/ 1186249 h 1559033"/>
              <a:gd name="connsiteX45" fmla="*/ 231049 w 4959568"/>
              <a:gd name="connsiteY45" fmla="*/ 1210962 h 1559033"/>
              <a:gd name="connsiteX46" fmla="*/ 181622 w 4959568"/>
              <a:gd name="connsiteY46" fmla="*/ 1268627 h 1559033"/>
              <a:gd name="connsiteX47" fmla="*/ 132195 w 4959568"/>
              <a:gd name="connsiteY47" fmla="*/ 1318054 h 1559033"/>
              <a:gd name="connsiteX48" fmla="*/ 107482 w 4959568"/>
              <a:gd name="connsiteY48" fmla="*/ 1342768 h 1559033"/>
              <a:gd name="connsiteX49" fmla="*/ 74530 w 4959568"/>
              <a:gd name="connsiteY49" fmla="*/ 1400433 h 1559033"/>
              <a:gd name="connsiteX50" fmla="*/ 66293 w 4959568"/>
              <a:gd name="connsiteY50" fmla="*/ 1425146 h 1559033"/>
              <a:gd name="connsiteX51" fmla="*/ 25103 w 4959568"/>
              <a:gd name="connsiteY51" fmla="*/ 1466335 h 1559033"/>
              <a:gd name="connsiteX52" fmla="*/ 16866 w 4959568"/>
              <a:gd name="connsiteY52" fmla="*/ 1556951 h 1559033"/>
              <a:gd name="connsiteX53" fmla="*/ 390 w 4959568"/>
              <a:gd name="connsiteY53" fmla="*/ 1532238 h 1559033"/>
              <a:gd name="connsiteX54" fmla="*/ 8628 w 4959568"/>
              <a:gd name="connsiteY54" fmla="*/ 1433384 h 1559033"/>
              <a:gd name="connsiteX55" fmla="*/ 16866 w 4959568"/>
              <a:gd name="connsiteY55" fmla="*/ 1482811 h 1559033"/>
              <a:gd name="connsiteX56" fmla="*/ 8628 w 4959568"/>
              <a:gd name="connsiteY56" fmla="*/ 1540476 h 1559033"/>
              <a:gd name="connsiteX57" fmla="*/ 66293 w 4959568"/>
              <a:gd name="connsiteY57" fmla="*/ 1524000 h 1559033"/>
              <a:gd name="connsiteX58" fmla="*/ 91006 w 4959568"/>
              <a:gd name="connsiteY58" fmla="*/ 1507524 h 1559033"/>
              <a:gd name="connsiteX59" fmla="*/ 115720 w 4959568"/>
              <a:gd name="connsiteY59" fmla="*/ 1499287 h 15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959568" h="1559033">
                <a:moveTo>
                  <a:pt x="4959568" y="0"/>
                </a:moveTo>
                <a:cubicBezTo>
                  <a:pt x="4904649" y="5492"/>
                  <a:pt x="4849578" y="9630"/>
                  <a:pt x="4794812" y="16476"/>
                </a:cubicBezTo>
                <a:cubicBezTo>
                  <a:pt x="4772844" y="19222"/>
                  <a:pt x="4750999" y="23241"/>
                  <a:pt x="4728909" y="24714"/>
                </a:cubicBezTo>
                <a:cubicBezTo>
                  <a:pt x="4668570" y="28736"/>
                  <a:pt x="4608087" y="30205"/>
                  <a:pt x="4547676" y="32951"/>
                </a:cubicBezTo>
                <a:cubicBezTo>
                  <a:pt x="4520217" y="35697"/>
                  <a:pt x="4492681" y="37766"/>
                  <a:pt x="4465298" y="41189"/>
                </a:cubicBezTo>
                <a:cubicBezTo>
                  <a:pt x="4446949" y="43483"/>
                  <a:pt x="4394620" y="53064"/>
                  <a:pt x="4374682" y="57665"/>
                </a:cubicBezTo>
                <a:cubicBezTo>
                  <a:pt x="4352618" y="62757"/>
                  <a:pt x="4330747" y="68649"/>
                  <a:pt x="4308779" y="74141"/>
                </a:cubicBezTo>
                <a:cubicBezTo>
                  <a:pt x="4297795" y="76887"/>
                  <a:pt x="4287062" y="80974"/>
                  <a:pt x="4275828" y="82378"/>
                </a:cubicBezTo>
                <a:cubicBezTo>
                  <a:pt x="4134625" y="100029"/>
                  <a:pt x="4293068" y="81686"/>
                  <a:pt x="4069882" y="98854"/>
                </a:cubicBezTo>
                <a:cubicBezTo>
                  <a:pt x="4024892" y="102315"/>
                  <a:pt x="3982524" y="108980"/>
                  <a:pt x="3938076" y="115330"/>
                </a:cubicBezTo>
                <a:cubicBezTo>
                  <a:pt x="3818880" y="149387"/>
                  <a:pt x="3924199" y="124002"/>
                  <a:pt x="3715655" y="140043"/>
                </a:cubicBezTo>
                <a:cubicBezTo>
                  <a:pt x="3663348" y="144067"/>
                  <a:pt x="3611276" y="150726"/>
                  <a:pt x="3559136" y="156519"/>
                </a:cubicBezTo>
                <a:cubicBezTo>
                  <a:pt x="3534422" y="159265"/>
                  <a:pt x="3509586" y="161068"/>
                  <a:pt x="3484995" y="164757"/>
                </a:cubicBezTo>
                <a:cubicBezTo>
                  <a:pt x="3453094" y="169542"/>
                  <a:pt x="3375554" y="186482"/>
                  <a:pt x="3336714" y="189470"/>
                </a:cubicBezTo>
                <a:cubicBezTo>
                  <a:pt x="3284623" y="193477"/>
                  <a:pt x="3232368" y="194962"/>
                  <a:pt x="3180195" y="197708"/>
                </a:cubicBezTo>
                <a:cubicBezTo>
                  <a:pt x="3115975" y="206882"/>
                  <a:pt x="3117355" y="205181"/>
                  <a:pt x="3048390" y="222422"/>
                </a:cubicBezTo>
                <a:cubicBezTo>
                  <a:pt x="3028996" y="227270"/>
                  <a:pt x="3010412" y="235423"/>
                  <a:pt x="2990725" y="238897"/>
                </a:cubicBezTo>
                <a:cubicBezTo>
                  <a:pt x="2963549" y="243693"/>
                  <a:pt x="2935754" y="243911"/>
                  <a:pt x="2908347" y="247135"/>
                </a:cubicBezTo>
                <a:cubicBezTo>
                  <a:pt x="2757602" y="264870"/>
                  <a:pt x="2976318" y="245709"/>
                  <a:pt x="2743590" y="263611"/>
                </a:cubicBezTo>
                <a:cubicBezTo>
                  <a:pt x="2710639" y="271849"/>
                  <a:pt x="2678643" y="286329"/>
                  <a:pt x="2644736" y="288324"/>
                </a:cubicBezTo>
                <a:lnTo>
                  <a:pt x="2381125" y="304800"/>
                </a:lnTo>
                <a:lnTo>
                  <a:pt x="2232844" y="337751"/>
                </a:lnTo>
                <a:lnTo>
                  <a:pt x="2158703" y="354227"/>
                </a:lnTo>
                <a:cubicBezTo>
                  <a:pt x="2125752" y="370703"/>
                  <a:pt x="2094621" y="391484"/>
                  <a:pt x="2059849" y="403654"/>
                </a:cubicBezTo>
                <a:cubicBezTo>
                  <a:pt x="2038954" y="410967"/>
                  <a:pt x="2015356" y="406258"/>
                  <a:pt x="1993947" y="411892"/>
                </a:cubicBezTo>
                <a:cubicBezTo>
                  <a:pt x="1962865" y="420072"/>
                  <a:pt x="1934115" y="435607"/>
                  <a:pt x="1903330" y="444843"/>
                </a:cubicBezTo>
                <a:cubicBezTo>
                  <a:pt x="1879081" y="452118"/>
                  <a:pt x="1853292" y="453572"/>
                  <a:pt x="1829190" y="461319"/>
                </a:cubicBezTo>
                <a:cubicBezTo>
                  <a:pt x="1773493" y="479222"/>
                  <a:pt x="1548473" y="566995"/>
                  <a:pt x="1499676" y="584887"/>
                </a:cubicBezTo>
                <a:lnTo>
                  <a:pt x="1351395" y="634314"/>
                </a:lnTo>
                <a:cubicBezTo>
                  <a:pt x="1312974" y="655659"/>
                  <a:pt x="1263296" y="686558"/>
                  <a:pt x="1219590" y="700216"/>
                </a:cubicBezTo>
                <a:cubicBezTo>
                  <a:pt x="1195426" y="707767"/>
                  <a:pt x="1170010" y="710552"/>
                  <a:pt x="1145449" y="716692"/>
                </a:cubicBezTo>
                <a:cubicBezTo>
                  <a:pt x="1126055" y="721541"/>
                  <a:pt x="1107006" y="727676"/>
                  <a:pt x="1087785" y="733168"/>
                </a:cubicBezTo>
                <a:cubicBezTo>
                  <a:pt x="1028596" y="777558"/>
                  <a:pt x="1083471" y="741830"/>
                  <a:pt x="1005406" y="774357"/>
                </a:cubicBezTo>
                <a:cubicBezTo>
                  <a:pt x="988403" y="781442"/>
                  <a:pt x="972704" y="791351"/>
                  <a:pt x="955979" y="799070"/>
                </a:cubicBezTo>
                <a:cubicBezTo>
                  <a:pt x="907211" y="821578"/>
                  <a:pt x="911145" y="819507"/>
                  <a:pt x="873601" y="832022"/>
                </a:cubicBezTo>
                <a:cubicBezTo>
                  <a:pt x="859871" y="843006"/>
                  <a:pt x="847042" y="855220"/>
                  <a:pt x="832412" y="864973"/>
                </a:cubicBezTo>
                <a:cubicBezTo>
                  <a:pt x="794302" y="890379"/>
                  <a:pt x="809266" y="873997"/>
                  <a:pt x="774747" y="889687"/>
                </a:cubicBezTo>
                <a:cubicBezTo>
                  <a:pt x="774692" y="889712"/>
                  <a:pt x="692396" y="930863"/>
                  <a:pt x="675893" y="939114"/>
                </a:cubicBezTo>
                <a:cubicBezTo>
                  <a:pt x="664909" y="944606"/>
                  <a:pt x="654591" y="951706"/>
                  <a:pt x="642941" y="955589"/>
                </a:cubicBezTo>
                <a:lnTo>
                  <a:pt x="593514" y="972065"/>
                </a:lnTo>
                <a:cubicBezTo>
                  <a:pt x="543431" y="1005455"/>
                  <a:pt x="596646" y="973980"/>
                  <a:pt x="535849" y="996778"/>
                </a:cubicBezTo>
                <a:cubicBezTo>
                  <a:pt x="449680" y="1029091"/>
                  <a:pt x="554540" y="1000343"/>
                  <a:pt x="469947" y="1021492"/>
                </a:cubicBezTo>
                <a:cubicBezTo>
                  <a:pt x="456217" y="1032476"/>
                  <a:pt x="443834" y="1045397"/>
                  <a:pt x="428757" y="1054443"/>
                </a:cubicBezTo>
                <a:cubicBezTo>
                  <a:pt x="360786" y="1095225"/>
                  <a:pt x="411116" y="1040017"/>
                  <a:pt x="338141" y="1103870"/>
                </a:cubicBezTo>
                <a:cubicBezTo>
                  <a:pt x="308916" y="1129442"/>
                  <a:pt x="283223" y="1158789"/>
                  <a:pt x="255763" y="1186249"/>
                </a:cubicBezTo>
                <a:lnTo>
                  <a:pt x="231049" y="1210962"/>
                </a:lnTo>
                <a:cubicBezTo>
                  <a:pt x="142838" y="1299173"/>
                  <a:pt x="276718" y="1162965"/>
                  <a:pt x="181622" y="1268627"/>
                </a:cubicBezTo>
                <a:cubicBezTo>
                  <a:pt x="166035" y="1285946"/>
                  <a:pt x="148671" y="1301578"/>
                  <a:pt x="132195" y="1318054"/>
                </a:cubicBezTo>
                <a:lnTo>
                  <a:pt x="107482" y="1342768"/>
                </a:lnTo>
                <a:cubicBezTo>
                  <a:pt x="90058" y="1412460"/>
                  <a:pt x="113794" y="1341536"/>
                  <a:pt x="74530" y="1400433"/>
                </a:cubicBezTo>
                <a:cubicBezTo>
                  <a:pt x="69713" y="1407658"/>
                  <a:pt x="70176" y="1417379"/>
                  <a:pt x="66293" y="1425146"/>
                </a:cubicBezTo>
                <a:cubicBezTo>
                  <a:pt x="52563" y="1452606"/>
                  <a:pt x="49817" y="1449860"/>
                  <a:pt x="25103" y="1466335"/>
                </a:cubicBezTo>
                <a:cubicBezTo>
                  <a:pt x="22357" y="1496540"/>
                  <a:pt x="27515" y="1528552"/>
                  <a:pt x="16866" y="1556951"/>
                </a:cubicBezTo>
                <a:cubicBezTo>
                  <a:pt x="13390" y="1566221"/>
                  <a:pt x="1049" y="1542117"/>
                  <a:pt x="390" y="1532238"/>
                </a:cubicBezTo>
                <a:cubicBezTo>
                  <a:pt x="-1810" y="1499246"/>
                  <a:pt x="5882" y="1466335"/>
                  <a:pt x="8628" y="1433384"/>
                </a:cubicBezTo>
                <a:cubicBezTo>
                  <a:pt x="11374" y="1449860"/>
                  <a:pt x="16866" y="1466108"/>
                  <a:pt x="16866" y="1482811"/>
                </a:cubicBezTo>
                <a:cubicBezTo>
                  <a:pt x="16866" y="1502228"/>
                  <a:pt x="-55" y="1523109"/>
                  <a:pt x="8628" y="1540476"/>
                </a:cubicBezTo>
                <a:cubicBezTo>
                  <a:pt x="10106" y="1543431"/>
                  <a:pt x="61439" y="1525618"/>
                  <a:pt x="66293" y="1524000"/>
                </a:cubicBezTo>
                <a:cubicBezTo>
                  <a:pt x="74531" y="1518508"/>
                  <a:pt x="82151" y="1511952"/>
                  <a:pt x="91006" y="1507524"/>
                </a:cubicBezTo>
                <a:cubicBezTo>
                  <a:pt x="98773" y="1503641"/>
                  <a:pt x="115720" y="1499287"/>
                  <a:pt x="115720" y="149928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5346" y="2397211"/>
            <a:ext cx="10166795" cy="1252151"/>
          </a:xfrm>
          <a:custGeom>
            <a:avLst/>
            <a:gdLst>
              <a:gd name="connsiteX0" fmla="*/ 10166795 w 10166795"/>
              <a:gd name="connsiteY0" fmla="*/ 0 h 1252151"/>
              <a:gd name="connsiteX1" fmla="*/ 4046081 w 10166795"/>
              <a:gd name="connsiteY1" fmla="*/ 8237 h 1252151"/>
              <a:gd name="connsiteX2" fmla="*/ 3906038 w 10166795"/>
              <a:gd name="connsiteY2" fmla="*/ 16475 h 1252151"/>
              <a:gd name="connsiteX3" fmla="*/ 3189346 w 10166795"/>
              <a:gd name="connsiteY3" fmla="*/ 32951 h 1252151"/>
              <a:gd name="connsiteX4" fmla="*/ 3115206 w 10166795"/>
              <a:gd name="connsiteY4" fmla="*/ 49427 h 1252151"/>
              <a:gd name="connsiteX5" fmla="*/ 2999876 w 10166795"/>
              <a:gd name="connsiteY5" fmla="*/ 65902 h 1252151"/>
              <a:gd name="connsiteX6" fmla="*/ 2777454 w 10166795"/>
              <a:gd name="connsiteY6" fmla="*/ 107092 h 1252151"/>
              <a:gd name="connsiteX7" fmla="*/ 2563270 w 10166795"/>
              <a:gd name="connsiteY7" fmla="*/ 115329 h 1252151"/>
              <a:gd name="connsiteX8" fmla="*/ 2489130 w 10166795"/>
              <a:gd name="connsiteY8" fmla="*/ 140043 h 1252151"/>
              <a:gd name="connsiteX9" fmla="*/ 2365562 w 10166795"/>
              <a:gd name="connsiteY9" fmla="*/ 156519 h 1252151"/>
              <a:gd name="connsiteX10" fmla="*/ 2316135 w 10166795"/>
              <a:gd name="connsiteY10" fmla="*/ 172994 h 1252151"/>
              <a:gd name="connsiteX11" fmla="*/ 2274946 w 10166795"/>
              <a:gd name="connsiteY11" fmla="*/ 197708 h 1252151"/>
              <a:gd name="connsiteX12" fmla="*/ 2225519 w 10166795"/>
              <a:gd name="connsiteY12" fmla="*/ 205946 h 1252151"/>
              <a:gd name="connsiteX13" fmla="*/ 2176092 w 10166795"/>
              <a:gd name="connsiteY13" fmla="*/ 230659 h 1252151"/>
              <a:gd name="connsiteX14" fmla="*/ 2118427 w 10166795"/>
              <a:gd name="connsiteY14" fmla="*/ 247135 h 1252151"/>
              <a:gd name="connsiteX15" fmla="*/ 2019573 w 10166795"/>
              <a:gd name="connsiteY15" fmla="*/ 271848 h 1252151"/>
              <a:gd name="connsiteX16" fmla="*/ 1961908 w 10166795"/>
              <a:gd name="connsiteY16" fmla="*/ 280086 h 1252151"/>
              <a:gd name="connsiteX17" fmla="*/ 1912481 w 10166795"/>
              <a:gd name="connsiteY17" fmla="*/ 288324 h 1252151"/>
              <a:gd name="connsiteX18" fmla="*/ 1838341 w 10166795"/>
              <a:gd name="connsiteY18" fmla="*/ 321275 h 1252151"/>
              <a:gd name="connsiteX19" fmla="*/ 1797151 w 10166795"/>
              <a:gd name="connsiteY19" fmla="*/ 345989 h 1252151"/>
              <a:gd name="connsiteX20" fmla="*/ 1714773 w 10166795"/>
              <a:gd name="connsiteY20" fmla="*/ 370702 h 1252151"/>
              <a:gd name="connsiteX21" fmla="*/ 1640633 w 10166795"/>
              <a:gd name="connsiteY21" fmla="*/ 395416 h 1252151"/>
              <a:gd name="connsiteX22" fmla="*/ 1550016 w 10166795"/>
              <a:gd name="connsiteY22" fmla="*/ 420129 h 1252151"/>
              <a:gd name="connsiteX23" fmla="*/ 1492351 w 10166795"/>
              <a:gd name="connsiteY23" fmla="*/ 436605 h 1252151"/>
              <a:gd name="connsiteX24" fmla="*/ 1434687 w 10166795"/>
              <a:gd name="connsiteY24" fmla="*/ 461319 h 1252151"/>
              <a:gd name="connsiteX25" fmla="*/ 1385260 w 10166795"/>
              <a:gd name="connsiteY25" fmla="*/ 494270 h 1252151"/>
              <a:gd name="connsiteX26" fmla="*/ 1352308 w 10166795"/>
              <a:gd name="connsiteY26" fmla="*/ 502508 h 1252151"/>
              <a:gd name="connsiteX27" fmla="*/ 1311119 w 10166795"/>
              <a:gd name="connsiteY27" fmla="*/ 527221 h 1252151"/>
              <a:gd name="connsiteX28" fmla="*/ 1286406 w 10166795"/>
              <a:gd name="connsiteY28" fmla="*/ 535459 h 1252151"/>
              <a:gd name="connsiteX29" fmla="*/ 1253454 w 10166795"/>
              <a:gd name="connsiteY29" fmla="*/ 560173 h 1252151"/>
              <a:gd name="connsiteX30" fmla="*/ 1228741 w 10166795"/>
              <a:gd name="connsiteY30" fmla="*/ 568410 h 1252151"/>
              <a:gd name="connsiteX31" fmla="*/ 1195789 w 10166795"/>
              <a:gd name="connsiteY31" fmla="*/ 584886 h 1252151"/>
              <a:gd name="connsiteX32" fmla="*/ 1146362 w 10166795"/>
              <a:gd name="connsiteY32" fmla="*/ 601362 h 1252151"/>
              <a:gd name="connsiteX33" fmla="*/ 1105173 w 10166795"/>
              <a:gd name="connsiteY33" fmla="*/ 626075 h 1252151"/>
              <a:gd name="connsiteX34" fmla="*/ 1072222 w 10166795"/>
              <a:gd name="connsiteY34" fmla="*/ 642551 h 1252151"/>
              <a:gd name="connsiteX35" fmla="*/ 1022795 w 10166795"/>
              <a:gd name="connsiteY35" fmla="*/ 675502 h 1252151"/>
              <a:gd name="connsiteX36" fmla="*/ 998081 w 10166795"/>
              <a:gd name="connsiteY36" fmla="*/ 683740 h 1252151"/>
              <a:gd name="connsiteX37" fmla="*/ 965130 w 10166795"/>
              <a:gd name="connsiteY37" fmla="*/ 700216 h 1252151"/>
              <a:gd name="connsiteX38" fmla="*/ 932178 w 10166795"/>
              <a:gd name="connsiteY38" fmla="*/ 708454 h 1252151"/>
              <a:gd name="connsiteX39" fmla="*/ 866276 w 10166795"/>
              <a:gd name="connsiteY39" fmla="*/ 733167 h 1252151"/>
              <a:gd name="connsiteX40" fmla="*/ 833324 w 10166795"/>
              <a:gd name="connsiteY40" fmla="*/ 757881 h 1252151"/>
              <a:gd name="connsiteX41" fmla="*/ 783897 w 10166795"/>
              <a:gd name="connsiteY41" fmla="*/ 774356 h 1252151"/>
              <a:gd name="connsiteX42" fmla="*/ 709757 w 10166795"/>
              <a:gd name="connsiteY42" fmla="*/ 807308 h 1252151"/>
              <a:gd name="connsiteX43" fmla="*/ 652092 w 10166795"/>
              <a:gd name="connsiteY43" fmla="*/ 832021 h 1252151"/>
              <a:gd name="connsiteX44" fmla="*/ 619141 w 10166795"/>
              <a:gd name="connsiteY44" fmla="*/ 848497 h 1252151"/>
              <a:gd name="connsiteX45" fmla="*/ 594427 w 10166795"/>
              <a:gd name="connsiteY45" fmla="*/ 856735 h 1252151"/>
              <a:gd name="connsiteX46" fmla="*/ 479097 w 10166795"/>
              <a:gd name="connsiteY46" fmla="*/ 922637 h 1252151"/>
              <a:gd name="connsiteX47" fmla="*/ 437908 w 10166795"/>
              <a:gd name="connsiteY47" fmla="*/ 939113 h 1252151"/>
              <a:gd name="connsiteX48" fmla="*/ 413195 w 10166795"/>
              <a:gd name="connsiteY48" fmla="*/ 947351 h 1252151"/>
              <a:gd name="connsiteX49" fmla="*/ 380243 w 10166795"/>
              <a:gd name="connsiteY49" fmla="*/ 963827 h 1252151"/>
              <a:gd name="connsiteX50" fmla="*/ 289627 w 10166795"/>
              <a:gd name="connsiteY50" fmla="*/ 1021492 h 1252151"/>
              <a:gd name="connsiteX51" fmla="*/ 264914 w 10166795"/>
              <a:gd name="connsiteY51" fmla="*/ 1029729 h 1252151"/>
              <a:gd name="connsiteX52" fmla="*/ 207249 w 10166795"/>
              <a:gd name="connsiteY52" fmla="*/ 1070919 h 1252151"/>
              <a:gd name="connsiteX53" fmla="*/ 182535 w 10166795"/>
              <a:gd name="connsiteY53" fmla="*/ 1079156 h 1252151"/>
              <a:gd name="connsiteX54" fmla="*/ 157822 w 10166795"/>
              <a:gd name="connsiteY54" fmla="*/ 1095632 h 1252151"/>
              <a:gd name="connsiteX55" fmla="*/ 133108 w 10166795"/>
              <a:gd name="connsiteY55" fmla="*/ 1103870 h 1252151"/>
              <a:gd name="connsiteX56" fmla="*/ 116633 w 10166795"/>
              <a:gd name="connsiteY56" fmla="*/ 1128583 h 1252151"/>
              <a:gd name="connsiteX57" fmla="*/ 83681 w 10166795"/>
              <a:gd name="connsiteY57" fmla="*/ 1153297 h 1252151"/>
              <a:gd name="connsiteX58" fmla="*/ 58968 w 10166795"/>
              <a:gd name="connsiteY58" fmla="*/ 1161535 h 1252151"/>
              <a:gd name="connsiteX59" fmla="*/ 9541 w 10166795"/>
              <a:gd name="connsiteY59" fmla="*/ 1194486 h 1252151"/>
              <a:gd name="connsiteX60" fmla="*/ 1303 w 10166795"/>
              <a:gd name="connsiteY60" fmla="*/ 1128583 h 1252151"/>
              <a:gd name="connsiteX61" fmla="*/ 9541 w 10166795"/>
              <a:gd name="connsiteY61" fmla="*/ 1219200 h 1252151"/>
              <a:gd name="connsiteX62" fmla="*/ 58968 w 10166795"/>
              <a:gd name="connsiteY62" fmla="*/ 1235675 h 1252151"/>
              <a:gd name="connsiteX63" fmla="*/ 108395 w 10166795"/>
              <a:gd name="connsiteY63" fmla="*/ 1252151 h 1252151"/>
              <a:gd name="connsiteX64" fmla="*/ 149584 w 10166795"/>
              <a:gd name="connsiteY64" fmla="*/ 1252151 h 125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66795" h="1252151">
                <a:moveTo>
                  <a:pt x="10166795" y="0"/>
                </a:moveTo>
                <a:lnTo>
                  <a:pt x="4046081" y="8237"/>
                </a:lnTo>
                <a:cubicBezTo>
                  <a:pt x="3999320" y="8479"/>
                  <a:pt x="3952780" y="15127"/>
                  <a:pt x="3906038" y="16475"/>
                </a:cubicBezTo>
                <a:lnTo>
                  <a:pt x="3189346" y="32951"/>
                </a:lnTo>
                <a:cubicBezTo>
                  <a:pt x="3164633" y="38443"/>
                  <a:pt x="3140148" y="45089"/>
                  <a:pt x="3115206" y="49427"/>
                </a:cubicBezTo>
                <a:cubicBezTo>
                  <a:pt x="3076947" y="56081"/>
                  <a:pt x="3037877" y="57902"/>
                  <a:pt x="2999876" y="65902"/>
                </a:cubicBezTo>
                <a:cubicBezTo>
                  <a:pt x="2946512" y="77137"/>
                  <a:pt x="2844434" y="103152"/>
                  <a:pt x="2777454" y="107092"/>
                </a:cubicBezTo>
                <a:cubicBezTo>
                  <a:pt x="2706130" y="111287"/>
                  <a:pt x="2634665" y="112583"/>
                  <a:pt x="2563270" y="115329"/>
                </a:cubicBezTo>
                <a:cubicBezTo>
                  <a:pt x="2538557" y="123567"/>
                  <a:pt x="2514402" y="133725"/>
                  <a:pt x="2489130" y="140043"/>
                </a:cubicBezTo>
                <a:cubicBezTo>
                  <a:pt x="2477761" y="142885"/>
                  <a:pt x="2372958" y="155595"/>
                  <a:pt x="2365562" y="156519"/>
                </a:cubicBezTo>
                <a:cubicBezTo>
                  <a:pt x="2349086" y="162011"/>
                  <a:pt x="2331945" y="165808"/>
                  <a:pt x="2316135" y="172994"/>
                </a:cubicBezTo>
                <a:cubicBezTo>
                  <a:pt x="2301559" y="179620"/>
                  <a:pt x="2289993" y="192236"/>
                  <a:pt x="2274946" y="197708"/>
                </a:cubicBezTo>
                <a:cubicBezTo>
                  <a:pt x="2259249" y="203416"/>
                  <a:pt x="2241995" y="203200"/>
                  <a:pt x="2225519" y="205946"/>
                </a:cubicBezTo>
                <a:cubicBezTo>
                  <a:pt x="2209043" y="214184"/>
                  <a:pt x="2193285" y="224047"/>
                  <a:pt x="2176092" y="230659"/>
                </a:cubicBezTo>
                <a:cubicBezTo>
                  <a:pt x="2157434" y="237835"/>
                  <a:pt x="2137760" y="242047"/>
                  <a:pt x="2118427" y="247135"/>
                </a:cubicBezTo>
                <a:cubicBezTo>
                  <a:pt x="2085580" y="255779"/>
                  <a:pt x="2052810" y="264851"/>
                  <a:pt x="2019573" y="271848"/>
                </a:cubicBezTo>
                <a:cubicBezTo>
                  <a:pt x="2000573" y="275848"/>
                  <a:pt x="1981099" y="277133"/>
                  <a:pt x="1961908" y="280086"/>
                </a:cubicBezTo>
                <a:cubicBezTo>
                  <a:pt x="1945399" y="282626"/>
                  <a:pt x="1928957" y="285578"/>
                  <a:pt x="1912481" y="288324"/>
                </a:cubicBezTo>
                <a:cubicBezTo>
                  <a:pt x="1879755" y="301415"/>
                  <a:pt x="1868022" y="304786"/>
                  <a:pt x="1838341" y="321275"/>
                </a:cubicBezTo>
                <a:cubicBezTo>
                  <a:pt x="1824344" y="329051"/>
                  <a:pt x="1811728" y="339363"/>
                  <a:pt x="1797151" y="345989"/>
                </a:cubicBezTo>
                <a:cubicBezTo>
                  <a:pt x="1756640" y="364403"/>
                  <a:pt x="1751758" y="359322"/>
                  <a:pt x="1714773" y="370702"/>
                </a:cubicBezTo>
                <a:cubicBezTo>
                  <a:pt x="1689875" y="378363"/>
                  <a:pt x="1665905" y="389098"/>
                  <a:pt x="1640633" y="395416"/>
                </a:cubicBezTo>
                <a:cubicBezTo>
                  <a:pt x="1486054" y="434061"/>
                  <a:pt x="1626987" y="397038"/>
                  <a:pt x="1550016" y="420129"/>
                </a:cubicBezTo>
                <a:cubicBezTo>
                  <a:pt x="1530868" y="425873"/>
                  <a:pt x="1511177" y="429881"/>
                  <a:pt x="1492351" y="436605"/>
                </a:cubicBezTo>
                <a:cubicBezTo>
                  <a:pt x="1472657" y="443639"/>
                  <a:pt x="1453100" y="451404"/>
                  <a:pt x="1434687" y="461319"/>
                </a:cubicBezTo>
                <a:cubicBezTo>
                  <a:pt x="1417253" y="470707"/>
                  <a:pt x="1404470" y="489467"/>
                  <a:pt x="1385260" y="494270"/>
                </a:cubicBezTo>
                <a:lnTo>
                  <a:pt x="1352308" y="502508"/>
                </a:lnTo>
                <a:cubicBezTo>
                  <a:pt x="1338578" y="510746"/>
                  <a:pt x="1325440" y="520061"/>
                  <a:pt x="1311119" y="527221"/>
                </a:cubicBezTo>
                <a:cubicBezTo>
                  <a:pt x="1303352" y="531104"/>
                  <a:pt x="1293945" y="531151"/>
                  <a:pt x="1286406" y="535459"/>
                </a:cubicBezTo>
                <a:cubicBezTo>
                  <a:pt x="1274485" y="542271"/>
                  <a:pt x="1265375" y="553361"/>
                  <a:pt x="1253454" y="560173"/>
                </a:cubicBezTo>
                <a:cubicBezTo>
                  <a:pt x="1245915" y="564481"/>
                  <a:pt x="1236722" y="564990"/>
                  <a:pt x="1228741" y="568410"/>
                </a:cubicBezTo>
                <a:cubicBezTo>
                  <a:pt x="1217453" y="573247"/>
                  <a:pt x="1207191" y="580325"/>
                  <a:pt x="1195789" y="584886"/>
                </a:cubicBezTo>
                <a:cubicBezTo>
                  <a:pt x="1179664" y="591336"/>
                  <a:pt x="1161254" y="592427"/>
                  <a:pt x="1146362" y="601362"/>
                </a:cubicBezTo>
                <a:cubicBezTo>
                  <a:pt x="1132632" y="609600"/>
                  <a:pt x="1119169" y="618299"/>
                  <a:pt x="1105173" y="626075"/>
                </a:cubicBezTo>
                <a:cubicBezTo>
                  <a:pt x="1094438" y="632039"/>
                  <a:pt x="1082752" y="636233"/>
                  <a:pt x="1072222" y="642551"/>
                </a:cubicBezTo>
                <a:cubicBezTo>
                  <a:pt x="1055243" y="652739"/>
                  <a:pt x="1041580" y="669240"/>
                  <a:pt x="1022795" y="675502"/>
                </a:cubicBezTo>
                <a:cubicBezTo>
                  <a:pt x="1014557" y="678248"/>
                  <a:pt x="1006062" y="680319"/>
                  <a:pt x="998081" y="683740"/>
                </a:cubicBezTo>
                <a:cubicBezTo>
                  <a:pt x="986794" y="688577"/>
                  <a:pt x="976628" y="695904"/>
                  <a:pt x="965130" y="700216"/>
                </a:cubicBezTo>
                <a:cubicBezTo>
                  <a:pt x="954529" y="704191"/>
                  <a:pt x="943064" y="705344"/>
                  <a:pt x="932178" y="708454"/>
                </a:cubicBezTo>
                <a:cubicBezTo>
                  <a:pt x="916949" y="712805"/>
                  <a:pt x="875488" y="728050"/>
                  <a:pt x="866276" y="733167"/>
                </a:cubicBezTo>
                <a:cubicBezTo>
                  <a:pt x="854274" y="739835"/>
                  <a:pt x="845605" y="751741"/>
                  <a:pt x="833324" y="757881"/>
                </a:cubicBezTo>
                <a:cubicBezTo>
                  <a:pt x="817791" y="765648"/>
                  <a:pt x="783897" y="774356"/>
                  <a:pt x="783897" y="774356"/>
                </a:cubicBezTo>
                <a:cubicBezTo>
                  <a:pt x="711215" y="822813"/>
                  <a:pt x="827373" y="748502"/>
                  <a:pt x="709757" y="807308"/>
                </a:cubicBezTo>
                <a:cubicBezTo>
                  <a:pt x="600446" y="861962"/>
                  <a:pt x="736960" y="795648"/>
                  <a:pt x="652092" y="832021"/>
                </a:cubicBezTo>
                <a:cubicBezTo>
                  <a:pt x="640805" y="836858"/>
                  <a:pt x="630428" y="843660"/>
                  <a:pt x="619141" y="848497"/>
                </a:cubicBezTo>
                <a:cubicBezTo>
                  <a:pt x="611160" y="851918"/>
                  <a:pt x="602050" y="852577"/>
                  <a:pt x="594427" y="856735"/>
                </a:cubicBezTo>
                <a:cubicBezTo>
                  <a:pt x="492609" y="912272"/>
                  <a:pt x="566125" y="883079"/>
                  <a:pt x="479097" y="922637"/>
                </a:cubicBezTo>
                <a:cubicBezTo>
                  <a:pt x="465635" y="928756"/>
                  <a:pt x="451754" y="933921"/>
                  <a:pt x="437908" y="939113"/>
                </a:cubicBezTo>
                <a:cubicBezTo>
                  <a:pt x="429778" y="942162"/>
                  <a:pt x="421176" y="943930"/>
                  <a:pt x="413195" y="947351"/>
                </a:cubicBezTo>
                <a:cubicBezTo>
                  <a:pt x="401907" y="952189"/>
                  <a:pt x="390773" y="957509"/>
                  <a:pt x="380243" y="963827"/>
                </a:cubicBezTo>
                <a:cubicBezTo>
                  <a:pt x="373749" y="967723"/>
                  <a:pt x="302306" y="1017266"/>
                  <a:pt x="289627" y="1021492"/>
                </a:cubicBezTo>
                <a:lnTo>
                  <a:pt x="264914" y="1029729"/>
                </a:lnTo>
                <a:cubicBezTo>
                  <a:pt x="257457" y="1035322"/>
                  <a:pt x="219290" y="1064898"/>
                  <a:pt x="207249" y="1070919"/>
                </a:cubicBezTo>
                <a:cubicBezTo>
                  <a:pt x="199482" y="1074802"/>
                  <a:pt x="190773" y="1076410"/>
                  <a:pt x="182535" y="1079156"/>
                </a:cubicBezTo>
                <a:cubicBezTo>
                  <a:pt x="174297" y="1084648"/>
                  <a:pt x="166677" y="1091204"/>
                  <a:pt x="157822" y="1095632"/>
                </a:cubicBezTo>
                <a:cubicBezTo>
                  <a:pt x="150055" y="1099515"/>
                  <a:pt x="139889" y="1098445"/>
                  <a:pt x="133108" y="1103870"/>
                </a:cubicBezTo>
                <a:cubicBezTo>
                  <a:pt x="125377" y="1110055"/>
                  <a:pt x="123634" y="1121582"/>
                  <a:pt x="116633" y="1128583"/>
                </a:cubicBezTo>
                <a:cubicBezTo>
                  <a:pt x="106924" y="1138292"/>
                  <a:pt x="95602" y="1146485"/>
                  <a:pt x="83681" y="1153297"/>
                </a:cubicBezTo>
                <a:cubicBezTo>
                  <a:pt x="76142" y="1157605"/>
                  <a:pt x="66559" y="1157318"/>
                  <a:pt x="58968" y="1161535"/>
                </a:cubicBezTo>
                <a:cubicBezTo>
                  <a:pt x="41659" y="1171151"/>
                  <a:pt x="9541" y="1194486"/>
                  <a:pt x="9541" y="1194486"/>
                </a:cubicBezTo>
                <a:cubicBezTo>
                  <a:pt x="6795" y="1172518"/>
                  <a:pt x="1303" y="1106444"/>
                  <a:pt x="1303" y="1128583"/>
                </a:cubicBezTo>
                <a:cubicBezTo>
                  <a:pt x="1303" y="1158913"/>
                  <a:pt x="-4839" y="1192495"/>
                  <a:pt x="9541" y="1219200"/>
                </a:cubicBezTo>
                <a:cubicBezTo>
                  <a:pt x="17775" y="1234491"/>
                  <a:pt x="42492" y="1230183"/>
                  <a:pt x="58968" y="1235675"/>
                </a:cubicBezTo>
                <a:cubicBezTo>
                  <a:pt x="58970" y="1235676"/>
                  <a:pt x="108394" y="1252151"/>
                  <a:pt x="108395" y="1252151"/>
                </a:cubicBezTo>
                <a:lnTo>
                  <a:pt x="149584" y="1252151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2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 for burning CD-R?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712131" cy="4351338"/>
          </a:xfrm>
        </p:spPr>
        <p:txBody>
          <a:bodyPr>
            <a:normAutofit/>
          </a:bodyPr>
          <a:lstStyle/>
          <a:p>
            <a:r>
              <a:rPr lang="en-US" dirty="0"/>
              <a:t>(Type 1) Like a USB flash drive: allows to write and erase files to the disc on-the-fly using </a:t>
            </a:r>
            <a:r>
              <a:rPr lang="en-US" dirty="0">
                <a:solidFill>
                  <a:srgbClr val="FF0000"/>
                </a:solidFill>
              </a:rPr>
              <a:t>a live file system </a:t>
            </a:r>
            <a:r>
              <a:rPr lang="en-US" dirty="0"/>
              <a:t>without ever having to finalize or “master” the disc.</a:t>
            </a:r>
          </a:p>
          <a:p>
            <a:r>
              <a:rPr lang="en-US" dirty="0"/>
              <a:t>(Type 2) With a CD/DVD player: file are temporarily copied to a </a:t>
            </a:r>
            <a:r>
              <a:rPr lang="en-US" dirty="0">
                <a:solidFill>
                  <a:srgbClr val="FF0000"/>
                </a:solidFill>
              </a:rPr>
              <a:t>staging area </a:t>
            </a:r>
            <a:r>
              <a:rPr lang="en-US" dirty="0"/>
              <a:t>on your hard disk first, then they are written to the disc all at once when you select “Burn” in File Explorer. </a:t>
            </a:r>
          </a:p>
        </p:txBody>
      </p:sp>
      <p:pic>
        <p:nvPicPr>
          <p:cNvPr id="2050" name="Picture 2" descr="Copying files to a live file system disc in Windows 1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01" y="565100"/>
            <a:ext cx="3276222" cy="14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pying files to a mastered disc in Windows 10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01" y="2193743"/>
            <a:ext cx="3276222" cy="18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01" y="4200412"/>
            <a:ext cx="3276222" cy="16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28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1940" y="729453"/>
            <a:ext cx="555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Delete Index Entry Allocation/Add Index Entry Allocation/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1" y="1354021"/>
            <a:ext cx="7505408" cy="4839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349" y="1354021"/>
            <a:ext cx="2659610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48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using </a:t>
            </a:r>
            <a:r>
              <a:rPr lang="en-US" i="1" dirty="0" err="1">
                <a:solidFill>
                  <a:srgbClr val="7030A0"/>
                </a:solidFill>
              </a:rPr>
              <a:t>LogFileParser</a:t>
            </a:r>
            <a:endParaRPr lang="en-US" i="1" dirty="0">
              <a:solidFill>
                <a:srgbClr val="7030A0"/>
              </a:solidFill>
            </a:endParaRPr>
          </a:p>
          <a:p>
            <a:r>
              <a:rPr lang="en-US" dirty="0"/>
              <a:t>Extract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endParaRPr lang="en-US" i="1" dirty="0">
              <a:solidFill>
                <a:srgbClr val="7030A0"/>
              </a:solidFill>
            </a:endParaRPr>
          </a:p>
          <a:p>
            <a:r>
              <a:rPr lang="en-US" dirty="0"/>
              <a:t>Parse </a:t>
            </a:r>
            <a:r>
              <a:rPr lang="en-US" i="1" dirty="0" err="1">
                <a:solidFill>
                  <a:srgbClr val="7030A0"/>
                </a:solidFill>
              </a:rPr>
              <a:t>logfile.bin</a:t>
            </a:r>
            <a:r>
              <a:rPr lang="en-US" dirty="0"/>
              <a:t> extracted from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41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7030A0"/>
                </a:solidFill>
              </a:rPr>
              <a:t>LogFileParser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7436"/>
            <a:ext cx="7300593" cy="2149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08425"/>
            <a:ext cx="6383697" cy="10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11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2640"/>
            <a:ext cx="10179732" cy="16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4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</a:t>
            </a:r>
            <a:r>
              <a:rPr lang="en-US" i="1" dirty="0" err="1">
                <a:solidFill>
                  <a:srgbClr val="7030A0"/>
                </a:solidFill>
              </a:rPr>
              <a:t>logfile.bin</a:t>
            </a:r>
            <a:r>
              <a:rPr lang="en-US" dirty="0"/>
              <a:t> extracted from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Logfile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04" y="1785055"/>
            <a:ext cx="4648603" cy="4663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3932" y="4598126"/>
            <a:ext cx="19833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Take over one hour</a:t>
            </a:r>
          </a:p>
        </p:txBody>
      </p:sp>
    </p:spTree>
    <p:extLst>
      <p:ext uri="{BB962C8B-B14F-4D97-AF65-F5344CB8AC3E}">
        <p14:creationId xmlns:p14="http://schemas.microsoft.com/office/powerpoint/2010/main" val="3121959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35.</a:t>
            </a:r>
            <a:r>
              <a:rPr lang="en-US" dirty="0"/>
              <a:t>	What files were opened from CD-R?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mounted CD device is </a:t>
            </a:r>
            <a:r>
              <a:rPr lang="en-US" dirty="0">
                <a:solidFill>
                  <a:srgbClr val="FF0000"/>
                </a:solidFill>
              </a:rPr>
              <a:t>D:\</a:t>
            </a:r>
          </a:p>
          <a:p>
            <a:pPr lvl="1"/>
            <a:r>
              <a:rPr lang="pt-BR" i="1" dirty="0">
                <a:solidFill>
                  <a:srgbClr val="007DB5"/>
                </a:solidFill>
              </a:rPr>
              <a:t>rip.pl –r SYSTEM –o mountdev</a:t>
            </a:r>
          </a:p>
          <a:p>
            <a:r>
              <a:rPr lang="en-US" dirty="0"/>
              <a:t>Recently opened file accessed using </a:t>
            </a:r>
            <a:r>
              <a:rPr lang="en-US" sz="2400" i="1" dirty="0">
                <a:solidFill>
                  <a:srgbClr val="007DB5"/>
                </a:solidFill>
              </a:rPr>
              <a:t>.</a:t>
            </a:r>
            <a:r>
              <a:rPr lang="en-US" i="1" dirty="0" err="1">
                <a:solidFill>
                  <a:srgbClr val="007DB5"/>
                </a:solidFill>
              </a:rPr>
              <a:t>lnk</a:t>
            </a:r>
            <a:endParaRPr lang="en-US" i="1" dirty="0">
              <a:solidFill>
                <a:srgbClr val="007DB5"/>
              </a:solidFill>
            </a:endParaRPr>
          </a:p>
          <a:p>
            <a:pPr lvl="1"/>
            <a:r>
              <a:rPr lang="en-US" sz="2000" i="1" dirty="0">
                <a:solidFill>
                  <a:srgbClr val="007DB5"/>
                </a:solidFill>
              </a:rPr>
              <a:t>\User\informant\</a:t>
            </a:r>
            <a:r>
              <a:rPr lang="en-US" sz="2000" i="1" dirty="0" err="1">
                <a:solidFill>
                  <a:srgbClr val="007DB5"/>
                </a:solidFill>
              </a:rPr>
              <a:t>AppData</a:t>
            </a:r>
            <a:r>
              <a:rPr lang="en-US" sz="2000" i="1" dirty="0">
                <a:solidFill>
                  <a:srgbClr val="007DB5"/>
                </a:solidFill>
              </a:rPr>
              <a:t>\Roaming\Microsoft\Windows\Recent\*.</a:t>
            </a:r>
            <a:r>
              <a:rPr lang="en-US" sz="2000" i="1" dirty="0" err="1">
                <a:solidFill>
                  <a:srgbClr val="007DB5"/>
                </a:solidFill>
              </a:rPr>
              <a:t>lnk</a:t>
            </a:r>
            <a:endParaRPr lang="en-US" sz="2000" i="1" dirty="0">
              <a:solidFill>
                <a:srgbClr val="007DB5"/>
              </a:solidFill>
            </a:endParaRPr>
          </a:p>
          <a:p>
            <a:r>
              <a:rPr lang="en-US" dirty="0" err="1"/>
              <a:t>Jumplist</a:t>
            </a:r>
            <a:endParaRPr lang="en-US" dirty="0"/>
          </a:p>
          <a:p>
            <a:pPr lvl="1"/>
            <a:r>
              <a:rPr lang="en-US" sz="2000" i="1" dirty="0">
                <a:solidFill>
                  <a:srgbClr val="007DB5"/>
                </a:solidFill>
              </a:rPr>
              <a:t>\User\informant\</a:t>
            </a:r>
            <a:r>
              <a:rPr lang="en-US" sz="2000" i="1" dirty="0" err="1">
                <a:solidFill>
                  <a:srgbClr val="007DB5"/>
                </a:solidFill>
              </a:rPr>
              <a:t>AppData</a:t>
            </a:r>
            <a:r>
              <a:rPr lang="en-US" sz="2000" i="1" dirty="0">
                <a:solidFill>
                  <a:srgbClr val="007DB5"/>
                </a:solidFill>
              </a:rPr>
              <a:t>\Roaming\Microsoft\Windows\Recent\</a:t>
            </a:r>
            <a:r>
              <a:rPr lang="en-US" sz="2000" i="1" dirty="0" err="1">
                <a:solidFill>
                  <a:srgbClr val="007DB5"/>
                </a:solidFill>
              </a:rPr>
              <a:t>AutomaticDestinations</a:t>
            </a:r>
            <a:endParaRPr lang="en-US" sz="2000" i="1" dirty="0">
              <a:solidFill>
                <a:srgbClr val="007DB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12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 accessed 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77" y="2484924"/>
            <a:ext cx="11377646" cy="2827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77" y="2115592"/>
            <a:ext cx="28620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recently accessed </a:t>
            </a:r>
            <a:r>
              <a:rPr lang="en-US" i="1" dirty="0">
                <a:solidFill>
                  <a:srgbClr val="007DB5"/>
                </a:solidFill>
              </a:rPr>
              <a:t>.</a:t>
            </a:r>
            <a:r>
              <a:rPr lang="en-US" i="1" dirty="0" err="1">
                <a:solidFill>
                  <a:srgbClr val="007DB5"/>
                </a:solidFill>
              </a:rPr>
              <a:t>lnk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3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68" y="898002"/>
            <a:ext cx="8451312" cy="5342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3868" y="528670"/>
            <a:ext cx="179087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one of </a:t>
            </a:r>
            <a:r>
              <a:rPr lang="en-US" i="1" dirty="0">
                <a:solidFill>
                  <a:srgbClr val="007DB5"/>
                </a:solidFill>
              </a:rPr>
              <a:t>.</a:t>
            </a:r>
            <a:r>
              <a:rPr lang="en-US" i="1" dirty="0" err="1">
                <a:solidFill>
                  <a:srgbClr val="007DB5"/>
                </a:solidFill>
              </a:rPr>
              <a:t>lnk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59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41" y="1777571"/>
            <a:ext cx="10071962" cy="1653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141" y="1408239"/>
            <a:ext cx="323460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changed files with </a:t>
            </a:r>
            <a:r>
              <a:rPr lang="en-US" dirty="0">
                <a:solidFill>
                  <a:srgbClr val="FF0000"/>
                </a:solidFill>
              </a:rPr>
              <a:t>D:\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897" y="3431177"/>
            <a:ext cx="401795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Need to repeat for each .</a:t>
            </a:r>
            <a:r>
              <a:rPr lang="en-US" i="1" dirty="0" err="1">
                <a:solidFill>
                  <a:srgbClr val="007DB5"/>
                </a:solidFill>
              </a:rPr>
              <a:t>lnk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in the folder</a:t>
            </a:r>
          </a:p>
        </p:txBody>
      </p:sp>
    </p:spTree>
    <p:extLst>
      <p:ext uri="{BB962C8B-B14F-4D97-AF65-F5344CB8AC3E}">
        <p14:creationId xmlns:p14="http://schemas.microsoft.com/office/powerpoint/2010/main" val="667726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Jumplist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36" y="1303770"/>
            <a:ext cx="9733947" cy="50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4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Last burning type from registry (type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89945"/>
            <a:ext cx="9662997" cy="3741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1843614"/>
            <a:ext cx="96629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for last burning type from </a:t>
            </a:r>
            <a:r>
              <a:rPr lang="en-US" i="1" dirty="0">
                <a:solidFill>
                  <a:srgbClr val="7030A0"/>
                </a:solidFill>
              </a:rPr>
              <a:t>HKU\informant\Software\Microsoft\Windows\</a:t>
            </a:r>
            <a:r>
              <a:rPr lang="en-US" i="1" dirty="0" err="1">
                <a:solidFill>
                  <a:srgbClr val="7030A0"/>
                </a:solidFill>
              </a:rPr>
              <a:t>CurrentVersion</a:t>
            </a:r>
            <a:r>
              <a:rPr lang="en-US" i="1" dirty="0">
                <a:solidFill>
                  <a:srgbClr val="7030A0"/>
                </a:solidFill>
              </a:rPr>
              <a:t>\Explorer\CD Burning\</a:t>
            </a:r>
          </a:p>
        </p:txBody>
      </p:sp>
    </p:spTree>
    <p:extLst>
      <p:ext uri="{BB962C8B-B14F-4D97-AF65-F5344CB8AC3E}">
        <p14:creationId xmlns:p14="http://schemas.microsoft.com/office/powerpoint/2010/main" val="55858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locations (for type 2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event logs for burning CD</a:t>
            </a:r>
          </a:p>
          <a:p>
            <a:pPr lvl="1"/>
            <a:r>
              <a:rPr lang="en-US" dirty="0"/>
              <a:t>Event IDs for Windows Vista or higher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Event ID 133. Source/Provider Name "</a:t>
            </a:r>
            <a:r>
              <a:rPr lang="en-US" i="1" dirty="0" err="1">
                <a:solidFill>
                  <a:srgbClr val="FF0000"/>
                </a:solidFill>
              </a:rPr>
              <a:t>cdrom</a:t>
            </a:r>
            <a:r>
              <a:rPr lang="en-US" i="1" dirty="0">
                <a:solidFill>
                  <a:srgbClr val="FF0000"/>
                </a:solidFill>
              </a:rPr>
              <a:t>“</a:t>
            </a:r>
          </a:p>
          <a:p>
            <a:r>
              <a:rPr lang="en-US" dirty="0">
                <a:solidFill>
                  <a:srgbClr val="FF0000"/>
                </a:solidFill>
              </a:rPr>
              <a:t>Staging area: </a:t>
            </a:r>
            <a:r>
              <a:rPr lang="en-US" dirty="0"/>
              <a:t>Default burning directory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\User\informant\</a:t>
            </a:r>
            <a:r>
              <a:rPr lang="en-US" i="1" dirty="0" err="1">
                <a:solidFill>
                  <a:srgbClr val="007DB5"/>
                </a:solidFill>
              </a:rPr>
              <a:t>AppData</a:t>
            </a:r>
            <a:r>
              <a:rPr lang="en-US" i="1" dirty="0">
                <a:solidFill>
                  <a:srgbClr val="007DB5"/>
                </a:solidFill>
              </a:rPr>
              <a:t>\Local\Microsoft\Windows\Burn\Burn</a:t>
            </a:r>
          </a:p>
          <a:p>
            <a:r>
              <a:rPr lang="en-US" dirty="0"/>
              <a:t>NTFS journal file analysis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\$</a:t>
            </a:r>
            <a:r>
              <a:rPr lang="en-US" i="1" dirty="0" err="1">
                <a:solidFill>
                  <a:srgbClr val="007DB5"/>
                </a:solidFill>
              </a:rPr>
              <a:t>LogFile</a:t>
            </a:r>
            <a:endParaRPr lang="en-US" i="1" dirty="0">
              <a:solidFill>
                <a:srgbClr val="007DB5"/>
              </a:solidFill>
            </a:endParaRP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\$Extend\$</a:t>
            </a:r>
            <a:r>
              <a:rPr lang="en-US" i="1" dirty="0" err="1">
                <a:solidFill>
                  <a:srgbClr val="007DB5"/>
                </a:solidFill>
              </a:rPr>
              <a:t>UsnJrnl</a:t>
            </a:r>
            <a:r>
              <a:rPr lang="en-US" i="1" dirty="0">
                <a:solidFill>
                  <a:srgbClr val="007DB5"/>
                </a:solidFill>
              </a:rPr>
              <a:t>·$J   </a:t>
            </a:r>
            <a:r>
              <a:rPr lang="en-US" dirty="0"/>
              <a:t>(+ $MFT for identifying full paths of files)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DAT#####.</a:t>
            </a:r>
            <a:r>
              <a:rPr lang="en-US" i="1" dirty="0" err="1">
                <a:solidFill>
                  <a:srgbClr val="007DB5"/>
                </a:solidFill>
              </a:rPr>
              <a:t>tmp</a:t>
            </a:r>
            <a:r>
              <a:rPr lang="en-US" i="1" dirty="0">
                <a:solidFill>
                  <a:srgbClr val="007DB5"/>
                </a:solidFill>
              </a:rPr>
              <a:t>, DAT#####.</a:t>
            </a:r>
            <a:r>
              <a:rPr lang="en-US" i="1" dirty="0" err="1">
                <a:solidFill>
                  <a:srgbClr val="007DB5"/>
                </a:solidFill>
              </a:rPr>
              <a:t>tmp</a:t>
            </a:r>
            <a:r>
              <a:rPr lang="en-US" i="1" dirty="0">
                <a:solidFill>
                  <a:srgbClr val="007DB5"/>
                </a:solidFill>
              </a:rPr>
              <a:t>, FIL#####.</a:t>
            </a:r>
            <a:r>
              <a:rPr lang="en-US" i="1" dirty="0" err="1">
                <a:solidFill>
                  <a:srgbClr val="007DB5"/>
                </a:solidFill>
              </a:rPr>
              <a:t>tmp</a:t>
            </a:r>
            <a:r>
              <a:rPr lang="en-US" i="1" dirty="0">
                <a:solidFill>
                  <a:srgbClr val="007DB5"/>
                </a:solidFill>
              </a:rPr>
              <a:t>, POST#####.</a:t>
            </a:r>
            <a:r>
              <a:rPr lang="en-US" i="1" dirty="0" err="1">
                <a:solidFill>
                  <a:srgbClr val="007DB5"/>
                </a:solidFill>
              </a:rPr>
              <a:t>tmp</a:t>
            </a:r>
            <a:endParaRPr lang="en-US" i="1" dirty="0">
              <a:solidFill>
                <a:srgbClr val="007DB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3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855"/>
            <a:ext cx="10515600" cy="1325563"/>
          </a:xfrm>
        </p:spPr>
        <p:txBody>
          <a:bodyPr/>
          <a:lstStyle/>
          <a:p>
            <a:r>
              <a:rPr lang="en-US" dirty="0"/>
              <a:t>System event logs</a:t>
            </a:r>
            <a:r>
              <a:rPr lang="en-US" dirty="0">
                <a:solidFill>
                  <a:srgbClr val="FF0000"/>
                </a:solidFill>
              </a:rPr>
              <a:t> for burning CD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0160"/>
            <a:ext cx="9725297" cy="1977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47135"/>
            <a:ext cx="9423589" cy="1624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759131"/>
            <a:ext cx="39531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Copy system event to </a:t>
            </a:r>
            <a:r>
              <a:rPr lang="en-US" i="1" dirty="0" err="1">
                <a:solidFill>
                  <a:srgbClr val="7030A0"/>
                </a:solidFill>
              </a:rPr>
              <a:t>event_log</a:t>
            </a:r>
            <a:r>
              <a:rPr lang="en-US" dirty="0"/>
              <a:t> folder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177803"/>
            <a:ext cx="21163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system event</a:t>
            </a:r>
          </a:p>
        </p:txBody>
      </p:sp>
    </p:spTree>
    <p:extLst>
      <p:ext uri="{BB962C8B-B14F-4D97-AF65-F5344CB8AC3E}">
        <p14:creationId xmlns:p14="http://schemas.microsoft.com/office/powerpoint/2010/main" val="412571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1" y="804272"/>
            <a:ext cx="10783234" cy="3535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961" y="395416"/>
            <a:ext cx="41233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event provider’s name “</a:t>
            </a:r>
            <a:r>
              <a:rPr lang="en-US" i="1" dirty="0" err="1">
                <a:solidFill>
                  <a:srgbClr val="FF0000"/>
                </a:solidFill>
              </a:rPr>
              <a:t>cdrom</a:t>
            </a:r>
            <a:r>
              <a:rPr lang="en-US" dirty="0"/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88" y="4598651"/>
            <a:ext cx="4563445" cy="191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20858" y="4745165"/>
            <a:ext cx="53916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http://eventid.net/display-eventid-133-source-Removable+Storage+Service-eventno-3918-phase-1.htm</a:t>
            </a:r>
          </a:p>
        </p:txBody>
      </p:sp>
    </p:spTree>
    <p:extLst>
      <p:ext uri="{BB962C8B-B14F-4D97-AF65-F5344CB8AC3E}">
        <p14:creationId xmlns:p14="http://schemas.microsoft.com/office/powerpoint/2010/main" val="220892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area in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2444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HKEY_CURRENT_USER\Software\Microsoft\Windows\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\Explorer\CD Burning\ </a:t>
            </a:r>
            <a:r>
              <a:rPr lang="en-US" sz="2000" i="1" dirty="0" err="1">
                <a:solidFill>
                  <a:srgbClr val="FF0000"/>
                </a:solidFill>
              </a:rPr>
              <a:t>StagingInfo</a:t>
            </a:r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3" y="2821990"/>
            <a:ext cx="10783234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5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42" y="2297378"/>
            <a:ext cx="10821338" cy="11659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742" y="3509505"/>
            <a:ext cx="99304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The value "</a:t>
            </a:r>
            <a:r>
              <a:rPr lang="en-US" i="1" dirty="0" err="1">
                <a:solidFill>
                  <a:srgbClr val="007DB5"/>
                </a:solidFill>
              </a:rPr>
              <a:t>StagingPath</a:t>
            </a:r>
            <a:r>
              <a:rPr lang="en-US" dirty="0"/>
              <a:t>" is significant. It shows the folder on the volume that is used to ‘stage’ files prior to committing them to the disc.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742" y="1928046"/>
            <a:ext cx="188526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Show </a:t>
            </a:r>
            <a:r>
              <a:rPr lang="en-US" i="1" dirty="0" err="1">
                <a:solidFill>
                  <a:srgbClr val="007DB5"/>
                </a:solidFill>
              </a:rPr>
              <a:t>StagingPath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59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24346</TotalTime>
  <Words>2140</Words>
  <Application>Microsoft Office PowerPoint</Application>
  <PresentationFormat>Widescreen</PresentationFormat>
  <Paragraphs>230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Investigate Data Leakage Case </vt:lpstr>
      <vt:lpstr>32. What a method (or software) was used for burning CD-R?</vt:lpstr>
      <vt:lpstr>Two options for burning CD-R?</vt:lpstr>
      <vt:lpstr>Find Last burning type from registry (type 1)</vt:lpstr>
      <vt:lpstr>Evidence locations (for type 2 only)</vt:lpstr>
      <vt:lpstr>System event logs for burning CD</vt:lpstr>
      <vt:lpstr>PowerPoint Presentation</vt:lpstr>
      <vt:lpstr>Staging area in registry</vt:lpstr>
      <vt:lpstr>PowerPoint Presentation</vt:lpstr>
      <vt:lpstr>PowerPoint Presentation</vt:lpstr>
      <vt:lpstr>USN Journal file analysis (\$Extend\$UsnJrnl·$J )</vt:lpstr>
      <vt:lpstr>34. What files were copied from PC to CD-R? </vt:lpstr>
      <vt:lpstr>Analysis plan</vt:lpstr>
      <vt:lpstr>$MFT (Master File Table) Entry</vt:lpstr>
      <vt:lpstr>PowerPoint Presentation</vt:lpstr>
      <vt:lpstr>Find Burn/Burn MFT entry ID using analyzeMFT</vt:lpstr>
      <vt:lpstr>PowerPoint Presentation</vt:lpstr>
      <vt:lpstr>PowerPoint Presentation</vt:lpstr>
      <vt:lpstr>PowerPoint Presentation</vt:lpstr>
      <vt:lpstr>PowerPoint Presentation</vt:lpstr>
      <vt:lpstr>$LogFile: transaction log file of NTFS</vt:lpstr>
      <vt:lpstr>Transactions Records</vt:lpstr>
      <vt:lpstr>The workflow when error recovery is executed (Undo)</vt:lpstr>
      <vt:lpstr>Redo/Undo Operation Code</vt:lpstr>
      <vt:lpstr>Creation testfile01.txt records</vt:lpstr>
      <vt:lpstr>PowerPoint Presentation</vt:lpstr>
      <vt:lpstr>Rename testfile01.txt records</vt:lpstr>
      <vt:lpstr>PowerPoint Presentation</vt:lpstr>
      <vt:lpstr>Delete testfile01.txt records</vt:lpstr>
      <vt:lpstr>PowerPoint Presentation</vt:lpstr>
      <vt:lpstr>Analyze $LogFile</vt:lpstr>
      <vt:lpstr>Install LogFileParser</vt:lpstr>
      <vt:lpstr>Extract $LogFile</vt:lpstr>
      <vt:lpstr>Parse logfile.bin extracted from $Logfile </vt:lpstr>
      <vt:lpstr>35. What files were opened from CD-R?</vt:lpstr>
      <vt:lpstr>Recently accessed .lnk</vt:lpstr>
      <vt:lpstr>PowerPoint Presentation</vt:lpstr>
      <vt:lpstr>PowerPoint Presentation</vt:lpstr>
      <vt:lpstr>Jumplist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2565</cp:revision>
  <dcterms:created xsi:type="dcterms:W3CDTF">2020-09-14T14:43:27Z</dcterms:created>
  <dcterms:modified xsi:type="dcterms:W3CDTF">2021-01-30T21:55:00Z</dcterms:modified>
</cp:coreProperties>
</file>