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5B16C-5E93-681B-B9BA-C7C9CDE20735}" v="10" dt="2020-10-22T20:25:25.022"/>
    <p1510:client id="{1CD4744B-46E9-485E-8B11-DDA791EF49FF}" v="7" dt="2020-10-19T08:22:19.562"/>
    <p1510:client id="{3C4D28D1-A732-6F55-D98A-16C341EE868F}" v="1" dt="2020-12-18T03:35:02.540"/>
    <p1510:client id="{958F2B95-A119-46FD-A9C8-D15EFF7E5855}" v="1" dt="2020-10-26T10:32:09.184"/>
    <p1510:client id="{B83D6D4A-8526-ED03-5564-28094B8B860F}" v="1" dt="2020-10-14T02:33:05.6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8458" autoAdjust="0"/>
  </p:normalViewPr>
  <p:slideViewPr>
    <p:cSldViewPr snapToGrid="0">
      <p:cViewPr varScale="1">
        <p:scale>
          <a:sx n="93" d="100"/>
          <a:sy n="93" d="100"/>
        </p:scale>
        <p:origin x="13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3C4D28D1-A732-6F55-D98A-16C341EE868F}"/>
    <pc:docChg chg="sldOrd">
      <pc:chgData name="Richard Wheeless" userId="S::id63la41@ubalt.edu::edf7d7f9-5d95-4eec-886d-0f745236a21b" providerId="AD" clId="Web-{3C4D28D1-A732-6F55-D98A-16C341EE868F}" dt="2020-12-18T03:35:02.540" v="0"/>
      <pc:docMkLst>
        <pc:docMk/>
      </pc:docMkLst>
      <pc:sldChg chg="ord">
        <pc:chgData name="Richard Wheeless" userId="S::id63la41@ubalt.edu::edf7d7f9-5d95-4eec-886d-0f745236a21b" providerId="AD" clId="Web-{3C4D28D1-A732-6F55-D98A-16C341EE868F}" dt="2020-12-18T03:35:02.540" v="0"/>
        <pc:sldMkLst>
          <pc:docMk/>
          <pc:sldMk cId="288701490" sldId="296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npm</a:t>
            </a:r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install -g </a:t>
            </a:r>
            <a:r>
              <a:rPr lang="en-US" dirty="0" err="1"/>
              <a:t>imgclip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 -name "*.jpg" -exec </a:t>
            </a:r>
            <a:r>
              <a:rPr lang="en-US" dirty="0" err="1"/>
              <a:t>imgclip</a:t>
            </a:r>
            <a:r>
              <a:rPr lang="en-US" dirty="0"/>
              <a:t> -p {} \; | grep pp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3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-z EST | grep -</a:t>
            </a:r>
            <a:r>
              <a:rPr lang="en-US" dirty="0" err="1"/>
              <a:t>Ei</a:t>
            </a:r>
            <a:r>
              <a:rPr lang="en-US" dirty="0"/>
              <a:t> "sticky notes"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istat</a:t>
            </a:r>
            <a:r>
              <a:rPr lang="en-US" dirty="0"/>
              <a:t> -o 206848 cfreds_2015_data_leakage_pc.dd 22108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icat</a:t>
            </a:r>
            <a:r>
              <a:rPr lang="en-US" dirty="0"/>
              <a:t> -o 206848 cfreds_2015_data_leakage_pc.dd 22108 | </a:t>
            </a:r>
            <a:r>
              <a:rPr lang="en-US" dirty="0" err="1"/>
              <a:t>xxd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SOFTWARE</a:t>
            </a:r>
          </a:p>
          <a:p>
            <a:r>
              <a:rPr lang="en-US" dirty="0"/>
              <a:t>cd Microsoft\Windows Search</a:t>
            </a:r>
          </a:p>
          <a:p>
            <a:r>
              <a:rPr lang="en-US" dirty="0" err="1"/>
              <a:t>lsval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2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windows.edb</a:t>
            </a:r>
            <a:r>
              <a:rPr lang="en-US" dirty="0"/>
              <a:t>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https://github.com/libyal/libesedb/blob/main/documentation/Extensible%20Storage%20Engine%20(ESE)%20Database%20File%20(EDB)%20format.asciidoc#:~:text=Overview-,The%20Extensible%20Storage%20Engine%20(ESE)%20Database%20File%20(EDB),also%20known%20as%20JET%20Blue.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-n1  </a:t>
            </a:r>
            <a:r>
              <a:rPr lang="en-US" dirty="0" err="1"/>
              <a:t>Windows.edb.export</a:t>
            </a:r>
            <a:r>
              <a:rPr lang="en-US" dirty="0"/>
              <a:t>/SystemIndex_0A.7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1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IFS=$'\t' read -r -a </a:t>
            </a:r>
            <a:r>
              <a:rPr lang="en-US" dirty="0" err="1"/>
              <a:t>myArray</a:t>
            </a:r>
            <a:r>
              <a:rPr lang="en-US" dirty="0"/>
              <a:t>; do  echo "${</a:t>
            </a:r>
            <a:r>
              <a:rPr lang="en-US" dirty="0" err="1"/>
              <a:t>myArray</a:t>
            </a:r>
            <a:r>
              <a:rPr lang="en-US" dirty="0"/>
              <a:t>[0]}, ${</a:t>
            </a:r>
            <a:r>
              <a:rPr lang="en-US" dirty="0" err="1"/>
              <a:t>myArray</a:t>
            </a:r>
            <a:r>
              <a:rPr lang="en-US" dirty="0"/>
              <a:t>[27]}"; done &lt; </a:t>
            </a:r>
            <a:r>
              <a:rPr lang="en-US" dirty="0" err="1"/>
              <a:t>Windows.edb.export</a:t>
            </a:r>
            <a:r>
              <a:rPr lang="en-US" dirty="0"/>
              <a:t>/SystemIndex_0A.7 | head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-z EST | grep -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resig</a:t>
            </a:r>
            <a:r>
              <a:rPr lang="en-US" dirty="0"/>
              <a:t>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 </a:t>
            </a:r>
            <a:r>
              <a:rPr lang="en-US" dirty="0" err="1"/>
              <a:t>iehistory</a:t>
            </a:r>
            <a:r>
              <a:rPr lang="en-US" dirty="0"/>
              <a:t> </a:t>
            </a:r>
            <a:r>
              <a:rPr lang="en-US" dirty="0" err="1"/>
              <a:t>Windows.edb.export</a:t>
            </a:r>
            <a:r>
              <a:rPr lang="en-US" dirty="0"/>
              <a:t>/SystemIndex_0A.7 --color | head -n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9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"Outlook E-Mail Message"  </a:t>
            </a:r>
            <a:r>
              <a:rPr lang="en-US" dirty="0" err="1"/>
              <a:t>Windows.edb.export</a:t>
            </a:r>
            <a:r>
              <a:rPr lang="en-US" dirty="0"/>
              <a:t>/SystemIndex_0A.7 --color | head -n1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5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"start menu"  </a:t>
            </a:r>
            <a:r>
              <a:rPr lang="en-US" dirty="0" err="1"/>
              <a:t>Windows.edb.export</a:t>
            </a:r>
            <a:r>
              <a:rPr lang="en-US" dirty="0"/>
              <a:t>/SystemIndex_0A.7 --color | head -n1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2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-n1  </a:t>
            </a:r>
            <a:r>
              <a:rPr lang="en-US" dirty="0" err="1"/>
              <a:t>Windows.edb.export</a:t>
            </a:r>
            <a:r>
              <a:rPr lang="en-US" dirty="0"/>
              <a:t>/SystemIndex_0A.7 | grep -o -</a:t>
            </a:r>
            <a:r>
              <a:rPr lang="en-US" dirty="0" err="1"/>
              <a:t>Ei</a:t>
            </a:r>
            <a:r>
              <a:rPr lang="en-US" dirty="0"/>
              <a:t> ".{1,20}</a:t>
            </a:r>
            <a:r>
              <a:rPr lang="en-US" dirty="0" err="1"/>
              <a:t>targeturl</a:t>
            </a:r>
            <a:r>
              <a:rPr lang="en-US" dirty="0"/>
              <a:t>.{1,10}" –color</a:t>
            </a:r>
          </a:p>
          <a:p>
            <a:r>
              <a:rPr lang="en-US" dirty="0"/>
              <a:t>.{1,20}</a:t>
            </a:r>
            <a:r>
              <a:rPr lang="en-US" dirty="0" err="1"/>
              <a:t>TargetUrl</a:t>
            </a:r>
            <a:r>
              <a:rPr lang="en-US" dirty="0"/>
              <a:t>.{1,10}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1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-n1  </a:t>
            </a:r>
            <a:r>
              <a:rPr lang="en-US" dirty="0" err="1"/>
              <a:t>Windows.edb.export</a:t>
            </a:r>
            <a:r>
              <a:rPr lang="en-US" dirty="0"/>
              <a:t>/SystemIndex_0A.7 | grep  -</a:t>
            </a:r>
            <a:r>
              <a:rPr lang="en-US" dirty="0" err="1"/>
              <a:t>Ei</a:t>
            </a:r>
            <a:r>
              <a:rPr lang="en-US" dirty="0"/>
              <a:t> "\</a:t>
            </a:r>
            <a:r>
              <a:rPr lang="en-US" dirty="0" err="1"/>
              <a:t>bMicrosoft_IE_TargetUrl</a:t>
            </a:r>
            <a:r>
              <a:rPr lang="en-US" dirty="0"/>
              <a:t>\b" --color| while IFS=$'\t' read -r -a </a:t>
            </a:r>
            <a:r>
              <a:rPr lang="en-US" dirty="0" err="1"/>
              <a:t>myArray</a:t>
            </a:r>
            <a:r>
              <a:rPr lang="en-US" dirty="0"/>
              <a:t>; do  echo "${</a:t>
            </a:r>
            <a:r>
              <a:rPr lang="en-US" dirty="0" err="1"/>
              <a:t>myArray</a:t>
            </a:r>
            <a:r>
              <a:rPr lang="en-US" dirty="0"/>
              <a:t>[0]}, ${</a:t>
            </a:r>
            <a:r>
              <a:rPr lang="en-US" dirty="0" err="1"/>
              <a:t>myArray</a:t>
            </a:r>
            <a:r>
              <a:rPr lang="en-US" dirty="0"/>
              <a:t>[375]}"; done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55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</a:t>
            </a:r>
            <a:r>
              <a:rPr lang="en-US" dirty="0" err="1"/>
              <a:t>sys_index.db</a:t>
            </a:r>
            <a:endParaRPr lang="en-US" dirty="0"/>
          </a:p>
          <a:p>
            <a:r>
              <a:rPr lang="en-US" dirty="0"/>
              <a:t>.mode csv index7</a:t>
            </a:r>
          </a:p>
          <a:p>
            <a:r>
              <a:rPr lang="en-US" dirty="0"/>
              <a:t>.separator "\t“</a:t>
            </a:r>
          </a:p>
          <a:p>
            <a:r>
              <a:rPr lang="en-US" dirty="0"/>
              <a:t>.import </a:t>
            </a:r>
            <a:r>
              <a:rPr lang="en-US" dirty="0" err="1"/>
              <a:t>Windows.edb.export</a:t>
            </a:r>
            <a:r>
              <a:rPr lang="en-US" dirty="0"/>
              <a:t>/SystemIndex_0A.7 index7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.schema index7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System_DateModified</a:t>
            </a:r>
            <a:r>
              <a:rPr lang="en-US" dirty="0"/>
              <a:t>, </a:t>
            </a:r>
            <a:r>
              <a:rPr lang="en-US" dirty="0" err="1"/>
              <a:t>Microsoft_IE_TargetUrl</a:t>
            </a:r>
            <a:r>
              <a:rPr lang="en-US" dirty="0"/>
              <a:t> from index7 where </a:t>
            </a:r>
            <a:r>
              <a:rPr lang="en-US" dirty="0" err="1"/>
              <a:t>Microsoft_IE_TargetUrl</a:t>
            </a:r>
            <a:r>
              <a:rPr lang="en-US" dirty="0"/>
              <a:t>&lt;&gt;"";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8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count (*) from index7 where </a:t>
            </a:r>
            <a:r>
              <a:rPr lang="en-US" dirty="0" err="1"/>
              <a:t>Microsoft_IE_TargetUrl</a:t>
            </a:r>
            <a:r>
              <a:rPr lang="en-US"/>
              <a:t>&lt;&gt;"";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9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sqlite3 </a:t>
            </a:r>
            <a:r>
              <a:rPr lang="en-US" dirty="0" err="1"/>
              <a:t>sys_index.db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 DocID,System_ItemPathDisplay,System_Message_FromName,System_Message_ToAddress,System_Message_ToName,System_Message_DateSent,System_Message_DateReceived,System_Message_AttachmentNames,System_Search_AutoSummary from index7 where </a:t>
            </a:r>
            <a:r>
              <a:rPr lang="en-US" dirty="0" err="1"/>
              <a:t>System_Message_FromName</a:t>
            </a:r>
            <a:r>
              <a:rPr lang="en-US" dirty="0"/>
              <a:t> &lt;&gt; "";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3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count (*) from index7 where </a:t>
            </a:r>
            <a:r>
              <a:rPr lang="en-US" dirty="0" err="1"/>
              <a:t>System_Message_FromName</a:t>
            </a:r>
            <a:r>
              <a:rPr lang="en-US" dirty="0"/>
              <a:t> &lt;&gt; "";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istat</a:t>
            </a:r>
            <a:r>
              <a:rPr lang="en-US" dirty="0"/>
              <a:t> -o 206848 cfreds_2015_data_leakage_pc.dd 23554 -z 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7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sqlite3 </a:t>
            </a:r>
            <a:r>
              <a:rPr lang="en-US" dirty="0" err="1"/>
              <a:t>sys_index.db</a:t>
            </a:r>
            <a:endParaRPr lang="en-US" dirty="0"/>
          </a:p>
          <a:p>
            <a:r>
              <a:rPr lang="en-US" dirty="0"/>
              <a:t>elect </a:t>
            </a:r>
            <a:r>
              <a:rPr lang="en-US" dirty="0" err="1"/>
              <a:t>DocID,System_DateCreated</a:t>
            </a:r>
            <a:r>
              <a:rPr lang="en-US" dirty="0"/>
              <a:t>, </a:t>
            </a:r>
            <a:r>
              <a:rPr lang="en-US" dirty="0" err="1"/>
              <a:t>System_ItemDate</a:t>
            </a:r>
            <a:r>
              <a:rPr lang="en-US" dirty="0"/>
              <a:t>, </a:t>
            </a:r>
            <a:r>
              <a:rPr lang="en-US" dirty="0" err="1"/>
              <a:t>System_ItemPathDisplay</a:t>
            </a:r>
            <a:r>
              <a:rPr lang="en-US" dirty="0"/>
              <a:t> from index7 where </a:t>
            </a:r>
            <a:r>
              <a:rPr lang="en-US" dirty="0" err="1"/>
              <a:t>System_ItemPathDisplay</a:t>
            </a:r>
            <a:r>
              <a:rPr lang="en-US" dirty="0"/>
              <a:t> like "%\\Desktop\\%" limit 4;</a:t>
            </a:r>
          </a:p>
          <a:p>
            <a:r>
              <a:rPr lang="en-US" dirty="0"/>
              <a:t>select count(*) from index7 where </a:t>
            </a:r>
            <a:r>
              <a:rPr lang="en-US" dirty="0" err="1"/>
              <a:t>System_ItemPathDisplay</a:t>
            </a:r>
            <a:r>
              <a:rPr lang="en-US" dirty="0"/>
              <a:t> like "%\\Desktop\\%" 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</a:t>
            </a:r>
            <a:r>
              <a:rPr lang="en-US" dirty="0" err="1"/>
              <a:t>printdemon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</a:t>
            </a:r>
            <a:r>
              <a:rPr lang="en-US" dirty="0" err="1"/>
              <a:t>thumbcache</a:t>
            </a:r>
            <a:r>
              <a:rPr lang="en-US" dirty="0"/>
              <a:t>.*\.</a:t>
            </a:r>
            <a:r>
              <a:rPr lang="en-US" dirty="0" err="1"/>
              <a:t>db</a:t>
            </a:r>
            <a:r>
              <a:rPr lang="en-US" dirty="0"/>
              <a:t>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</a:t>
            </a:r>
            <a:r>
              <a:rPr lang="en-US" dirty="0" err="1"/>
              <a:t>thumbcache</a:t>
            </a:r>
            <a:r>
              <a:rPr lang="en-US" dirty="0"/>
              <a:t>.*\.</a:t>
            </a:r>
            <a:r>
              <a:rPr lang="en-US" dirty="0" err="1"/>
              <a:t>db</a:t>
            </a:r>
            <a:r>
              <a:rPr lang="en-US"/>
              <a:t>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https://github.com/AtesComp/Vinetto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clone https://github.com/AtesComp/Vinetto.git</a:t>
            </a:r>
          </a:p>
          <a:p>
            <a:r>
              <a:rPr lang="en-US" dirty="0"/>
              <a:t>pip install .</a:t>
            </a:r>
          </a:p>
          <a:p>
            <a:r>
              <a:rPr lang="en-US" dirty="0" err="1"/>
              <a:t>vinetto</a:t>
            </a:r>
            <a:r>
              <a:rPr lang="en-US"/>
              <a:t> -h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vinetto</a:t>
            </a:r>
            <a:r>
              <a:rPr lang="en-US" dirty="0"/>
              <a:t> -o </a:t>
            </a:r>
            <a:r>
              <a:rPr lang="en-US" dirty="0" err="1"/>
              <a:t>extractedThumb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/Local/Microsoft/Windows/Explorer/thumbcache_256.db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Keywords: </a:t>
            </a:r>
            <a:r>
              <a:rPr lang="en-US" dirty="0" err="1" smtClean="0"/>
              <a:t>Thumbcache</a:t>
            </a:r>
            <a:r>
              <a:rPr lang="en-US" dirty="0" smtClean="0"/>
              <a:t> (</a:t>
            </a:r>
            <a:r>
              <a:rPr lang="en-US" dirty="0" err="1" smtClean="0"/>
              <a:t>Vinetto</a:t>
            </a:r>
            <a:r>
              <a:rPr lang="en-US" dirty="0" smtClean="0"/>
              <a:t>), </a:t>
            </a:r>
            <a:r>
              <a:rPr lang="en-US" dirty="0"/>
              <a:t>sticky </a:t>
            </a:r>
            <a:r>
              <a:rPr lang="en-US" dirty="0" smtClean="0"/>
              <a:t>notes, </a:t>
            </a:r>
            <a:r>
              <a:rPr lang="en-US" dirty="0"/>
              <a:t>Windows Search, </a:t>
            </a:r>
            <a:r>
              <a:rPr lang="en-US" dirty="0" smtClean="0"/>
              <a:t>csv to SQL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1477695"/>
            <a:ext cx="9335309" cy="906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585" y="2384554"/>
            <a:ext cx="47634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-o DIR, --</a:t>
            </a:r>
            <a:r>
              <a:rPr lang="en-US" dirty="0" err="1"/>
              <a:t>outdir</a:t>
            </a:r>
            <a:r>
              <a:rPr lang="en-US" dirty="0"/>
              <a:t> DIR  write thumbnails to DIR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3585669"/>
            <a:ext cx="7140559" cy="1950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585" y="1149531"/>
            <a:ext cx="40155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.</a:t>
            </a:r>
            <a:r>
              <a:rPr lang="en-US" dirty="0" err="1"/>
              <a:t>db</a:t>
            </a:r>
            <a:r>
              <a:rPr lang="en-US" dirty="0"/>
              <a:t> to the folder </a:t>
            </a:r>
            <a:r>
              <a:rPr lang="en-US" dirty="0" err="1"/>
              <a:t>extractedThumb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2585" y="3216337"/>
            <a:ext cx="3764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extracted thumbnail images</a:t>
            </a:r>
          </a:p>
        </p:txBody>
      </p:sp>
    </p:spTree>
    <p:extLst>
      <p:ext uri="{BB962C8B-B14F-4D97-AF65-F5344CB8AC3E}">
        <p14:creationId xmlns:p14="http://schemas.microsoft.com/office/powerpoint/2010/main" val="8031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50" y="1441068"/>
            <a:ext cx="8580864" cy="4602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3350" y="988814"/>
            <a:ext cx="462960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Thumbnail images of some MS PowerPoint files</a:t>
            </a:r>
          </a:p>
        </p:txBody>
      </p:sp>
    </p:spTree>
    <p:extLst>
      <p:ext uri="{BB962C8B-B14F-4D97-AF65-F5344CB8AC3E}">
        <p14:creationId xmlns:p14="http://schemas.microsoft.com/office/powerpoint/2010/main" val="275916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0415"/>
            <a:ext cx="4534293" cy="777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024986"/>
            <a:ext cx="5395428" cy="11278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word from thumbnail images automatically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54084"/>
            <a:ext cx="45342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npm</a:t>
            </a:r>
            <a:r>
              <a:rPr lang="en-US" dirty="0"/>
              <a:t> (Node Package Manager for the JavaScript programming language.)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3655654"/>
            <a:ext cx="453429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imgclip</a:t>
            </a:r>
            <a:r>
              <a:rPr lang="en-US" dirty="0"/>
              <a:t> (extract word from images)</a:t>
            </a:r>
          </a:p>
        </p:txBody>
      </p:sp>
    </p:spTree>
    <p:extLst>
      <p:ext uri="{BB962C8B-B14F-4D97-AF65-F5344CB8AC3E}">
        <p14:creationId xmlns:p14="http://schemas.microsoft.com/office/powerpoint/2010/main" val="393590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31" y="1526558"/>
            <a:ext cx="9198137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50" y="2145470"/>
            <a:ext cx="9364723" cy="2496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750" y="1767840"/>
            <a:ext cx="83745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Under the </a:t>
            </a:r>
            <a:r>
              <a:rPr lang="en-US" i="1" dirty="0" err="1">
                <a:solidFill>
                  <a:srgbClr val="7030A0"/>
                </a:solidFill>
              </a:rPr>
              <a:t>extractedThumb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folder, find all .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  <a:r>
              <a:rPr lang="en-US" dirty="0"/>
              <a:t> and extract the word “</a:t>
            </a:r>
            <a:r>
              <a:rPr lang="en-US" i="1" dirty="0">
                <a:solidFill>
                  <a:srgbClr val="7030A0"/>
                </a:solidFill>
              </a:rPr>
              <a:t>pp</a:t>
            </a:r>
            <a:r>
              <a:rPr lang="en-US" dirty="0"/>
              <a:t>” from each .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750" y="4728754"/>
            <a:ext cx="91709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issue is I don’t know which file is processing and image to words conversion is not accurate.</a:t>
            </a:r>
          </a:p>
        </p:txBody>
      </p:sp>
    </p:spTree>
    <p:extLst>
      <p:ext uri="{BB962C8B-B14F-4D97-AF65-F5344CB8AC3E}">
        <p14:creationId xmlns:p14="http://schemas.microsoft.com/office/powerpoint/2010/main" val="155059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40.</a:t>
            </a:r>
            <a:r>
              <a:rPr lang="en-US" dirty="0"/>
              <a:t>	Where are Sticky Note files located?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55" y="1814501"/>
            <a:ext cx="3567023" cy="4547757"/>
          </a:xfrm>
          <a:prstGeom prst="rect">
            <a:avLst/>
          </a:prstGeom>
        </p:spPr>
      </p:pic>
      <p:pic>
        <p:nvPicPr>
          <p:cNvPr id="1026" name="Picture 2" descr="Desktop Sticky Notes Windows 7 - fieldsof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38" y="2225357"/>
            <a:ext cx="42481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0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3" y="2095437"/>
            <a:ext cx="11377646" cy="144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343" y="1726105"/>
            <a:ext cx="37932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for the locations of sticky notes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41.</a:t>
            </a:r>
            <a:r>
              <a:rPr lang="en-US" dirty="0"/>
              <a:t>	Identify notes stored in the Sticky Note file.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646"/>
            <a:ext cx="7803556" cy="3772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17314"/>
            <a:ext cx="29565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 the MAC of sticky notes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1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06" y="1617028"/>
            <a:ext cx="8108383" cy="1028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05" y="3297225"/>
            <a:ext cx="8108383" cy="1465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705" y="1247696"/>
            <a:ext cx="3228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 the content of sticky notes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42.</a:t>
            </a:r>
            <a:r>
              <a:rPr lang="en-US" dirty="0"/>
              <a:t>	Was the ‘Windows Search and Indexing’ function enabled? How can you identify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045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Windows Search builds a full-text index of all the files on a computer.</a:t>
            </a:r>
          </a:p>
          <a:p>
            <a:r>
              <a:rPr lang="en-US" dirty="0"/>
              <a:t>Index improve search speed</a:t>
            </a:r>
          </a:p>
          <a:p>
            <a:pPr lvl="1"/>
            <a:r>
              <a:rPr lang="en-US" dirty="0"/>
              <a:t>Once a file’s contents have been added to this index, the search function uses the index to find the results of a search rather than searching through all the files on the computer.</a:t>
            </a:r>
          </a:p>
          <a:p>
            <a:r>
              <a:rPr lang="en-US" dirty="0"/>
              <a:t>Path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HKEY_LOCAL_MACHINE\SOFTWARE\Microsoft\Windows Search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C:\ProgramData\Microsoft\Search\Data\Applications\Windows\Windows.edb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187" y="1909482"/>
            <a:ext cx="3756679" cy="233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77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36.</a:t>
            </a:r>
            <a:r>
              <a:rPr lang="en-US" dirty="0"/>
              <a:t>	Identify all timestamps related to a resignation file in Windows Desktop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106" y="4282514"/>
            <a:ext cx="724839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-F</a:t>
            </a:r>
            <a:r>
              <a:rPr lang="en-US" dirty="0"/>
              <a:t>: Display only files</a:t>
            </a:r>
          </a:p>
          <a:p>
            <a:r>
              <a:rPr lang="en-US" b="1" dirty="0">
                <a:solidFill>
                  <a:srgbClr val="FF0000"/>
                </a:solidFill>
              </a:rPr>
              <a:t>-r</a:t>
            </a:r>
            <a:r>
              <a:rPr lang="en-US" dirty="0"/>
              <a:t>: </a:t>
            </a:r>
            <a:r>
              <a:rPr lang="en-US" dirty="0" smtClean="0"/>
              <a:t>Recursive </a:t>
            </a:r>
            <a:r>
              <a:rPr lang="en-US" dirty="0"/>
              <a:t>on directory entries</a:t>
            </a:r>
          </a:p>
          <a:p>
            <a:r>
              <a:rPr lang="en-US" b="1" dirty="0">
                <a:solidFill>
                  <a:srgbClr val="FF0000"/>
                </a:solidFill>
              </a:rPr>
              <a:t>-z</a:t>
            </a:r>
            <a:r>
              <a:rPr lang="en-US" dirty="0"/>
              <a:t>: Time zone of original machine (i.e. EST5EDT or GMT) (only useful with -l)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6" y="2689796"/>
            <a:ext cx="10623201" cy="1592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106" y="2273643"/>
            <a:ext cx="47977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a resignation file using regular expression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6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52" y="715651"/>
            <a:ext cx="9556308" cy="554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38552" y="346319"/>
            <a:ext cx="39140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the location of the Windows index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83" y="1078913"/>
            <a:ext cx="8001693" cy="4915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8283" y="709581"/>
            <a:ext cx="48986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the location of the Windows index in registry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7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04" y="2274591"/>
            <a:ext cx="10569856" cy="1181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504" y="3455793"/>
            <a:ext cx="105698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Database File (EDB) format is used by many Microsoft application to store data such as Windows Mail, Windows Search, Active Directory and Exchange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504" y="1905259"/>
            <a:ext cx="41136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the find name of the Windows index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0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7" y="136874"/>
            <a:ext cx="8611346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5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43. What kinds of data were stored in Windows Search database?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ESE is used to store data for various Microsoft applications like:</a:t>
            </a:r>
          </a:p>
          <a:p>
            <a:r>
              <a:rPr lang="en-US" sz="2200" dirty="0"/>
              <a:t>Active Directory (NTDS)</a:t>
            </a:r>
          </a:p>
          <a:p>
            <a:r>
              <a:rPr lang="en-US" sz="2200" dirty="0"/>
              <a:t>File Replication service (FRS)</a:t>
            </a:r>
          </a:p>
          <a:p>
            <a:r>
              <a:rPr lang="en-US" sz="2200" dirty="0"/>
              <a:t>Windows Internet Name service (WINS)</a:t>
            </a:r>
          </a:p>
          <a:p>
            <a:r>
              <a:rPr lang="en-US" sz="2200" dirty="0"/>
              <a:t>DHCP</a:t>
            </a:r>
          </a:p>
          <a:p>
            <a:r>
              <a:rPr lang="en-US" sz="2200" dirty="0"/>
              <a:t>Security Configuration Engine (SCE)</a:t>
            </a:r>
          </a:p>
          <a:p>
            <a:r>
              <a:rPr lang="en-US" sz="2200" dirty="0"/>
              <a:t>Certificate Server</a:t>
            </a:r>
          </a:p>
          <a:p>
            <a:r>
              <a:rPr lang="en-US" sz="2200" dirty="0"/>
              <a:t>Terminal Services Session folder</a:t>
            </a:r>
          </a:p>
          <a:p>
            <a:r>
              <a:rPr lang="en-US" sz="2200" dirty="0"/>
              <a:t>Terminal Services Licensing service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Catalog database</a:t>
            </a:r>
          </a:p>
          <a:p>
            <a:r>
              <a:rPr lang="en-US" dirty="0"/>
              <a:t>Help and Support Services</a:t>
            </a:r>
          </a:p>
          <a:p>
            <a:r>
              <a:rPr lang="en-US" dirty="0"/>
              <a:t>Directory Synchronization service (MSDSS)</a:t>
            </a:r>
          </a:p>
          <a:p>
            <a:r>
              <a:rPr lang="en-US" dirty="0"/>
              <a:t>Remote Storage (RSS)</a:t>
            </a:r>
          </a:p>
          <a:p>
            <a:r>
              <a:rPr lang="en-US" dirty="0"/>
              <a:t>Phone Book service</a:t>
            </a:r>
          </a:p>
          <a:p>
            <a:r>
              <a:rPr lang="en-US" dirty="0"/>
              <a:t>Single Instance Store (SIS) Groveler</a:t>
            </a:r>
          </a:p>
          <a:p>
            <a:r>
              <a:rPr lang="en-US" dirty="0"/>
              <a:t>Windows NT Backup/Restore</a:t>
            </a:r>
          </a:p>
          <a:p>
            <a:r>
              <a:rPr lang="en-US" dirty="0"/>
              <a:t>Exchange store</a:t>
            </a:r>
          </a:p>
          <a:p>
            <a:r>
              <a:rPr lang="en-US" dirty="0"/>
              <a:t>Microsoft Exchange folder (SRS and DXA)</a:t>
            </a:r>
          </a:p>
          <a:p>
            <a:r>
              <a:rPr lang="en-US" dirty="0"/>
              <a:t>Key Management service (KMS)</a:t>
            </a:r>
          </a:p>
          <a:p>
            <a:r>
              <a:rPr lang="en-US" dirty="0"/>
              <a:t>Instant Messaging</a:t>
            </a:r>
          </a:p>
          <a:p>
            <a:r>
              <a:rPr lang="en-US" dirty="0"/>
              <a:t>Content Indexing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34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 </a:t>
            </a:r>
            <a:r>
              <a:rPr lang="en-US" i="1" dirty="0" err="1" smtClean="0">
                <a:solidFill>
                  <a:srgbClr val="FF0000"/>
                </a:solidFill>
              </a:rPr>
              <a:t>Windows.edb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1932"/>
          </a:xfrm>
        </p:spPr>
        <p:txBody>
          <a:bodyPr/>
          <a:lstStyle/>
          <a:p>
            <a:r>
              <a:rPr lang="en-US" dirty="0" smtClean="0"/>
              <a:t>Extract the </a:t>
            </a:r>
            <a:r>
              <a:rPr lang="en-US" i="1" dirty="0" err="1" smtClean="0">
                <a:solidFill>
                  <a:srgbClr val="007DB5"/>
                </a:solidFill>
              </a:rPr>
              <a:t>db</a:t>
            </a:r>
            <a:endParaRPr lang="en-US" i="1" dirty="0" smtClean="0">
              <a:solidFill>
                <a:srgbClr val="007DB5"/>
              </a:solidFill>
            </a:endParaRPr>
          </a:p>
          <a:p>
            <a:r>
              <a:rPr lang="en-US" dirty="0" smtClean="0"/>
              <a:t>Export the </a:t>
            </a:r>
            <a:r>
              <a:rPr lang="en-US" i="1" dirty="0" err="1">
                <a:solidFill>
                  <a:srgbClr val="007DB5"/>
                </a:solidFill>
              </a:rPr>
              <a:t>db</a:t>
            </a:r>
            <a:r>
              <a:rPr lang="en-US" dirty="0" smtClean="0"/>
              <a:t> to readable files</a:t>
            </a:r>
          </a:p>
          <a:p>
            <a:r>
              <a:rPr lang="en-US" dirty="0" smtClean="0"/>
              <a:t>Exam each file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57323"/>
            <a:ext cx="8847587" cy="160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87991"/>
            <a:ext cx="22327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 </a:t>
            </a:r>
            <a:r>
              <a:rPr lang="en-US" i="1" dirty="0" err="1">
                <a:solidFill>
                  <a:srgbClr val="007DB5"/>
                </a:solidFill>
              </a:rPr>
              <a:t>Windows.edb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7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284" y="451450"/>
            <a:ext cx="5502117" cy="3391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84" y="4039838"/>
            <a:ext cx="6462320" cy="2453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952" y="451449"/>
            <a:ext cx="286833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</a:t>
            </a:r>
            <a:r>
              <a:rPr lang="en-US" i="1" dirty="0" err="1">
                <a:solidFill>
                  <a:srgbClr val="7030A0"/>
                </a:solidFill>
              </a:rPr>
              <a:t>Windows.edb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953" y="4066353"/>
            <a:ext cx="286833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exported data under the folder </a:t>
            </a:r>
            <a:r>
              <a:rPr lang="en-US" i="1" dirty="0" err="1">
                <a:solidFill>
                  <a:srgbClr val="7030A0"/>
                </a:solidFill>
              </a:rPr>
              <a:t>Windows.edb.export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0" y="1205137"/>
            <a:ext cx="9594411" cy="3856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9170" y="5061191"/>
            <a:ext cx="6294312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‘</a:t>
            </a:r>
            <a:r>
              <a:rPr lang="en-US" sz="1400" dirty="0" err="1"/>
              <a:t>System_ItemFolderPathDisplay</a:t>
            </a:r>
            <a:r>
              <a:rPr lang="en-US" sz="1400" dirty="0"/>
              <a:t>’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‘</a:t>
            </a:r>
            <a:r>
              <a:rPr lang="en-US" sz="1400" dirty="0" err="1"/>
              <a:t>System_ItemPathDisplay</a:t>
            </a:r>
            <a:r>
              <a:rPr lang="en-US" sz="1400" dirty="0"/>
              <a:t>’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‘</a:t>
            </a:r>
            <a:r>
              <a:rPr lang="en-US" sz="1400" dirty="0" err="1"/>
              <a:t>System_Search_Store</a:t>
            </a:r>
            <a:r>
              <a:rPr lang="en-US" sz="1400" dirty="0"/>
              <a:t>’ column (file, </a:t>
            </a:r>
            <a:r>
              <a:rPr lang="en-US" sz="1400" dirty="0" err="1"/>
              <a:t>iehistory</a:t>
            </a:r>
            <a:r>
              <a:rPr lang="en-US" sz="1400" dirty="0"/>
              <a:t>, mapi15, </a:t>
            </a:r>
            <a:r>
              <a:rPr lang="en-US" sz="1400" dirty="0" err="1"/>
              <a:t>ickyNotes</a:t>
            </a:r>
            <a:r>
              <a:rPr lang="en-US" sz="1400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‘</a:t>
            </a:r>
            <a:r>
              <a:rPr lang="en-US" sz="1400" dirty="0" err="1"/>
              <a:t>System_ItemNameDisplay</a:t>
            </a:r>
            <a:r>
              <a:rPr lang="en-US" sz="1400" dirty="0"/>
              <a:t>’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‘</a:t>
            </a:r>
            <a:r>
              <a:rPr lang="en-US" sz="1400" dirty="0" err="1"/>
              <a:t>System_ItemName</a:t>
            </a:r>
            <a:r>
              <a:rPr lang="en-US" sz="1400" dirty="0"/>
              <a:t>’ column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170" y="835805"/>
            <a:ext cx="286833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Show field names </a:t>
            </a:r>
            <a:r>
              <a:rPr lang="en-US" smtClean="0"/>
              <a:t>of a file 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5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41" y="2007304"/>
            <a:ext cx="9804025" cy="3326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341" y="1658471"/>
            <a:ext cx="37781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two fields of if </a:t>
            </a:r>
            <a:r>
              <a:rPr lang="en-US" dirty="0" err="1"/>
              <a:t>SystemIndex_A</a:t>
            </a:r>
            <a:r>
              <a:rPr lang="en-US" dirty="0"/>
              <a:t>/7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341" y="5395962"/>
            <a:ext cx="98040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you can open it in excel. Note the fields and value doesn’t match. We will use </a:t>
            </a:r>
            <a:r>
              <a:rPr lang="en-US" dirty="0" err="1"/>
              <a:t>sqlites</a:t>
            </a:r>
            <a:r>
              <a:rPr lang="en-US" dirty="0"/>
              <a:t> to  review the data later </a:t>
            </a:r>
          </a:p>
        </p:txBody>
      </p:sp>
    </p:spTree>
    <p:extLst>
      <p:ext uri="{BB962C8B-B14F-4D97-AF65-F5344CB8AC3E}">
        <p14:creationId xmlns:p14="http://schemas.microsoft.com/office/powerpoint/2010/main" val="668719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0" y="1794146"/>
            <a:ext cx="10327733" cy="3495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210" y="1424814"/>
            <a:ext cx="16780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</a:t>
            </a:r>
            <a:r>
              <a:rPr lang="en-US" i="1" dirty="0" err="1">
                <a:solidFill>
                  <a:srgbClr val="7030A0"/>
                </a:solidFill>
              </a:rPr>
              <a:t>iehistory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2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812832"/>
            <a:ext cx="7773074" cy="5578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463" y="443500"/>
            <a:ext cx="31506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 the details of a MFT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19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96" y="750338"/>
            <a:ext cx="9076207" cy="535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7896" y="381006"/>
            <a:ext cx="21449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outlook email</a:t>
            </a:r>
          </a:p>
        </p:txBody>
      </p:sp>
    </p:spTree>
    <p:extLst>
      <p:ext uri="{BB962C8B-B14F-4D97-AF65-F5344CB8AC3E}">
        <p14:creationId xmlns:p14="http://schemas.microsoft.com/office/powerpoint/2010/main" val="53569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237" y="865101"/>
            <a:ext cx="18910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start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37" y="1234433"/>
            <a:ext cx="8657070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99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44.	Find traces of Internet Explorer usage stored in Windows Search 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949525"/>
            <a:ext cx="93498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field name with </a:t>
            </a:r>
            <a:r>
              <a:rPr lang="en-US" i="1" dirty="0" err="1">
                <a:solidFill>
                  <a:srgbClr val="7030A0"/>
                </a:solidFill>
              </a:rPr>
              <a:t>targeturl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show string before (</a:t>
            </a:r>
            <a:r>
              <a:rPr lang="en-US" i="1" dirty="0">
                <a:solidFill>
                  <a:srgbClr val="7030A0"/>
                </a:solidFill>
              </a:rPr>
              <a:t>0, 20</a:t>
            </a:r>
            <a:r>
              <a:rPr lang="en-US" dirty="0"/>
              <a:t>) and after (</a:t>
            </a:r>
            <a:r>
              <a:rPr lang="en-US" i="1" dirty="0">
                <a:solidFill>
                  <a:srgbClr val="7030A0"/>
                </a:solidFill>
              </a:rPr>
              <a:t>0, 10</a:t>
            </a:r>
            <a:r>
              <a:rPr lang="en-US" dirty="0"/>
              <a:t>) the key word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27" y="3828977"/>
            <a:ext cx="5607740" cy="287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18858"/>
            <a:ext cx="9350550" cy="1379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1" y="4141701"/>
            <a:ext cx="35276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-o</a:t>
            </a:r>
            <a:r>
              <a:rPr lang="en-US" dirty="0"/>
              <a:t>, </a:t>
            </a:r>
            <a:r>
              <a:rPr lang="en-US" i="1" dirty="0">
                <a:solidFill>
                  <a:srgbClr val="7030A0"/>
                </a:solidFill>
              </a:rPr>
              <a:t>--only-matching       </a:t>
            </a:r>
            <a:r>
              <a:rPr lang="en-US" dirty="0"/>
              <a:t>show only nonempty parts of lines that match</a:t>
            </a:r>
          </a:p>
        </p:txBody>
      </p:sp>
    </p:spTree>
    <p:extLst>
      <p:ext uri="{BB962C8B-B14F-4D97-AF65-F5344CB8AC3E}">
        <p14:creationId xmlns:p14="http://schemas.microsoft.com/office/powerpoint/2010/main" val="1122213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fields, we have to use SQLite3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database</a:t>
            </a:r>
          </a:p>
          <a:p>
            <a:r>
              <a:rPr lang="en-US" dirty="0"/>
              <a:t>Set the mode &amp; table name</a:t>
            </a:r>
          </a:p>
          <a:p>
            <a:r>
              <a:rPr lang="en-US" dirty="0"/>
              <a:t>Set the separator </a:t>
            </a:r>
          </a:p>
          <a:p>
            <a:r>
              <a:rPr lang="en-US" dirty="0"/>
              <a:t>Import the csv file data to sqlite3</a:t>
            </a:r>
          </a:p>
          <a:p>
            <a:r>
              <a:rPr lang="en-US" dirty="0"/>
              <a:t>Find tables</a:t>
            </a:r>
          </a:p>
          <a:p>
            <a:r>
              <a:rPr lang="en-US" dirty="0"/>
              <a:t>Check table schema</a:t>
            </a:r>
          </a:p>
          <a:p>
            <a:r>
              <a:rPr lang="en-US" dirty="0"/>
              <a:t>Find table data (answer the question)</a:t>
            </a:r>
          </a:p>
          <a:p>
            <a:r>
              <a:rPr lang="en-US" dirty="0"/>
              <a:t>Count the number of rows in the table</a:t>
            </a:r>
          </a:p>
        </p:txBody>
      </p:sp>
    </p:spTree>
    <p:extLst>
      <p:ext uri="{BB962C8B-B14F-4D97-AF65-F5344CB8AC3E}">
        <p14:creationId xmlns:p14="http://schemas.microsoft.com/office/powerpoint/2010/main" val="2187445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72" y="945134"/>
            <a:ext cx="7484396" cy="5159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43" y="1276828"/>
            <a:ext cx="3253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Create database </a:t>
            </a:r>
            <a:r>
              <a:rPr lang="en-US" i="1" dirty="0" err="1">
                <a:solidFill>
                  <a:srgbClr val="7030A0"/>
                </a:solidFill>
              </a:rPr>
              <a:t>sys_index.db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42" y="2137440"/>
            <a:ext cx="32536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Set the mode &amp; </a:t>
            </a:r>
            <a:r>
              <a:rPr lang="en-US" dirty="0" err="1"/>
              <a:t>tablename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741" y="2628720"/>
            <a:ext cx="325362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Set the separator as tab (“</a:t>
            </a:r>
            <a:r>
              <a:rPr lang="en-US" b="1" dirty="0">
                <a:solidFill>
                  <a:srgbClr val="7030A0"/>
                </a:solidFill>
              </a:rPr>
              <a:t>t</a:t>
            </a:r>
            <a:r>
              <a:rPr lang="en-US" dirty="0"/>
              <a:t>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740" y="3110893"/>
            <a:ext cx="32536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Import the csv file data to sqlite3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739" y="3668484"/>
            <a:ext cx="32536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tables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38" y="4226075"/>
            <a:ext cx="32536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table schema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8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2" y="1011399"/>
            <a:ext cx="1125571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4" y="2567591"/>
            <a:ext cx="11179509" cy="2888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12" y="642067"/>
            <a:ext cx="70894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traces of Internet Explorer usage stored in Windows Search database</a:t>
            </a:r>
          </a:p>
        </p:txBody>
      </p:sp>
    </p:spTree>
    <p:extLst>
      <p:ext uri="{BB962C8B-B14F-4D97-AF65-F5344CB8AC3E}">
        <p14:creationId xmlns:p14="http://schemas.microsoft.com/office/powerpoint/2010/main" val="2395510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188" y="2322934"/>
            <a:ext cx="8500007" cy="1119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1188" y="1953602"/>
            <a:ext cx="37846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Count the number of rows in the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88" y="4269411"/>
            <a:ext cx="3246735" cy="8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76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45.	List the e-mail communication stored in Windows Search database.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Microsoft ESE (Extensible Storage Engine) database format</a:t>
            </a:r>
          </a:p>
          <a:p>
            <a:r>
              <a:rPr lang="en-US" dirty="0" err="1"/>
              <a:t>Windows.edb</a:t>
            </a:r>
            <a:endParaRPr lang="en-US" dirty="0"/>
          </a:p>
          <a:p>
            <a:pPr lvl="1"/>
            <a:r>
              <a:rPr lang="en-US" dirty="0"/>
              <a:t>‘</a:t>
            </a:r>
            <a:r>
              <a:rPr lang="en-US" dirty="0" err="1"/>
              <a:t>System_ItemPathDisplay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System_Message_FromName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‘</a:t>
            </a:r>
            <a:r>
              <a:rPr lang="en-US" dirty="0" err="1"/>
              <a:t>System_Message_ToAddress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‘</a:t>
            </a:r>
            <a:r>
              <a:rPr lang="en-US" dirty="0" err="1"/>
              <a:t>System_Message_ToName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‘</a:t>
            </a:r>
            <a:r>
              <a:rPr lang="en-US" dirty="0" err="1"/>
              <a:t>System_Message_DateSent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‘</a:t>
            </a:r>
            <a:r>
              <a:rPr lang="en-US" dirty="0" err="1"/>
              <a:t>System_Message_DateReceived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‘</a:t>
            </a:r>
            <a:r>
              <a:rPr lang="en-US" dirty="0" err="1"/>
              <a:t>System_Message_AttachmentNames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‘</a:t>
            </a:r>
            <a:r>
              <a:rPr lang="en-US" dirty="0" err="1"/>
              <a:t>System_Search_AutoSummary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 …</a:t>
            </a:r>
          </a:p>
          <a:p>
            <a:r>
              <a:rPr lang="en-US" dirty="0"/>
              <a:t>Some e-mail items can be found only in Windows Search database.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53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44" y="872073"/>
            <a:ext cx="10674240" cy="48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9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79" y="2128400"/>
            <a:ext cx="9026824" cy="1206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6079" y="1759068"/>
            <a:ext cx="65242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Count the number of rows in the table if the from field is not empty</a:t>
            </a:r>
          </a:p>
        </p:txBody>
      </p:sp>
    </p:spTree>
    <p:extLst>
      <p:ext uri="{BB962C8B-B14F-4D97-AF65-F5344CB8AC3E}">
        <p14:creationId xmlns:p14="http://schemas.microsoft.com/office/powerpoint/2010/main" val="29488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37.</a:t>
            </a:r>
            <a:r>
              <a:rPr lang="en-US" dirty="0"/>
              <a:t>	How and when did the suspect print a resignation file?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9132"/>
            <a:ext cx="5091159" cy="4568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9359" y="1759132"/>
            <a:ext cx="454587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no real printer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XPS file can be found in Windows Desktop.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HKLM\SOFTWARE\Microsoft\Windows NT\</a:t>
            </a:r>
            <a:r>
              <a:rPr lang="en-US" i="1" dirty="0" err="1">
                <a:solidFill>
                  <a:srgbClr val="007DB5"/>
                </a:solidFill>
              </a:rPr>
              <a:t>CurrentVersion</a:t>
            </a:r>
            <a:r>
              <a:rPr lang="en-US" i="1" dirty="0">
                <a:solidFill>
                  <a:srgbClr val="007DB5"/>
                </a:solidFill>
              </a:rPr>
              <a:t>\Print\Printers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8239" y="5172891"/>
            <a:ext cx="134112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Registry entry write time, not document write time</a:t>
            </a:r>
          </a:p>
        </p:txBody>
      </p:sp>
    </p:spTree>
    <p:extLst>
      <p:ext uri="{BB962C8B-B14F-4D97-AF65-F5344CB8AC3E}">
        <p14:creationId xmlns:p14="http://schemas.microsoft.com/office/powerpoint/2010/main" val="241559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72" y="1173584"/>
            <a:ext cx="9441998" cy="2735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872" y="804252"/>
            <a:ext cx="479746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files and directories related to Windows Desktop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72" y="4788907"/>
            <a:ext cx="10013548" cy="883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872" y="4419575"/>
            <a:ext cx="594175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Count the number of file and directories in Windows Desktop</a:t>
            </a:r>
          </a:p>
        </p:txBody>
      </p:sp>
    </p:spTree>
    <p:extLst>
      <p:ext uri="{BB962C8B-B14F-4D97-AF65-F5344CB8AC3E}">
        <p14:creationId xmlns:p14="http://schemas.microsoft.com/office/powerpoint/2010/main" val="288701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46.</a:t>
            </a:r>
            <a:r>
              <a:rPr lang="en-US" dirty="0"/>
              <a:t>	List files and directories related to Windows Desktop stored in Windows Search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Desktop directory: </a:t>
            </a:r>
          </a:p>
          <a:p>
            <a:pPr lvl="1"/>
            <a:r>
              <a:rPr lang="en-US" dirty="0"/>
              <a:t>\Users\informant\Desktop\</a:t>
            </a:r>
          </a:p>
          <a:p>
            <a:r>
              <a:rPr lang="en-US" dirty="0"/>
              <a:t>Microsoft ESE (Extensible Storage Engine) database format</a:t>
            </a:r>
          </a:p>
          <a:p>
            <a:pPr lvl="1"/>
            <a:r>
              <a:rPr lang="en-US" dirty="0" err="1"/>
              <a:t>Windows.edb</a:t>
            </a:r>
            <a:endParaRPr lang="en-US" dirty="0"/>
          </a:p>
          <a:p>
            <a:pPr lvl="1"/>
            <a:r>
              <a:rPr lang="en-US" dirty="0"/>
              <a:t>‘</a:t>
            </a:r>
            <a:r>
              <a:rPr lang="en-US" dirty="0" err="1"/>
              <a:t>System_DateCreated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System_ItemDate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System_ItemPathDisplay</a:t>
            </a:r>
            <a:r>
              <a:rPr lang="en-US" dirty="0"/>
              <a:t>’ column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System_Search_AutoSummary</a:t>
            </a:r>
            <a:r>
              <a:rPr lang="en-US" dirty="0"/>
              <a:t>’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9" y="909264"/>
            <a:ext cx="9876376" cy="1417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309" y="539932"/>
            <a:ext cx="19370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all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xps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9" y="2851119"/>
            <a:ext cx="7841660" cy="3566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308" y="2481787"/>
            <a:ext cx="24981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.</a:t>
            </a:r>
            <a:r>
              <a:rPr lang="en-US" dirty="0" err="1"/>
              <a:t>xps</a:t>
            </a:r>
            <a:r>
              <a:rPr lang="en-US" dirty="0"/>
              <a:t> generated time</a:t>
            </a:r>
          </a:p>
        </p:txBody>
      </p:sp>
    </p:spTree>
    <p:extLst>
      <p:ext uri="{BB962C8B-B14F-4D97-AF65-F5344CB8AC3E}">
        <p14:creationId xmlns:p14="http://schemas.microsoft.com/office/powerpoint/2010/main" val="159139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38. </a:t>
            </a:r>
            <a:r>
              <a:rPr lang="en-US" dirty="0"/>
              <a:t>Where are ‘</a:t>
            </a:r>
            <a:r>
              <a:rPr lang="en-US" dirty="0" err="1"/>
              <a:t>Thumbcache</a:t>
            </a:r>
            <a:r>
              <a:rPr lang="en-US" dirty="0"/>
              <a:t>’ files located?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9678"/>
          </a:xfrm>
        </p:spPr>
        <p:txBody>
          <a:bodyPr>
            <a:normAutofit/>
          </a:bodyPr>
          <a:lstStyle/>
          <a:p>
            <a:r>
              <a:rPr lang="en-US" dirty="0"/>
              <a:t>Thumbnails </a:t>
            </a:r>
          </a:p>
          <a:p>
            <a:pPr lvl="1"/>
            <a:r>
              <a:rPr lang="en-US" dirty="0"/>
              <a:t>are reduced-size versions of pictures or videos</a:t>
            </a:r>
          </a:p>
          <a:p>
            <a:pPr lvl="1"/>
            <a:r>
              <a:rPr lang="en-US" dirty="0"/>
              <a:t>used to help in recognizing and organizing them</a:t>
            </a:r>
          </a:p>
          <a:p>
            <a:r>
              <a:rPr lang="en-US" dirty="0"/>
              <a:t>A thumbnail cache </a:t>
            </a:r>
          </a:p>
          <a:p>
            <a:pPr lvl="1"/>
            <a:r>
              <a:rPr lang="en-US" dirty="0"/>
              <a:t>is used to store thumbnail images for Windows Explorer's thumbnail view. </a:t>
            </a:r>
          </a:p>
          <a:p>
            <a:pPr lvl="1"/>
            <a:r>
              <a:rPr lang="en-US" dirty="0"/>
              <a:t>it speeds up the display of images as these smaller images do not need to be recalculated every time the user views the folder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ThumbsXX.db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files are stored in each directory</a:t>
            </a:r>
          </a:p>
          <a:p>
            <a:pPr lvl="1"/>
            <a:r>
              <a:rPr lang="en-US" dirty="0"/>
              <a:t>that contains thumbnails on Windows systems.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%</a:t>
            </a:r>
            <a:r>
              <a:rPr lang="en-US" i="1" dirty="0" err="1">
                <a:solidFill>
                  <a:srgbClr val="7030A0"/>
                </a:solidFill>
              </a:rPr>
              <a:t>userprofile</a:t>
            </a:r>
            <a:r>
              <a:rPr lang="en-US" i="1" dirty="0">
                <a:solidFill>
                  <a:srgbClr val="7030A0"/>
                </a:solidFill>
              </a:rPr>
              <a:t>%\</a:t>
            </a:r>
            <a:r>
              <a:rPr lang="en-US" i="1" dirty="0" err="1">
                <a:solidFill>
                  <a:srgbClr val="7030A0"/>
                </a:solidFill>
              </a:rPr>
              <a:t>AppData</a:t>
            </a:r>
            <a:r>
              <a:rPr lang="en-US" i="1" dirty="0">
                <a:solidFill>
                  <a:srgbClr val="7030A0"/>
                </a:solidFill>
              </a:rPr>
              <a:t>\Local\Microsoft\Windows\Explorer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102" y="1464272"/>
            <a:ext cx="4462898" cy="21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" y="1402981"/>
            <a:ext cx="10377335" cy="44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39. </a:t>
            </a:r>
            <a:r>
              <a:rPr lang="en-US" dirty="0"/>
              <a:t>Identify traces related to confidential files stored in </a:t>
            </a:r>
            <a:r>
              <a:rPr lang="en-US" dirty="0" err="1"/>
              <a:t>Thumbcache</a:t>
            </a:r>
            <a:r>
              <a:rPr lang="en-US" dirty="0"/>
              <a:t>. (Include ‘256’ only)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17527"/>
            <a:ext cx="7285351" cy="2126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348195"/>
            <a:ext cx="62687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vinetto</a:t>
            </a:r>
            <a:r>
              <a:rPr lang="en-US" dirty="0"/>
              <a:t> to extract thumbnail images from </a:t>
            </a:r>
            <a:r>
              <a:rPr lang="en-US" dirty="0" err="1"/>
              <a:t>thumbcache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00546"/>
            <a:ext cx="5906012" cy="1577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85387"/>
            <a:ext cx="7315834" cy="165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Vinetto</a:t>
            </a:r>
            <a:r>
              <a:rPr lang="en-US" dirty="0"/>
              <a:t> to extract </a:t>
            </a:r>
            <a:r>
              <a:rPr lang="en-US" dirty="0" err="1"/>
              <a:t>thumb.db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116055"/>
            <a:ext cx="21834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installation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928719"/>
            <a:ext cx="14581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vinetto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2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24680</TotalTime>
  <Words>1361</Words>
  <Application>Microsoft Office PowerPoint</Application>
  <PresentationFormat>Widescreen</PresentationFormat>
  <Paragraphs>216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Investigate Data Leakage Case </vt:lpstr>
      <vt:lpstr>36. Identify all timestamps related to a resignation file in Windows Desktop</vt:lpstr>
      <vt:lpstr>PowerPoint Presentation</vt:lpstr>
      <vt:lpstr>37. How and when did the suspect print a resignation file?</vt:lpstr>
      <vt:lpstr>PowerPoint Presentation</vt:lpstr>
      <vt:lpstr>38. Where are ‘Thumbcache’ files located?</vt:lpstr>
      <vt:lpstr>PowerPoint Presentation</vt:lpstr>
      <vt:lpstr>39. Identify traces related to confidential files stored in Thumbcache. (Include ‘256’ only)</vt:lpstr>
      <vt:lpstr>Install Vinetto to extract thumb.db</vt:lpstr>
      <vt:lpstr>PowerPoint Presentation</vt:lpstr>
      <vt:lpstr>PowerPoint Presentation</vt:lpstr>
      <vt:lpstr>Extract word from thumbnail images automatically</vt:lpstr>
      <vt:lpstr>PowerPoint Presentation</vt:lpstr>
      <vt:lpstr>PowerPoint Presentation</vt:lpstr>
      <vt:lpstr>40. Where are Sticky Note files located?</vt:lpstr>
      <vt:lpstr>PowerPoint Presentation</vt:lpstr>
      <vt:lpstr>41. Identify notes stored in the Sticky Note file.</vt:lpstr>
      <vt:lpstr>PowerPoint Presentation</vt:lpstr>
      <vt:lpstr>42. Was the ‘Windows Search and Indexing’ function enabled? How can you identify it?</vt:lpstr>
      <vt:lpstr>PowerPoint Presentation</vt:lpstr>
      <vt:lpstr>PowerPoint Presentation</vt:lpstr>
      <vt:lpstr>PowerPoint Presentation</vt:lpstr>
      <vt:lpstr>PowerPoint Presentation</vt:lpstr>
      <vt:lpstr>43. What kinds of data were stored in Windows Search database?</vt:lpstr>
      <vt:lpstr>Investigate Windows.edb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44. Find traces of Internet Explorer usage stored in Windows Search database</vt:lpstr>
      <vt:lpstr>Too many fields, we have to use SQLite3</vt:lpstr>
      <vt:lpstr>PowerPoint Presentation</vt:lpstr>
      <vt:lpstr>PowerPoint Presentation</vt:lpstr>
      <vt:lpstr>PowerPoint Presentation</vt:lpstr>
      <vt:lpstr>45. List the e-mail communication stored in Windows Search database.</vt:lpstr>
      <vt:lpstr>PowerPoint Presentation</vt:lpstr>
      <vt:lpstr>PowerPoint Presentation</vt:lpstr>
      <vt:lpstr>PowerPoint Presentation</vt:lpstr>
      <vt:lpstr>46. List files and directories related to Windows Desktop stored in Windows Search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Frank Xu</cp:lastModifiedBy>
  <cp:revision>2755</cp:revision>
  <dcterms:created xsi:type="dcterms:W3CDTF">2020-09-14T14:43:27Z</dcterms:created>
  <dcterms:modified xsi:type="dcterms:W3CDTF">2020-12-24T15:31:35Z</dcterms:modified>
</cp:coreProperties>
</file>