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56" r:id="rId2"/>
    <p:sldId id="305" r:id="rId3"/>
    <p:sldId id="407" r:id="rId4"/>
    <p:sldId id="304" r:id="rId5"/>
    <p:sldId id="405" r:id="rId6"/>
    <p:sldId id="406" r:id="rId7"/>
    <p:sldId id="408" r:id="rId8"/>
    <p:sldId id="409" r:id="rId9"/>
    <p:sldId id="410" r:id="rId10"/>
    <p:sldId id="411" r:id="rId11"/>
    <p:sldId id="412" r:id="rId12"/>
    <p:sldId id="257" r:id="rId13"/>
    <p:sldId id="285" r:id="rId14"/>
    <p:sldId id="286" r:id="rId15"/>
    <p:sldId id="291" r:id="rId16"/>
    <p:sldId id="292" r:id="rId17"/>
    <p:sldId id="290" r:id="rId18"/>
    <p:sldId id="293" r:id="rId19"/>
    <p:sldId id="306" r:id="rId20"/>
    <p:sldId id="337" r:id="rId21"/>
    <p:sldId id="294" r:id="rId22"/>
    <p:sldId id="287" r:id="rId23"/>
    <p:sldId id="295" r:id="rId24"/>
    <p:sldId id="296" r:id="rId25"/>
    <p:sldId id="298" r:id="rId26"/>
    <p:sldId id="299" r:id="rId27"/>
    <p:sldId id="297" r:id="rId28"/>
    <p:sldId id="302" r:id="rId29"/>
    <p:sldId id="301" r:id="rId30"/>
    <p:sldId id="303" r:id="rId31"/>
    <p:sldId id="413" r:id="rId32"/>
    <p:sldId id="300" r:id="rId33"/>
    <p:sldId id="288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D8FC"/>
    <a:srgbClr val="74CCF2"/>
    <a:srgbClr val="FFA572"/>
    <a:srgbClr val="F3F3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246" autoAdjust="0"/>
    <p:restoredTop sz="83304" autoAdjust="0"/>
  </p:normalViewPr>
  <p:slideViewPr>
    <p:cSldViewPr snapToGrid="0">
      <p:cViewPr varScale="1">
        <p:scale>
          <a:sx n="96" d="100"/>
          <a:sy n="96" d="100"/>
        </p:scale>
        <p:origin x="149" y="557"/>
      </p:cViewPr>
      <p:guideLst/>
    </p:cSldViewPr>
  </p:slideViewPr>
  <p:notesTextViewPr>
    <p:cViewPr>
      <p:scale>
        <a:sx n="75" d="100"/>
        <a:sy n="75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40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eifeng Xu" userId="e7aed605-a3dd-4d5a-a692-a87037af107b" providerId="ADAL" clId="{B0DB3708-9AFC-41DA-A59D-20F5273D1420}"/>
    <pc:docChg chg="custSel addSld modSld">
      <pc:chgData name="Weifeng Xu" userId="e7aed605-a3dd-4d5a-a692-a87037af107b" providerId="ADAL" clId="{B0DB3708-9AFC-41DA-A59D-20F5273D1420}" dt="2021-04-22T18:59:14.851" v="207" actId="20577"/>
      <pc:docMkLst>
        <pc:docMk/>
      </pc:docMkLst>
      <pc:sldChg chg="addSp modSp new mod modClrScheme chgLayout">
        <pc:chgData name="Weifeng Xu" userId="e7aed605-a3dd-4d5a-a692-a87037af107b" providerId="ADAL" clId="{B0DB3708-9AFC-41DA-A59D-20F5273D1420}" dt="2021-04-22T18:59:14.851" v="207" actId="20577"/>
        <pc:sldMkLst>
          <pc:docMk/>
          <pc:sldMk cId="3852293970" sldId="413"/>
        </pc:sldMkLst>
        <pc:spChg chg="add mod">
          <ac:chgData name="Weifeng Xu" userId="e7aed605-a3dd-4d5a-a692-a87037af107b" providerId="ADAL" clId="{B0DB3708-9AFC-41DA-A59D-20F5273D1420}" dt="2021-04-22T18:57:27.959" v="2"/>
          <ac:spMkLst>
            <pc:docMk/>
            <pc:sldMk cId="3852293970" sldId="413"/>
            <ac:spMk id="2" creationId="{ED39030D-A589-4DF4-9312-2A5A2E6C669B}"/>
          </ac:spMkLst>
        </pc:spChg>
        <pc:spChg chg="add mod">
          <ac:chgData name="Weifeng Xu" userId="e7aed605-a3dd-4d5a-a692-a87037af107b" providerId="ADAL" clId="{B0DB3708-9AFC-41DA-A59D-20F5273D1420}" dt="2021-04-22T18:59:14.851" v="207" actId="20577"/>
          <ac:spMkLst>
            <pc:docMk/>
            <pc:sldMk cId="3852293970" sldId="413"/>
            <ac:spMk id="3" creationId="{188BA519-8F56-409C-9148-78FBA3F4E2B4}"/>
          </ac:spMkLst>
        </pc:spChg>
      </pc:sldChg>
    </pc:docChg>
  </pc:docChgLst>
  <pc:docChgLst>
    <pc:chgData name="Weifeng Xu" userId="e7aed605-a3dd-4d5a-a692-a87037af107b" providerId="ADAL" clId="{F9E13B1A-5993-472B-AF46-2AFCED69EEE5}"/>
    <pc:docChg chg="modSld">
      <pc:chgData name="Weifeng Xu" userId="e7aed605-a3dd-4d5a-a692-a87037af107b" providerId="ADAL" clId="{F9E13B1A-5993-472B-AF46-2AFCED69EEE5}" dt="2021-02-17T20:02:30.851" v="23"/>
      <pc:docMkLst>
        <pc:docMk/>
      </pc:docMkLst>
      <pc:sldChg chg="modNotesTx">
        <pc:chgData name="Weifeng Xu" userId="e7aed605-a3dd-4d5a-a692-a87037af107b" providerId="ADAL" clId="{F9E13B1A-5993-472B-AF46-2AFCED69EEE5}" dt="2021-02-17T20:01:06.204" v="6" actId="20577"/>
        <pc:sldMkLst>
          <pc:docMk/>
          <pc:sldMk cId="1246350658" sldId="285"/>
        </pc:sldMkLst>
      </pc:sldChg>
      <pc:sldChg chg="modNotesTx">
        <pc:chgData name="Weifeng Xu" userId="e7aed605-a3dd-4d5a-a692-a87037af107b" providerId="ADAL" clId="{F9E13B1A-5993-472B-AF46-2AFCED69EEE5}" dt="2021-02-17T20:02:30.851" v="23"/>
        <pc:sldMkLst>
          <pc:docMk/>
          <pc:sldMk cId="1739446135" sldId="295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41F6E3-57F9-402E-BDBA-5B2DE11C8530}" type="datetimeFigureOut">
              <a:rPr lang="en-US" smtClean="0"/>
              <a:t>4/22/2021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BF98C7-164A-4723-84F0-B1E4B080DD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5273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https://www.youtube.com/watch?v=6G3qm60dfA8&amp;ab_channel=PrashantThombre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5992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wget</a:t>
            </a:r>
            <a:r>
              <a:rPr lang="en-US" dirty="0"/>
              <a:t>- q https://www.dropbox.com/s/p575df3fui42d88/660x450-city-shot.jpg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0542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wget</a:t>
            </a:r>
            <a:r>
              <a:rPr lang="en-US" dirty="0"/>
              <a:t> https://www.cfreds.nist.gov/dfrws/DFRWS2005-RODEO.zip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1697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http://www.sleuthkit.org/sleuthkit/man/</a:t>
            </a:r>
          </a:p>
          <a:p>
            <a:r>
              <a:rPr lang="en-US" dirty="0"/>
              <a:t>https://people.cs.umass.edu/~liberato/courses/2017-spring-compsci365/assignments/09-istat-fat16/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5751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https://en.wikipedia.org/wiki/PhotoRec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0335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https://www.ubuntupit.com/top-15-linux-data-recovery-tools-the-professionals-choice/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8643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photorec</a:t>
            </a:r>
            <a:r>
              <a:rPr lang="en-US"/>
              <a:t> RHINOUSB.dd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2632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7848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4/22/2021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66646" cy="365125"/>
          </a:xfrm>
        </p:spPr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11714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4/22/2021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9651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4/22/2021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9005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4/22/2021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6226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4/22/2021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5694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4/22/2021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9114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4/22/2021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6921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4/22/2021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0893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4/22/2021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4007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4/22/2021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9007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4/22/2021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0371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63717A-E3C1-4BED-ABE0-B7069385E023}" type="datetimeFigureOut">
              <a:rPr lang="en-US" smtClean="0"/>
              <a:t>4/22/2021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  <p:pic>
        <p:nvPicPr>
          <p:cNvPr id="1026" name="Picture 2" descr="United States Department of Justice - Wikipedia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4663" y="6429241"/>
            <a:ext cx="379628" cy="379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OJP PMP Login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84291" y="6519834"/>
            <a:ext cx="420444" cy="201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University of Baltimore Issues Marketing RFP - PR News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4993" y="6286831"/>
            <a:ext cx="1571896" cy="664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File:Towson University logo horiz 2019.png - Wikimedia Commons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2985" y="6456351"/>
            <a:ext cx="1202235" cy="414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3574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iki.sleuthkit.org/index.php?title=Fsstat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11" Type="http://schemas.openxmlformats.org/officeDocument/2006/relationships/image" Target="../media/image48.png"/><Relationship Id="rId5" Type="http://schemas.openxmlformats.org/officeDocument/2006/relationships/image" Target="../media/image42.png"/><Relationship Id="rId10" Type="http://schemas.openxmlformats.org/officeDocument/2006/relationships/image" Target="../media/image47.png"/><Relationship Id="rId4" Type="http://schemas.openxmlformats.org/officeDocument/2006/relationships/image" Target="../media/image41.png"/><Relationship Id="rId9" Type="http://schemas.openxmlformats.org/officeDocument/2006/relationships/image" Target="../media/image4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Rhino Hunting – Illegal Possession Investigation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File Recovering</a:t>
            </a:r>
          </a:p>
          <a:p>
            <a:r>
              <a:rPr lang="en-US" dirty="0"/>
              <a:t>https://www.cfreds.nist.gov/dfrws/Rhino_Hunt.html</a:t>
            </a:r>
          </a:p>
        </p:txBody>
      </p:sp>
    </p:spTree>
    <p:extLst>
      <p:ext uri="{BB962C8B-B14F-4D97-AF65-F5344CB8AC3E}">
        <p14:creationId xmlns:p14="http://schemas.microsoft.com/office/powerpoint/2010/main" val="1620225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5633" y="2004704"/>
            <a:ext cx="9453735" cy="3877252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shred a image file?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8863" y="2161401"/>
            <a:ext cx="2556769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Download a image online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734729" y="1821872"/>
            <a:ext cx="1462260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-q: quit mode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346243" y="2986326"/>
            <a:ext cx="4014432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head : output the first 10 lines by default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8863" y="2613049"/>
            <a:ext cx="2556769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Verify the size (432216)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8862" y="3074824"/>
            <a:ext cx="2556769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Show photo in Hex</a:t>
            </a:r>
          </a:p>
        </p:txBody>
      </p:sp>
    </p:spTree>
    <p:extLst>
      <p:ext uri="{BB962C8B-B14F-4D97-AF65-F5344CB8AC3E}">
        <p14:creationId xmlns:p14="http://schemas.microsoft.com/office/powerpoint/2010/main" val="39677682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9755" y="766902"/>
            <a:ext cx="8063388" cy="557353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2963" y="2734322"/>
            <a:ext cx="1726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Observe the size</a:t>
            </a:r>
          </a:p>
        </p:txBody>
      </p:sp>
    </p:spTree>
    <p:extLst>
      <p:ext uri="{BB962C8B-B14F-4D97-AF65-F5344CB8AC3E}">
        <p14:creationId xmlns:p14="http://schemas.microsoft.com/office/powerpoint/2010/main" val="27626454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Get A Case Study DD Image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7425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4370" y="1058799"/>
            <a:ext cx="3249838" cy="114131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4370" y="2970097"/>
            <a:ext cx="10528838" cy="233110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044370" y="689467"/>
            <a:ext cx="2378985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Create a working folder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44369" y="2593831"/>
            <a:ext cx="3309304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Download DD image and unzip it </a:t>
            </a:r>
          </a:p>
        </p:txBody>
      </p:sp>
    </p:spTree>
    <p:extLst>
      <p:ext uri="{BB962C8B-B14F-4D97-AF65-F5344CB8AC3E}">
        <p14:creationId xmlns:p14="http://schemas.microsoft.com/office/powerpoint/2010/main" val="12463506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2209" y="2034842"/>
            <a:ext cx="9117904" cy="358519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62209" y="1665510"/>
            <a:ext cx="1940852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Verify MD5 hashes</a:t>
            </a:r>
          </a:p>
        </p:txBody>
      </p:sp>
    </p:spTree>
    <p:extLst>
      <p:ext uri="{BB962C8B-B14F-4D97-AF65-F5344CB8AC3E}">
        <p14:creationId xmlns:p14="http://schemas.microsoft.com/office/powerpoint/2010/main" val="10268015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4677" y="810515"/>
            <a:ext cx="6412124" cy="160558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4677" y="2915163"/>
            <a:ext cx="6910632" cy="340855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765309" y="2973862"/>
            <a:ext cx="1992405" cy="203132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dirty="0"/>
              <a:t>media management ls (</a:t>
            </a:r>
            <a:r>
              <a:rPr lang="en-US" dirty="0" err="1"/>
              <a:t>mmls</a:t>
            </a:r>
            <a:r>
              <a:rPr lang="en-US" dirty="0"/>
              <a:t>): Can show unallocated sectors so it can be used to search for hidden data</a:t>
            </a:r>
          </a:p>
        </p:txBody>
      </p:sp>
      <p:sp>
        <p:nvSpPr>
          <p:cNvPr id="2" name="Rectangle 1"/>
          <p:cNvSpPr/>
          <p:nvPr/>
        </p:nvSpPr>
        <p:spPr>
          <a:xfrm>
            <a:off x="8266801" y="830107"/>
            <a:ext cx="2336544" cy="147732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dirty="0" err="1">
                <a:latin typeface="Roboto"/>
              </a:rPr>
              <a:t>fdisk</a:t>
            </a:r>
            <a:r>
              <a:rPr lang="en-US" dirty="0">
                <a:latin typeface="Roboto"/>
              </a:rPr>
              <a:t> command can view, create, delete, change, resize, copy and move partitions on a hard drive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854677" y="450466"/>
            <a:ext cx="3516313" cy="369332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en-US" dirty="0">
                <a:latin typeface="Roboto"/>
              </a:rPr>
              <a:t>View partitions using </a:t>
            </a:r>
            <a:r>
              <a:rPr lang="en-US" dirty="0" err="1">
                <a:latin typeface="Roboto"/>
              </a:rPr>
              <a:t>fdisk</a:t>
            </a:r>
            <a:r>
              <a:rPr lang="en-US" dirty="0">
                <a:latin typeface="Roboto"/>
              </a:rPr>
              <a:t> 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854677" y="2539999"/>
            <a:ext cx="6910632" cy="369332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en-US" dirty="0">
                <a:latin typeface="Roboto"/>
              </a:rPr>
              <a:t>Displays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 the layout of a disk, including the unallocated spaces.</a:t>
            </a:r>
          </a:p>
        </p:txBody>
      </p:sp>
    </p:spTree>
    <p:extLst>
      <p:ext uri="{BB962C8B-B14F-4D97-AF65-F5344CB8AC3E}">
        <p14:creationId xmlns:p14="http://schemas.microsoft.com/office/powerpoint/2010/main" val="10189448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4598" y="0"/>
            <a:ext cx="4524552" cy="682488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439150" y="276998"/>
            <a:ext cx="2845138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-b: block size (default is 512)</a:t>
            </a:r>
          </a:p>
          <a:p>
            <a:r>
              <a:rPr lang="en-US" dirty="0"/>
              <a:t>-o: image offset</a:t>
            </a:r>
          </a:p>
        </p:txBody>
      </p:sp>
      <p:sp>
        <p:nvSpPr>
          <p:cNvPr id="4" name="Rectangle 3"/>
          <p:cNvSpPr/>
          <p:nvPr/>
        </p:nvSpPr>
        <p:spPr>
          <a:xfrm>
            <a:off x="900667" y="0"/>
            <a:ext cx="3013931" cy="1200329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en-US" u="sng" dirty="0" err="1">
                <a:solidFill>
                  <a:srgbClr val="5A3696"/>
                </a:solidFill>
                <a:latin typeface="Arial" panose="020B0604020202020204" pitchFamily="34" charset="0"/>
                <a:hlinkClick r:id="rId3" tooltip="Fsstat"/>
              </a:rPr>
              <a:t>fsstat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: Shows file system details and statistics including layout, sizes, and labels.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5623" y="2650836"/>
            <a:ext cx="3358991" cy="3719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54062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7705" y="1001635"/>
            <a:ext cx="5427541" cy="218128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807705" y="3259861"/>
            <a:ext cx="77039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FFC000"/>
                </a:solidFill>
              </a:rPr>
              <a:t>r/r</a:t>
            </a:r>
            <a:r>
              <a:rPr lang="en-US" sz="3200" dirty="0"/>
              <a:t>     		 	</a:t>
            </a:r>
            <a:r>
              <a:rPr lang="en-US" sz="3200" dirty="0">
                <a:solidFill>
                  <a:srgbClr val="80D8FC"/>
                </a:solidFill>
              </a:rPr>
              <a:t>4</a:t>
            </a:r>
            <a:r>
              <a:rPr lang="en-US" sz="3200" dirty="0"/>
              <a:t>:			</a:t>
            </a:r>
            <a:r>
              <a:rPr lang="en-US" sz="3200" dirty="0">
                <a:solidFill>
                  <a:srgbClr val="7030A0"/>
                </a:solidFill>
              </a:rPr>
              <a:t>gumbo1.txt</a:t>
            </a:r>
          </a:p>
        </p:txBody>
      </p:sp>
      <p:sp>
        <p:nvSpPr>
          <p:cNvPr id="6" name="Rectangle 5"/>
          <p:cNvSpPr/>
          <p:nvPr/>
        </p:nvSpPr>
        <p:spPr>
          <a:xfrm>
            <a:off x="810706" y="4225361"/>
            <a:ext cx="2526384" cy="203132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C000"/>
                </a:solidFill>
                <a:latin typeface="Arial" panose="020B0604020202020204" pitchFamily="34" charset="0"/>
              </a:rPr>
              <a:t>File Type</a:t>
            </a:r>
          </a:p>
          <a:p>
            <a:endParaRPr lang="en-US" b="1" i="0" dirty="0">
              <a:solidFill>
                <a:srgbClr val="FFC000"/>
              </a:solidFill>
              <a:effectLst/>
              <a:latin typeface="Arial" panose="020B0604020202020204" pitchFamily="34" charset="0"/>
            </a:endParaRPr>
          </a:p>
          <a:p>
            <a:r>
              <a:rPr lang="pt-BR" dirty="0"/>
              <a:t>r: Regular file</a:t>
            </a:r>
          </a:p>
          <a:p>
            <a:r>
              <a:rPr lang="pt-BR" dirty="0"/>
              <a:t>d: Directory</a:t>
            </a:r>
          </a:p>
          <a:p>
            <a:r>
              <a:rPr lang="pt-BR" dirty="0"/>
              <a:t>v: Virtual file/directory (</a:t>
            </a:r>
            <a:r>
              <a:rPr lang="en-US" dirty="0"/>
              <a:t>created for convenience</a:t>
            </a:r>
            <a:r>
              <a:rPr lang="pt-BR" dirty="0"/>
              <a:t>)</a:t>
            </a:r>
          </a:p>
        </p:txBody>
      </p:sp>
      <p:sp>
        <p:nvSpPr>
          <p:cNvPr id="7" name="Rectangle 6"/>
          <p:cNvSpPr/>
          <p:nvPr/>
        </p:nvSpPr>
        <p:spPr>
          <a:xfrm>
            <a:off x="4194925" y="4225361"/>
            <a:ext cx="2266095" cy="147732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74CCF2"/>
                </a:solidFill>
                <a:latin typeface="Arial" panose="020B0604020202020204" pitchFamily="34" charset="0"/>
              </a:rPr>
              <a:t>Metadata Address</a:t>
            </a:r>
          </a:p>
          <a:p>
            <a:endParaRPr lang="en-US" b="1" i="0" dirty="0">
              <a:solidFill>
                <a:schemeClr val="accent5"/>
              </a:solidFill>
              <a:effectLst/>
              <a:latin typeface="Arial" panose="020B0604020202020204" pitchFamily="34" charset="0"/>
            </a:endParaRPr>
          </a:p>
          <a:p>
            <a:r>
              <a:rPr lang="en-US" dirty="0"/>
              <a:t>Address (</a:t>
            </a:r>
            <a:r>
              <a:rPr lang="en-US" dirty="0" err="1"/>
              <a:t>inode</a:t>
            </a:r>
            <a:r>
              <a:rPr lang="en-US" dirty="0"/>
              <a:t> number) that store file metadata</a:t>
            </a:r>
          </a:p>
        </p:txBody>
      </p:sp>
      <p:sp>
        <p:nvSpPr>
          <p:cNvPr id="8" name="Rectangle 7"/>
          <p:cNvSpPr/>
          <p:nvPr/>
        </p:nvSpPr>
        <p:spPr>
          <a:xfrm>
            <a:off x="7633395" y="4225361"/>
            <a:ext cx="1274708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7030A0"/>
                </a:solidFill>
                <a:latin typeface="Arial" panose="020B0604020202020204" pitchFamily="34" charset="0"/>
              </a:rPr>
              <a:t>File Name</a:t>
            </a:r>
            <a:endParaRPr lang="en-US" b="1" i="0" dirty="0">
              <a:solidFill>
                <a:srgbClr val="7030A0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10" name="Straight Arrow Connector 9"/>
          <p:cNvCxnSpPr>
            <a:stCxn id="6" idx="0"/>
          </p:cNvCxnSpPr>
          <p:nvPr/>
        </p:nvCxnSpPr>
        <p:spPr>
          <a:xfrm flipH="1" flipV="1">
            <a:off x="2064472" y="3855821"/>
            <a:ext cx="9426" cy="3695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7" idx="0"/>
          </p:cNvCxnSpPr>
          <p:nvPr/>
        </p:nvCxnSpPr>
        <p:spPr>
          <a:xfrm flipH="1" flipV="1">
            <a:off x="4807670" y="3802128"/>
            <a:ext cx="520303" cy="4232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8" idx="0"/>
          </p:cNvCxnSpPr>
          <p:nvPr/>
        </p:nvCxnSpPr>
        <p:spPr>
          <a:xfrm flipH="1" flipV="1">
            <a:off x="8256347" y="3802128"/>
            <a:ext cx="14402" cy="423233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7555621" y="1751273"/>
            <a:ext cx="2851571" cy="132343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</a:rPr>
              <a:t>Orphan files are deleted files that still have file metadata in the file system, but that cannot be accessed from the root directory.</a:t>
            </a:r>
            <a:endParaRPr lang="en-US" sz="1600" dirty="0"/>
          </a:p>
        </p:txBody>
      </p:sp>
      <p:cxnSp>
        <p:nvCxnSpPr>
          <p:cNvPr id="28" name="Straight Arrow Connector 27"/>
          <p:cNvCxnSpPr>
            <a:stCxn id="26" idx="1"/>
          </p:cNvCxnSpPr>
          <p:nvPr/>
        </p:nvCxnSpPr>
        <p:spPr>
          <a:xfrm flipH="1">
            <a:off x="5593318" y="2412993"/>
            <a:ext cx="1962303" cy="40322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1807705" y="624812"/>
            <a:ext cx="5314275" cy="369332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Sleuthkit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: List file and directory names in a disk image.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08103" y="0"/>
            <a:ext cx="3122935" cy="12690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4" name="Straight Arrow Connector 3"/>
          <p:cNvCxnSpPr/>
          <p:nvPr/>
        </p:nvCxnSpPr>
        <p:spPr>
          <a:xfrm flipV="1">
            <a:off x="7235246" y="1099127"/>
            <a:ext cx="1539299" cy="169924"/>
          </a:xfrm>
          <a:prstGeom prst="straightConnector1">
            <a:avLst/>
          </a:prstGeom>
          <a:ln>
            <a:solidFill>
              <a:srgbClr val="FFA57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83519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2719" y="962630"/>
            <a:ext cx="9699990" cy="5164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4217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9967" y="747130"/>
            <a:ext cx="7866326" cy="85526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9967" y="2074962"/>
            <a:ext cx="6848231" cy="89915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5312" y="3446687"/>
            <a:ext cx="6169501" cy="280533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677006" y="4006392"/>
            <a:ext cx="3825214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Could not find anything in two .txt files</a:t>
            </a:r>
          </a:p>
        </p:txBody>
      </p:sp>
      <p:sp>
        <p:nvSpPr>
          <p:cNvPr id="6" name="Rectangle 5"/>
          <p:cNvSpPr/>
          <p:nvPr/>
        </p:nvSpPr>
        <p:spPr>
          <a:xfrm>
            <a:off x="1239968" y="121765"/>
            <a:ext cx="5585706" cy="646331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en-US">
                <a:solidFill>
                  <a:srgbClr val="000000"/>
                </a:solidFill>
                <a:latin typeface="Arial" panose="020B0604020202020204" pitchFamily="34" charset="0"/>
              </a:rPr>
              <a:t>Extract 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the data units of a file, which is specified by its meta data address (instead of the file name).</a:t>
            </a:r>
          </a:p>
        </p:txBody>
      </p:sp>
      <p:sp>
        <p:nvSpPr>
          <p:cNvPr id="7" name="Rectangle 6"/>
          <p:cNvSpPr/>
          <p:nvPr/>
        </p:nvSpPr>
        <p:spPr>
          <a:xfrm>
            <a:off x="1239968" y="1699661"/>
            <a:ext cx="5585706" cy="369332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Verify the extracted file names</a:t>
            </a:r>
          </a:p>
        </p:txBody>
      </p:sp>
      <p:sp>
        <p:nvSpPr>
          <p:cNvPr id="8" name="Rectangle 7"/>
          <p:cNvSpPr/>
          <p:nvPr/>
        </p:nvSpPr>
        <p:spPr>
          <a:xfrm>
            <a:off x="1175312" y="3101266"/>
            <a:ext cx="5585706" cy="369332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Verify the content of the files</a:t>
            </a:r>
          </a:p>
        </p:txBody>
      </p:sp>
    </p:spTree>
    <p:extLst>
      <p:ext uri="{BB962C8B-B14F-4D97-AF65-F5344CB8AC3E}">
        <p14:creationId xmlns:p14="http://schemas.microsoft.com/office/powerpoint/2010/main" val="34260404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Background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10398551" cy="4443200"/>
          </a:xfrm>
        </p:spPr>
        <p:txBody>
          <a:bodyPr>
            <a:normAutofit/>
          </a:bodyPr>
          <a:lstStyle/>
          <a:p>
            <a:r>
              <a:rPr lang="en-US" sz="3200" dirty="0"/>
              <a:t>The city of New Orleans passed a law in 2004 making possession of </a:t>
            </a:r>
            <a:r>
              <a:rPr lang="en-US" sz="3200" dirty="0">
                <a:solidFill>
                  <a:srgbClr val="FF0000"/>
                </a:solidFill>
              </a:rPr>
              <a:t>nine or more unique rhinoceros images</a:t>
            </a:r>
            <a:r>
              <a:rPr lang="en-US" sz="3200" dirty="0"/>
              <a:t> a serious crime.</a:t>
            </a:r>
          </a:p>
          <a:p>
            <a:r>
              <a:rPr lang="en-US" sz="3200" dirty="0"/>
              <a:t>The network administrator at the University of New Orleans recently alerted police when his instance of RHINOVORE flagged illegal rhino traffic.</a:t>
            </a:r>
          </a:p>
          <a:p>
            <a:r>
              <a:rPr lang="en-US" sz="3200" dirty="0"/>
              <a:t>Evidence in the case includes </a:t>
            </a:r>
          </a:p>
          <a:p>
            <a:pPr lvl="1"/>
            <a:r>
              <a:rPr lang="en-US" sz="2800" dirty="0"/>
              <a:t>Three network traces (log files)</a:t>
            </a:r>
          </a:p>
          <a:p>
            <a:pPr lvl="1"/>
            <a:r>
              <a:rPr lang="en-US" sz="2800" dirty="0"/>
              <a:t>USB key seized from one of the University’s labs (DD image). </a:t>
            </a:r>
          </a:p>
        </p:txBody>
      </p:sp>
    </p:spTree>
    <p:extLst>
      <p:ext uri="{BB962C8B-B14F-4D97-AF65-F5344CB8AC3E}">
        <p14:creationId xmlns:p14="http://schemas.microsoft.com/office/powerpoint/2010/main" val="23405937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Recover Rhino Images from DD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4106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</a:t>
            </a:r>
            <a:r>
              <a:rPr lang="en-US" dirty="0" err="1"/>
              <a:t>PhotoRec</a:t>
            </a:r>
            <a:r>
              <a:rPr lang="en-US" dirty="0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A free and open-source utility software for data recovery</a:t>
            </a:r>
          </a:p>
          <a:p>
            <a:pPr lvl="1"/>
            <a:r>
              <a:rPr lang="en-US" dirty="0"/>
              <a:t>Shipped with </a:t>
            </a:r>
            <a:r>
              <a:rPr lang="en-US" dirty="0" err="1"/>
              <a:t>TestDisk</a:t>
            </a:r>
            <a:endParaRPr lang="en-US" dirty="0"/>
          </a:p>
          <a:p>
            <a:r>
              <a:rPr lang="en-US" dirty="0"/>
              <a:t>Designed to recover lost files from various digital camera memory</a:t>
            </a:r>
          </a:p>
          <a:p>
            <a:pPr lvl="1"/>
            <a:r>
              <a:rPr lang="en-US" dirty="0"/>
              <a:t>hard disk and CD-ROM. </a:t>
            </a:r>
          </a:p>
          <a:p>
            <a:r>
              <a:rPr lang="en-US" dirty="0"/>
              <a:t>Can recover the files with more than 480 file extensions</a:t>
            </a:r>
          </a:p>
          <a:p>
            <a:pPr lvl="1"/>
            <a:r>
              <a:rPr lang="en-US" dirty="0"/>
              <a:t>possible to add custom file signature to detect less known files</a:t>
            </a:r>
          </a:p>
          <a:p>
            <a:r>
              <a:rPr lang="en-US" dirty="0"/>
              <a:t>Use data carving techniques</a:t>
            </a:r>
          </a:p>
          <a:p>
            <a:pPr lvl="1"/>
            <a:r>
              <a:rPr lang="en-US" dirty="0"/>
              <a:t>reassembling computer files from fragments in the absence of filesystem metadata</a:t>
            </a:r>
          </a:p>
          <a:p>
            <a:r>
              <a:rPr lang="en-US" dirty="0"/>
              <a:t>Compatible with </a:t>
            </a:r>
          </a:p>
          <a:p>
            <a:pPr lvl="1"/>
            <a:r>
              <a:rPr lang="en-US" dirty="0"/>
              <a:t>DOS (either real or in a Windows 9x DOS box) , Microsoft Windows: NT4, 2000, XP, 2003, 2008, 2016, Vista, Windows 7, Windows 8, Windows 8.1, Windows 10, Linux, FreeBSD, </a:t>
            </a:r>
            <a:r>
              <a:rPr lang="en-US" dirty="0" err="1"/>
              <a:t>NetBSD</a:t>
            </a:r>
            <a:r>
              <a:rPr lang="en-US" dirty="0"/>
              <a:t>, </a:t>
            </a:r>
            <a:r>
              <a:rPr lang="en-US" dirty="0" err="1"/>
              <a:t>OpenBSD</a:t>
            </a:r>
            <a:r>
              <a:rPr lang="en-US" dirty="0"/>
              <a:t>, SunOS, </a:t>
            </a:r>
            <a:r>
              <a:rPr lang="en-US" dirty="0" err="1"/>
              <a:t>macOS</a:t>
            </a:r>
            <a:r>
              <a:rPr lang="en-US" dirty="0"/>
              <a:t>, ARM</a:t>
            </a:r>
          </a:p>
        </p:txBody>
      </p:sp>
    </p:spTree>
    <p:extLst>
      <p:ext uri="{BB962C8B-B14F-4D97-AF65-F5344CB8AC3E}">
        <p14:creationId xmlns:p14="http://schemas.microsoft.com/office/powerpoint/2010/main" val="20405128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1200" y="1755847"/>
            <a:ext cx="7595151" cy="281413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005142" y="1755847"/>
            <a:ext cx="2246058" cy="1200329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Make a copy of the DD avoid corrupt the original DD image</a:t>
            </a:r>
          </a:p>
        </p:txBody>
      </p:sp>
      <p:sp>
        <p:nvSpPr>
          <p:cNvPr id="4" name="Rectangle 3"/>
          <p:cNvSpPr/>
          <p:nvPr/>
        </p:nvSpPr>
        <p:spPr>
          <a:xfrm>
            <a:off x="1005142" y="3646656"/>
            <a:ext cx="2246058" cy="923330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Verify both DD images are the same</a:t>
            </a:r>
          </a:p>
        </p:txBody>
      </p:sp>
    </p:spTree>
    <p:extLst>
      <p:ext uri="{BB962C8B-B14F-4D97-AF65-F5344CB8AC3E}">
        <p14:creationId xmlns:p14="http://schemas.microsoft.com/office/powerpoint/2010/main" val="29001317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9686" y="870945"/>
            <a:ext cx="5274603" cy="40167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9686" y="1772496"/>
            <a:ext cx="8758861" cy="469429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559686" y="501613"/>
            <a:ext cx="5274603" cy="369332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Start recover photos from our DD image</a:t>
            </a:r>
          </a:p>
        </p:txBody>
      </p:sp>
      <p:sp>
        <p:nvSpPr>
          <p:cNvPr id="7" name="Rectangle 6"/>
          <p:cNvSpPr/>
          <p:nvPr/>
        </p:nvSpPr>
        <p:spPr>
          <a:xfrm>
            <a:off x="1559685" y="1403164"/>
            <a:ext cx="5274603" cy="369332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Choose a media</a:t>
            </a:r>
          </a:p>
        </p:txBody>
      </p:sp>
    </p:spTree>
    <p:extLst>
      <p:ext uri="{BB962C8B-B14F-4D97-AF65-F5344CB8AC3E}">
        <p14:creationId xmlns:p14="http://schemas.microsoft.com/office/powerpoint/2010/main" val="17394461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4921" y="338014"/>
            <a:ext cx="6954924" cy="364952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0079" y="4402876"/>
            <a:ext cx="7002601" cy="195079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559686" y="338014"/>
            <a:ext cx="1755235" cy="646331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The file system is FAT16</a:t>
            </a:r>
          </a:p>
        </p:txBody>
      </p:sp>
      <p:sp>
        <p:nvSpPr>
          <p:cNvPr id="5" name="Rectangle 4"/>
          <p:cNvSpPr/>
          <p:nvPr/>
        </p:nvSpPr>
        <p:spPr>
          <a:xfrm>
            <a:off x="1559685" y="3597377"/>
            <a:ext cx="1755235" cy="369332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Start searching</a:t>
            </a:r>
          </a:p>
        </p:txBody>
      </p:sp>
      <p:sp>
        <p:nvSpPr>
          <p:cNvPr id="6" name="Rectangle 5"/>
          <p:cNvSpPr/>
          <p:nvPr/>
        </p:nvSpPr>
        <p:spPr>
          <a:xfrm>
            <a:off x="1474844" y="5984334"/>
            <a:ext cx="1755235" cy="369332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It is FAT16</a:t>
            </a:r>
          </a:p>
        </p:txBody>
      </p:sp>
    </p:spTree>
    <p:extLst>
      <p:ext uri="{BB962C8B-B14F-4D97-AF65-F5344CB8AC3E}">
        <p14:creationId xmlns:p14="http://schemas.microsoft.com/office/powerpoint/2010/main" val="377339328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7063" y="3169393"/>
            <a:ext cx="7939740" cy="3259687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1567063" y="2800061"/>
            <a:ext cx="4301242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Save recovered files to the current directory</a:t>
            </a:r>
          </a:p>
        </p:txBody>
      </p:sp>
      <p:sp>
        <p:nvSpPr>
          <p:cNvPr id="7" name="Right Arrow 6"/>
          <p:cNvSpPr/>
          <p:nvPr/>
        </p:nvSpPr>
        <p:spPr>
          <a:xfrm rot="10800000" flipV="1">
            <a:off x="5769204" y="4204355"/>
            <a:ext cx="405353" cy="150828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7063" y="726165"/>
            <a:ext cx="6065578" cy="186841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7899532" y="726165"/>
            <a:ext cx="3554035" cy="181588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Arial" panose="020B0604020202020204" pitchFamily="34" charset="0"/>
              </a:rPr>
              <a:t>Free</a:t>
            </a:r>
            <a:r>
              <a:rPr lang="en-US" sz="1600" dirty="0">
                <a:solidFill>
                  <a:srgbClr val="222222"/>
                </a:solidFill>
                <a:latin typeface="Arial" panose="020B0604020202020204" pitchFamily="34" charset="0"/>
              </a:rPr>
              <a:t>: : from the unallocated space only (available for ext2/ext3/ext4, FAT12/FAT16/FAT32 and NTFS). With this option only deleted files are recovered.</a:t>
            </a:r>
          </a:p>
          <a:p>
            <a:r>
              <a:rPr lang="en-US" sz="1600" dirty="0">
                <a:solidFill>
                  <a:srgbClr val="FF0000"/>
                </a:solidFill>
                <a:latin typeface="Arial" panose="020B0604020202020204" pitchFamily="34" charset="0"/>
              </a:rPr>
              <a:t>Whole</a:t>
            </a:r>
            <a:r>
              <a:rPr lang="en-US" sz="1600" dirty="0">
                <a:solidFill>
                  <a:srgbClr val="222222"/>
                </a:solidFill>
                <a:latin typeface="Arial" panose="020B0604020202020204" pitchFamily="34" charset="0"/>
              </a:rPr>
              <a:t>: from the whole partition (useful if the filesystem is corrupted) </a:t>
            </a:r>
          </a:p>
        </p:txBody>
      </p:sp>
      <p:sp>
        <p:nvSpPr>
          <p:cNvPr id="10" name="Rectangle 9"/>
          <p:cNvSpPr/>
          <p:nvPr/>
        </p:nvSpPr>
        <p:spPr>
          <a:xfrm>
            <a:off x="1567063" y="356833"/>
            <a:ext cx="4859588" cy="369332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en-US" dirty="0"/>
              <a:t>Pick free we know the USB it is not corrupted</a:t>
            </a:r>
          </a:p>
        </p:txBody>
      </p:sp>
    </p:spTree>
    <p:extLst>
      <p:ext uri="{BB962C8B-B14F-4D97-AF65-F5344CB8AC3E}">
        <p14:creationId xmlns:p14="http://schemas.microsoft.com/office/powerpoint/2010/main" val="77893519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9973" y="563081"/>
            <a:ext cx="7257847" cy="278217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9973" y="3951602"/>
            <a:ext cx="8964098" cy="23266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329973" y="193749"/>
            <a:ext cx="4327275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# of files are recovered and saved in a folder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329972" y="3582270"/>
            <a:ext cx="2455352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Verify if the folder </a:t>
            </a:r>
            <a:r>
              <a:rPr lang="en-US" dirty="0" err="1"/>
              <a:t>exsits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297244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8785" y="1798702"/>
            <a:ext cx="10050286" cy="289584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58785" y="1429370"/>
            <a:ext cx="2197076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List all recovered files</a:t>
            </a:r>
          </a:p>
        </p:txBody>
      </p:sp>
    </p:spTree>
    <p:extLst>
      <p:ext uri="{BB962C8B-B14F-4D97-AF65-F5344CB8AC3E}">
        <p14:creationId xmlns:p14="http://schemas.microsoft.com/office/powerpoint/2010/main" val="118909475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8251" y="2510224"/>
            <a:ext cx="8358220" cy="247008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8251" y="1082960"/>
            <a:ext cx="4974013" cy="83993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8251" y="5511439"/>
            <a:ext cx="6440245" cy="41471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38251" y="713628"/>
            <a:ext cx="5783571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Navigate to the folder where the recovered files were saved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238251" y="2163756"/>
            <a:ext cx="1164742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List all .jpg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38154" y="5142107"/>
            <a:ext cx="3118611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Show one retrieved .jpg photo</a:t>
            </a:r>
          </a:p>
        </p:txBody>
      </p:sp>
    </p:spTree>
    <p:extLst>
      <p:ext uri="{BB962C8B-B14F-4D97-AF65-F5344CB8AC3E}">
        <p14:creationId xmlns:p14="http://schemas.microsoft.com/office/powerpoint/2010/main" val="393097458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2338" y="410018"/>
            <a:ext cx="3792922" cy="264265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26856" y="461913"/>
            <a:ext cx="4109026" cy="212977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5742" y="3525623"/>
            <a:ext cx="3181669" cy="245743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14026" y="3525622"/>
            <a:ext cx="1576532" cy="243987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59533" y="3525621"/>
            <a:ext cx="3512040" cy="243987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52035" y="3525621"/>
            <a:ext cx="3183847" cy="248571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44005" y="223400"/>
            <a:ext cx="1945141" cy="301589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314943" y="8111"/>
            <a:ext cx="2431820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All retrieved .jpg photos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2719" y="3608657"/>
            <a:ext cx="567689" cy="56768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7770" y="3608656"/>
            <a:ext cx="567689" cy="56768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270410" y="223400"/>
            <a:ext cx="518736" cy="51873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106524" y="299959"/>
            <a:ext cx="518736" cy="51873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517146" y="482768"/>
            <a:ext cx="518736" cy="51873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888675" y="3525621"/>
            <a:ext cx="518736" cy="51873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517146" y="3608656"/>
            <a:ext cx="518736" cy="518736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4384796" y="4176345"/>
            <a:ext cx="4972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117308" y="4120765"/>
            <a:ext cx="4972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2" name="Rectangle 1"/>
          <p:cNvSpPr/>
          <p:nvPr/>
        </p:nvSpPr>
        <p:spPr>
          <a:xfrm>
            <a:off x="3523839" y="5439184"/>
            <a:ext cx="1589948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1400" dirty="0"/>
              <a:t>ca03f2eed3db06a82a8a31b3a3defa24</a:t>
            </a:r>
          </a:p>
        </p:txBody>
      </p:sp>
      <p:sp>
        <p:nvSpPr>
          <p:cNvPr id="19" name="Rectangle 18"/>
          <p:cNvSpPr/>
          <p:nvPr/>
        </p:nvSpPr>
        <p:spPr>
          <a:xfrm>
            <a:off x="5469420" y="5653587"/>
            <a:ext cx="3026982" cy="30777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en-US" sz="1400" dirty="0"/>
              <a:t>ed870202082ea4fd8f5488533a561b35</a:t>
            </a:r>
          </a:p>
        </p:txBody>
      </p:sp>
      <p:sp>
        <p:nvSpPr>
          <p:cNvPr id="21" name="Rectangle 20"/>
          <p:cNvSpPr/>
          <p:nvPr/>
        </p:nvSpPr>
        <p:spPr>
          <a:xfrm>
            <a:off x="8940548" y="5700794"/>
            <a:ext cx="2940036" cy="30777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en-US" sz="1400" dirty="0"/>
              <a:t>f1bbcd31cd33badc65ca3d1d781f57fa</a:t>
            </a:r>
          </a:p>
        </p:txBody>
      </p:sp>
      <p:sp>
        <p:nvSpPr>
          <p:cNvPr id="22" name="Rectangle 21"/>
          <p:cNvSpPr/>
          <p:nvPr/>
        </p:nvSpPr>
        <p:spPr>
          <a:xfrm>
            <a:off x="346557" y="5709213"/>
            <a:ext cx="2940036" cy="30777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en-US" sz="1400" dirty="0"/>
              <a:t>f1bbcd31cd33badc65ca3d1d781f57fa</a:t>
            </a:r>
          </a:p>
        </p:txBody>
      </p:sp>
      <p:sp>
        <p:nvSpPr>
          <p:cNvPr id="23" name="Rectangle 22"/>
          <p:cNvSpPr/>
          <p:nvPr/>
        </p:nvSpPr>
        <p:spPr>
          <a:xfrm>
            <a:off x="8906750" y="2309361"/>
            <a:ext cx="3001271" cy="30777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en-US" sz="1400" dirty="0"/>
              <a:t>6bd0e9bd4fb4a738f9ca4c351a853281</a:t>
            </a:r>
          </a:p>
        </p:txBody>
      </p:sp>
      <p:sp>
        <p:nvSpPr>
          <p:cNvPr id="24" name="Rectangle 23"/>
          <p:cNvSpPr/>
          <p:nvPr/>
        </p:nvSpPr>
        <p:spPr>
          <a:xfrm>
            <a:off x="4425856" y="2768551"/>
            <a:ext cx="3004412" cy="30777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en-US" sz="1400" dirty="0"/>
              <a:t>4d37a1033450b8cc96ffd1564829d321</a:t>
            </a:r>
          </a:p>
        </p:txBody>
      </p:sp>
      <p:sp>
        <p:nvSpPr>
          <p:cNvPr id="25" name="Rectangle 24"/>
          <p:cNvSpPr/>
          <p:nvPr/>
        </p:nvSpPr>
        <p:spPr>
          <a:xfrm>
            <a:off x="515579" y="2948482"/>
            <a:ext cx="2975173" cy="30777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en-US" sz="1400" dirty="0"/>
              <a:t>ee67d8bef72f9b63fa93dc9ea1bb833a</a:t>
            </a:r>
          </a:p>
        </p:txBody>
      </p:sp>
    </p:spTree>
    <p:extLst>
      <p:ext uri="{BB962C8B-B14F-4D97-AF65-F5344CB8AC3E}">
        <p14:creationId xmlns:p14="http://schemas.microsoft.com/office/powerpoint/2010/main" val="26368592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Prerequisites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151393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109" y="1766659"/>
            <a:ext cx="4716587" cy="315512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0903" y="1744936"/>
            <a:ext cx="5148111" cy="316425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223859" y="994723"/>
            <a:ext cx="2328523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All retrieved.gif photos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9812" y="2650296"/>
            <a:ext cx="567689" cy="56768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9773" y="2217145"/>
            <a:ext cx="567689" cy="56768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310492" y="2750216"/>
            <a:ext cx="4972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209853" y="3155871"/>
            <a:ext cx="4972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9" name="Rectangle 8"/>
          <p:cNvSpPr/>
          <p:nvPr/>
        </p:nvSpPr>
        <p:spPr>
          <a:xfrm>
            <a:off x="909692" y="4552450"/>
            <a:ext cx="3895618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en-US" dirty="0"/>
              <a:t>76610b7bdb85e5f65e96df3f7e417a74</a:t>
            </a:r>
          </a:p>
        </p:txBody>
      </p:sp>
      <p:sp>
        <p:nvSpPr>
          <p:cNvPr id="10" name="Rectangle 9"/>
          <p:cNvSpPr/>
          <p:nvPr/>
        </p:nvSpPr>
        <p:spPr>
          <a:xfrm>
            <a:off x="6144046" y="4529714"/>
            <a:ext cx="3895618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en-US" dirty="0"/>
              <a:t>d03dc23d4ec39e4d16da3c46d2932d62</a:t>
            </a:r>
          </a:p>
        </p:txBody>
      </p:sp>
    </p:spTree>
    <p:extLst>
      <p:ext uri="{BB962C8B-B14F-4D97-AF65-F5344CB8AC3E}">
        <p14:creationId xmlns:p14="http://schemas.microsoft.com/office/powerpoint/2010/main" val="329052312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39030D-A589-4DF4-9312-2A5A2E6C66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Evidence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8BA519-8F56-409C-9148-78FBA3F4E2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evidence help you make conclusion that </a:t>
            </a:r>
          </a:p>
          <a:p>
            <a:pPr lvl="1"/>
            <a:r>
              <a:rPr lang="en-US" dirty="0"/>
              <a:t>a suspect deleted rhino images?</a:t>
            </a:r>
          </a:p>
          <a:p>
            <a:r>
              <a:rPr lang="en-US" dirty="0"/>
              <a:t>Four recovered images</a:t>
            </a:r>
          </a:p>
          <a:p>
            <a:pPr lvl="1"/>
            <a:r>
              <a:rPr lang="en-US" dirty="0"/>
              <a:t>contain rhino images</a:t>
            </a:r>
          </a:p>
          <a:p>
            <a:r>
              <a:rPr lang="en-US" dirty="0"/>
              <a:t>Images are recovered using tool</a:t>
            </a:r>
          </a:p>
          <a:p>
            <a:pPr lvl="1"/>
            <a:r>
              <a:rPr lang="en-US"/>
              <a:t>PhotoRec7.1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229397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757" y="2762325"/>
            <a:ext cx="10578361" cy="36640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147" y="1764160"/>
            <a:ext cx="10499583" cy="85435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happened to the hard drive and USB?</a:t>
            </a:r>
          </a:p>
        </p:txBody>
      </p:sp>
    </p:spTree>
    <p:extLst>
      <p:ext uri="{BB962C8B-B14F-4D97-AF65-F5344CB8AC3E}">
        <p14:creationId xmlns:p14="http://schemas.microsoft.com/office/powerpoint/2010/main" val="105351751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Progress so far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Two rhinos</a:t>
            </a:r>
          </a:p>
          <a:p>
            <a:pPr lvl="1"/>
            <a:r>
              <a:rPr lang="en-US" sz="2800" dirty="0"/>
              <a:t>7 .jpg (2 rhinos) </a:t>
            </a:r>
          </a:p>
          <a:p>
            <a:pPr lvl="1"/>
            <a:r>
              <a:rPr lang="en-US" sz="2800" dirty="0"/>
              <a:t>2 .gif (2 rhinos) </a:t>
            </a:r>
          </a:p>
          <a:p>
            <a:r>
              <a:rPr lang="en-US" sz="3200" dirty="0"/>
              <a:t>May have clues for rest photos</a:t>
            </a:r>
          </a:p>
          <a:p>
            <a:pPr lvl="1"/>
            <a:r>
              <a:rPr lang="en-US" sz="2800" dirty="0"/>
              <a:t>1 .doc</a:t>
            </a:r>
          </a:p>
          <a:p>
            <a:pPr lvl="1"/>
            <a:r>
              <a:rPr lang="en-US" sz="2800" dirty="0"/>
              <a:t>124 .txt</a:t>
            </a:r>
          </a:p>
        </p:txBody>
      </p:sp>
      <p:sp>
        <p:nvSpPr>
          <p:cNvPr id="2" name="Rectangle 1"/>
          <p:cNvSpPr/>
          <p:nvPr/>
        </p:nvSpPr>
        <p:spPr>
          <a:xfrm>
            <a:off x="6818664" y="3281451"/>
            <a:ext cx="4994649" cy="12003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dirty="0"/>
              <a:t>We are searching for </a:t>
            </a:r>
            <a:r>
              <a:rPr lang="en-US" sz="2400" dirty="0">
                <a:solidFill>
                  <a:srgbClr val="FF0000"/>
                </a:solidFill>
              </a:rPr>
              <a:t>nine or more unique rhinoceros images</a:t>
            </a:r>
            <a:r>
              <a:rPr lang="en-US" sz="2400" dirty="0"/>
              <a:t>. Where are the rest of photos?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6402" y="1445820"/>
            <a:ext cx="7946911" cy="179982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719" y="1861433"/>
            <a:ext cx="968596" cy="968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7364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Prerequisites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Kali installation (separate slides)</a:t>
            </a:r>
          </a:p>
          <a:p>
            <a:r>
              <a:rPr lang="en-US" dirty="0"/>
              <a:t>The Sleuth Kit tutorial (separate slides)</a:t>
            </a:r>
          </a:p>
          <a:p>
            <a:r>
              <a:rPr lang="en-US" dirty="0">
                <a:solidFill>
                  <a:srgbClr val="FF0000"/>
                </a:solidFill>
              </a:rPr>
              <a:t>Illegal content warning </a:t>
            </a:r>
          </a:p>
        </p:txBody>
      </p:sp>
    </p:spTree>
    <p:extLst>
      <p:ext uri="{BB962C8B-B14F-4D97-AF65-F5344CB8AC3E}">
        <p14:creationId xmlns:p14="http://schemas.microsoft.com/office/powerpoint/2010/main" val="25027977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453054" y="699234"/>
            <a:ext cx="5372100" cy="1085606"/>
          </a:xfrm>
        </p:spPr>
        <p:txBody>
          <a:bodyPr/>
          <a:lstStyle/>
          <a:p>
            <a:r>
              <a:rPr lang="en-US" dirty="0"/>
              <a:t>Warning illegal content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907" y="578340"/>
            <a:ext cx="1365250" cy="1206500"/>
          </a:xfrm>
        </p:spPr>
      </p:pic>
      <p:sp>
        <p:nvSpPr>
          <p:cNvPr id="5" name="TextBox 4"/>
          <p:cNvSpPr txBox="1"/>
          <p:nvPr/>
        </p:nvSpPr>
        <p:spPr>
          <a:xfrm>
            <a:off x="1019908" y="2110152"/>
            <a:ext cx="8853854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>
                <a:solidFill>
                  <a:srgbClr val="FF0000"/>
                </a:solidFill>
              </a:rPr>
              <a:t>The lab contains illegal images. </a:t>
            </a:r>
            <a:r>
              <a:rPr lang="en-US" sz="3200" i="1" dirty="0"/>
              <a:t>Shred</a:t>
            </a:r>
            <a:r>
              <a:rPr lang="en-US" sz="3200" i="1" dirty="0">
                <a:solidFill>
                  <a:srgbClr val="FF0000"/>
                </a:solidFill>
              </a:rPr>
              <a:t> all photos after finishing the lab using the following command!</a:t>
            </a:r>
          </a:p>
          <a:p>
            <a:endParaRPr lang="en-US" sz="3200" i="1" dirty="0">
              <a:solidFill>
                <a:srgbClr val="FF0000"/>
              </a:solidFill>
            </a:endParaRPr>
          </a:p>
          <a:p>
            <a:r>
              <a:rPr lang="en-US" sz="3200" i="1" dirty="0"/>
              <a:t>shred -</a:t>
            </a:r>
            <a:r>
              <a:rPr lang="en-US" sz="3200" i="1" dirty="0" err="1">
                <a:solidFill>
                  <a:schemeClr val="accent1"/>
                </a:solidFill>
              </a:rPr>
              <a:t>v</a:t>
            </a:r>
            <a:r>
              <a:rPr lang="en-US" sz="3200" i="1" dirty="0" err="1">
                <a:solidFill>
                  <a:schemeClr val="accent2"/>
                </a:solidFill>
              </a:rPr>
              <a:t>z</a:t>
            </a:r>
            <a:r>
              <a:rPr lang="en-US" sz="3200" i="1" dirty="0" err="1">
                <a:solidFill>
                  <a:schemeClr val="accent6"/>
                </a:solidFill>
              </a:rPr>
              <a:t>n</a:t>
            </a:r>
            <a:r>
              <a:rPr lang="en-US" sz="3200" i="1" dirty="0"/>
              <a:t> </a:t>
            </a:r>
            <a:r>
              <a:rPr lang="en-US" sz="3200" i="1" dirty="0">
                <a:solidFill>
                  <a:schemeClr val="accent6"/>
                </a:solidFill>
              </a:rPr>
              <a:t>3</a:t>
            </a:r>
            <a:r>
              <a:rPr lang="en-US" sz="3200" i="1" dirty="0"/>
              <a:t> </a:t>
            </a:r>
            <a:r>
              <a:rPr lang="en-US" sz="3200" i="1" dirty="0" err="1"/>
              <a:t>file_to_be_removed</a:t>
            </a:r>
            <a:endParaRPr lang="en-US" sz="3200" i="1" dirty="0"/>
          </a:p>
          <a:p>
            <a:r>
              <a:rPr lang="en-US" sz="2800" dirty="0">
                <a:solidFill>
                  <a:schemeClr val="accent1"/>
                </a:solidFill>
              </a:rPr>
              <a:t>-v: show progress</a:t>
            </a:r>
          </a:p>
          <a:p>
            <a:r>
              <a:rPr lang="en-US" sz="2800" dirty="0">
                <a:solidFill>
                  <a:schemeClr val="accent2"/>
                </a:solidFill>
              </a:rPr>
              <a:t>-z: overwrite with zeros</a:t>
            </a:r>
          </a:p>
          <a:p>
            <a:r>
              <a:rPr lang="en-US" sz="2800" dirty="0">
                <a:solidFill>
                  <a:schemeClr val="accent6"/>
                </a:solidFill>
              </a:rPr>
              <a:t>-n: overwrite n times</a:t>
            </a:r>
          </a:p>
        </p:txBody>
      </p:sp>
    </p:spTree>
    <p:extLst>
      <p:ext uri="{BB962C8B-B14F-4D97-AF65-F5344CB8AC3E}">
        <p14:creationId xmlns:p14="http://schemas.microsoft.com/office/powerpoint/2010/main" val="18674463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547303"/>
            <a:ext cx="8974015" cy="492235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033597" y="1758263"/>
            <a:ext cx="2735621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Show shred command help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shred a text file?</a:t>
            </a:r>
          </a:p>
        </p:txBody>
      </p:sp>
    </p:spTree>
    <p:extLst>
      <p:ext uri="{BB962C8B-B14F-4D97-AF65-F5344CB8AC3E}">
        <p14:creationId xmlns:p14="http://schemas.microsoft.com/office/powerpoint/2010/main" val="3222586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8270" y="756900"/>
            <a:ext cx="6017368" cy="150674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8269" y="4645266"/>
            <a:ext cx="7557584" cy="163747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68269" y="2882030"/>
            <a:ext cx="6046571" cy="114484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168269" y="447706"/>
            <a:ext cx="3267882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Create a test.txt under the folder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168269" y="2512698"/>
            <a:ext cx="4422942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Verify test.txt and note the size of the file is 6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168269" y="4275934"/>
            <a:ext cx="2048125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Show test.txt in Hex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135077" y="5008317"/>
            <a:ext cx="2050561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5 characters with LF</a:t>
            </a:r>
          </a:p>
        </p:txBody>
      </p:sp>
    </p:spTree>
    <p:extLst>
      <p:ext uri="{BB962C8B-B14F-4D97-AF65-F5344CB8AC3E}">
        <p14:creationId xmlns:p14="http://schemas.microsoft.com/office/powerpoint/2010/main" val="37023663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8903" y="1143169"/>
            <a:ext cx="7520018" cy="499345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05571" y="1212437"/>
            <a:ext cx="3273333" cy="92333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Randomly shift the content of the file three times and overwrite it with zero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05570" y="3316730"/>
            <a:ext cx="3273333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View the overwritten content (up to 9F)</a:t>
            </a:r>
          </a:p>
        </p:txBody>
      </p:sp>
      <p:sp>
        <p:nvSpPr>
          <p:cNvPr id="3" name="Rectangle 2"/>
          <p:cNvSpPr/>
          <p:nvPr/>
        </p:nvSpPr>
        <p:spPr>
          <a:xfrm>
            <a:off x="8286477" y="1520214"/>
            <a:ext cx="3636887" cy="123110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en-US" sz="2000" i="1" dirty="0"/>
              <a:t>shred -</a:t>
            </a:r>
            <a:r>
              <a:rPr lang="en-US" sz="2000" i="1" dirty="0" err="1">
                <a:solidFill>
                  <a:schemeClr val="accent1"/>
                </a:solidFill>
              </a:rPr>
              <a:t>v</a:t>
            </a:r>
            <a:r>
              <a:rPr lang="en-US" sz="2000" i="1" dirty="0" err="1">
                <a:solidFill>
                  <a:schemeClr val="accent2"/>
                </a:solidFill>
              </a:rPr>
              <a:t>z</a:t>
            </a:r>
            <a:r>
              <a:rPr lang="en-US" sz="2000" i="1" dirty="0" err="1">
                <a:solidFill>
                  <a:schemeClr val="accent6"/>
                </a:solidFill>
              </a:rPr>
              <a:t>n</a:t>
            </a:r>
            <a:r>
              <a:rPr lang="en-US" sz="2000" i="1" dirty="0"/>
              <a:t> </a:t>
            </a:r>
            <a:r>
              <a:rPr lang="en-US" sz="2000" i="1" dirty="0">
                <a:solidFill>
                  <a:schemeClr val="accent6"/>
                </a:solidFill>
              </a:rPr>
              <a:t>3</a:t>
            </a:r>
            <a:r>
              <a:rPr lang="en-US" sz="2000" i="1" dirty="0"/>
              <a:t> </a:t>
            </a:r>
            <a:r>
              <a:rPr lang="en-US" sz="2000" i="1" dirty="0" err="1"/>
              <a:t>file_to_be_removed</a:t>
            </a:r>
            <a:endParaRPr lang="en-US" sz="2000" i="1" dirty="0"/>
          </a:p>
          <a:p>
            <a:r>
              <a:rPr lang="en-US" dirty="0">
                <a:solidFill>
                  <a:schemeClr val="accent1"/>
                </a:solidFill>
              </a:rPr>
              <a:t>-v: show progress</a:t>
            </a:r>
          </a:p>
          <a:p>
            <a:r>
              <a:rPr lang="en-US" dirty="0">
                <a:solidFill>
                  <a:schemeClr val="accent2"/>
                </a:solidFill>
              </a:rPr>
              <a:t>-z: overwrite with zeros</a:t>
            </a:r>
          </a:p>
          <a:p>
            <a:r>
              <a:rPr lang="en-US" dirty="0">
                <a:solidFill>
                  <a:schemeClr val="accent6"/>
                </a:solidFill>
              </a:rPr>
              <a:t>-n: overwrite n times</a:t>
            </a:r>
          </a:p>
        </p:txBody>
      </p:sp>
    </p:spTree>
    <p:extLst>
      <p:ext uri="{BB962C8B-B14F-4D97-AF65-F5344CB8AC3E}">
        <p14:creationId xmlns:p14="http://schemas.microsoft.com/office/powerpoint/2010/main" val="12431377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0825" y="1158102"/>
            <a:ext cx="8019909" cy="438984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5653" y="1528897"/>
            <a:ext cx="2945171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View the overwritten content in Hex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95653" y="4447373"/>
            <a:ext cx="2945171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Observe the size of test.txt</a:t>
            </a:r>
          </a:p>
        </p:txBody>
      </p:sp>
    </p:spTree>
    <p:extLst>
      <p:ext uri="{BB962C8B-B14F-4D97-AF65-F5344CB8AC3E}">
        <p14:creationId xmlns:p14="http://schemas.microsoft.com/office/powerpoint/2010/main" val="24658088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20218</TotalTime>
  <Words>1037</Words>
  <Application>Microsoft Office PowerPoint</Application>
  <PresentationFormat>Widescreen</PresentationFormat>
  <Paragraphs>145</Paragraphs>
  <Slides>33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9" baseType="lpstr">
      <vt:lpstr>Roboto</vt:lpstr>
      <vt:lpstr>Arial</vt:lpstr>
      <vt:lpstr>Calibri</vt:lpstr>
      <vt:lpstr>Calibri Light</vt:lpstr>
      <vt:lpstr>Times New Roman</vt:lpstr>
      <vt:lpstr>Office Theme</vt:lpstr>
      <vt:lpstr>Rhino Hunting – Illegal Possession Investigation</vt:lpstr>
      <vt:lpstr>Background</vt:lpstr>
      <vt:lpstr>Prerequisites</vt:lpstr>
      <vt:lpstr>Prerequisites</vt:lpstr>
      <vt:lpstr>Warning illegal content</vt:lpstr>
      <vt:lpstr>How to shred a text file?</vt:lpstr>
      <vt:lpstr>PowerPoint Presentation</vt:lpstr>
      <vt:lpstr>PowerPoint Presentation</vt:lpstr>
      <vt:lpstr>PowerPoint Presentation</vt:lpstr>
      <vt:lpstr>How to shred a image file?</vt:lpstr>
      <vt:lpstr>PowerPoint Presentation</vt:lpstr>
      <vt:lpstr>Get A Case Study DD Image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Recover Rhino Images from DD</vt:lpstr>
      <vt:lpstr>What is PhotoRec?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Evidence</vt:lpstr>
      <vt:lpstr>What happened to the hard drive and USB?</vt:lpstr>
      <vt:lpstr>Progress so far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Frank Xu</dc:creator>
  <cp:lastModifiedBy>Weifeng Xu</cp:lastModifiedBy>
  <cp:revision>1737</cp:revision>
  <dcterms:created xsi:type="dcterms:W3CDTF">2020-09-14T14:43:27Z</dcterms:created>
  <dcterms:modified xsi:type="dcterms:W3CDTF">2021-04-22T18:59:15Z</dcterms:modified>
</cp:coreProperties>
</file>