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74" r:id="rId3"/>
    <p:sldId id="475" r:id="rId4"/>
    <p:sldId id="476" r:id="rId5"/>
    <p:sldId id="443" r:id="rId6"/>
    <p:sldId id="477" r:id="rId7"/>
    <p:sldId id="478" r:id="rId8"/>
    <p:sldId id="416" r:id="rId9"/>
    <p:sldId id="417" r:id="rId10"/>
    <p:sldId id="418" r:id="rId11"/>
    <p:sldId id="479" r:id="rId12"/>
    <p:sldId id="480" r:id="rId13"/>
    <p:sldId id="481" r:id="rId14"/>
    <p:sldId id="424" r:id="rId15"/>
    <p:sldId id="482" r:id="rId16"/>
    <p:sldId id="483" r:id="rId17"/>
    <p:sldId id="484" r:id="rId18"/>
    <p:sldId id="3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7-27T02:58:01.764" v="3441" actId="47"/>
      <pc:docMkLst>
        <pc:docMk/>
      </pc:docMkLst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Weifeng Xu" userId="e7aed605-a3dd-4d5a-a692-a87037af107b" providerId="ADAL" clId="{390E5E7A-0B9A-47FE-B8F5-F7A92DF72BA8}"/>
    <pc:docChg chg="delSld modSld">
      <pc:chgData name="Weifeng Xu" userId="e7aed605-a3dd-4d5a-a692-a87037af107b" providerId="ADAL" clId="{390E5E7A-0B9A-47FE-B8F5-F7A92DF72BA8}" dt="2021-08-09T01:54:01.729" v="21" actId="47"/>
      <pc:docMkLst>
        <pc:docMk/>
      </pc:docMkLst>
      <pc:sldChg chg="modSp mod">
        <pc:chgData name="Weifeng Xu" userId="e7aed605-a3dd-4d5a-a692-a87037af107b" providerId="ADAL" clId="{390E5E7A-0B9A-47FE-B8F5-F7A92DF72BA8}" dt="2021-08-09T01:53:15.245" v="18" actId="20577"/>
        <pc:sldMkLst>
          <pc:docMk/>
          <pc:sldMk cId="1323245308" sldId="256"/>
        </pc:sldMkLst>
        <pc:spChg chg="mod">
          <ac:chgData name="Weifeng Xu" userId="e7aed605-a3dd-4d5a-a692-a87037af107b" providerId="ADAL" clId="{390E5E7A-0B9A-47FE-B8F5-F7A92DF72BA8}" dt="2021-08-09T01:53:15.245" v="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13980752" sldId="342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524286362" sldId="34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625091532" sldId="34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149956382" sldId="36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78630246" sldId="388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186280635" sldId="39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690676310" sldId="396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54763750" sldId="39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44230432" sldId="40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086783645" sldId="40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271356633" sldId="40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091736900" sldId="40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9479736" sldId="404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986757257" sldId="40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673974891" sldId="41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292519928" sldId="429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402824038" sldId="43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304247483" sldId="43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500013314" sldId="434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525335445" sldId="43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854780033" sldId="43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96711178" sldId="439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128166042" sldId="44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86660206" sldId="449"/>
        </pc:sldMkLst>
      </pc:sldChg>
      <pc:sldChg chg="del">
        <pc:chgData name="Weifeng Xu" userId="e7aed605-a3dd-4d5a-a692-a87037af107b" providerId="ADAL" clId="{390E5E7A-0B9A-47FE-B8F5-F7A92DF72BA8}" dt="2021-08-09T01:53:39.900" v="20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862024830" sldId="45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315308459" sldId="46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86974808" sldId="46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314936893" sldId="46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046599052" sldId="46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503302510" sldId="464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2385847" sldId="46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108814938" sldId="46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298092117" sldId="468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799974314" sldId="469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516792557" sldId="47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640694331" sldId="47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05400652" sldId="473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4176315126" sldId="485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777357418" sldId="48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478959226" sldId="487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884726682" sldId="488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298224472" sldId="489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317666254" sldId="49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71785275" sldId="49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87349466" sldId="492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470632294" sldId="493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s.ed.ac.uk/~mscgis/11-12/s1104136/design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https://www.geos.ed.ac.uk/~mscgis/11-12/s1104136/design.htm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3/data/data/com.google.android.apps.maps/databases/gmm_sync.db'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60;https:/www.melissa.com/v2/lookups/latlngzip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2: Google Maps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2F0E-C250-4FC7-9D5B-D561021F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table that contains location data with timestamps</a:t>
            </a:r>
            <a:endParaRPr lang="en-US"/>
          </a:p>
        </p:txBody>
      </p:sp>
      <p:pic>
        <p:nvPicPr>
          <p:cNvPr id="5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422F8EA5-917E-4491-92E5-015F8E67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8486"/>
            <a:ext cx="11137105" cy="786589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292F3-5E08-4E4F-9A84-EE878CC1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55781"/>
            <a:ext cx="7993856" cy="1870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42B1D-F035-4306-915C-C8D76C284F08}"/>
              </a:ext>
            </a:extLst>
          </p:cNvPr>
          <p:cNvSpPr txBox="1"/>
          <p:nvPr/>
        </p:nvSpPr>
        <p:spPr>
          <a:xfrm>
            <a:off x="9189244" y="384333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Table contains location data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03899-56BB-407F-A8F3-993CC6A092D3}"/>
              </a:ext>
            </a:extLst>
          </p:cNvPr>
          <p:cNvSpPr/>
          <p:nvPr/>
        </p:nvSpPr>
        <p:spPr>
          <a:xfrm>
            <a:off x="1427018" y="2708564"/>
            <a:ext cx="10640291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1AF526A-867B-423F-8716-317505D104CA}"/>
              </a:ext>
            </a:extLst>
          </p:cNvPr>
          <p:cNvSpPr txBox="1"/>
          <p:nvPr/>
        </p:nvSpPr>
        <p:spPr>
          <a:xfrm>
            <a:off x="920164" y="2053919"/>
            <a:ext cx="3467681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 database (gmm_sync.db)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5295E-85CC-49E5-99A6-04035477DB76}"/>
              </a:ext>
            </a:extLst>
          </p:cNvPr>
          <p:cNvSpPr/>
          <p:nvPr/>
        </p:nvSpPr>
        <p:spPr>
          <a:xfrm>
            <a:off x="1866136" y="4981648"/>
            <a:ext cx="1418800" cy="321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0C55E-CC8A-49D9-BE77-2DBA3D30A573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3323345" y="4126731"/>
            <a:ext cx="5846678" cy="1029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D8453112-FE18-42D5-9FE0-4625C23BB761}"/>
              </a:ext>
            </a:extLst>
          </p:cNvPr>
          <p:cNvSpPr txBox="1"/>
          <p:nvPr/>
        </p:nvSpPr>
        <p:spPr>
          <a:xfrm>
            <a:off x="920163" y="3384189"/>
            <a:ext cx="295798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Tables in gmm_sync database</a:t>
            </a:r>
          </a:p>
        </p:txBody>
      </p:sp>
    </p:spTree>
    <p:extLst>
      <p:ext uri="{BB962C8B-B14F-4D97-AF65-F5344CB8AC3E}">
        <p14:creationId xmlns:p14="http://schemas.microsoft.com/office/powerpoint/2010/main" val="21007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16B7-699F-45DA-A5EF-E80B7C7B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Find the column that contains location data along with the timestamp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EA4C9-3F05-4066-BA6D-B5C33F83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0" y="2061190"/>
            <a:ext cx="10384389" cy="269485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6121F91-80CC-4633-9658-A7AA5F45C9AF}"/>
              </a:ext>
            </a:extLst>
          </p:cNvPr>
          <p:cNvSpPr txBox="1"/>
          <p:nvPr/>
        </p:nvSpPr>
        <p:spPr>
          <a:xfrm>
            <a:off x="945398" y="1698731"/>
            <a:ext cx="3179075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sync_item_data table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333CE-864C-4AE8-A1D0-A29BAB9233A0}"/>
              </a:ext>
            </a:extLst>
          </p:cNvPr>
          <p:cNvSpPr txBox="1"/>
          <p:nvPr/>
        </p:nvSpPr>
        <p:spPr>
          <a:xfrm>
            <a:off x="1159790" y="4827722"/>
            <a:ext cx="54812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 Use below link to find exact location using latitude and longitude​</a:t>
            </a:r>
          </a:p>
          <a:p>
            <a:pPr lvl="1">
              <a:buChar char="•"/>
            </a:pPr>
            <a:r>
              <a:rPr lang="en-US">
                <a:solidFill>
                  <a:srgbClr val="0563C1"/>
                </a:solidFill>
                <a:cs typeface="Arial"/>
                <a:hlinkClick r:id="rId3"/>
              </a:rPr>
              <a:t> </a:t>
            </a:r>
            <a:r>
              <a:rPr lang="en-US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https://www.melissa.com/v2/lookups/latlngzip4/</a:t>
            </a:r>
            <a:r>
              <a:rPr lang="en-US">
                <a:cs typeface="Arial"/>
              </a:rPr>
              <a:t>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97C61A57-9A1A-4901-ACCB-6FE7F73DD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78" y="5261725"/>
            <a:ext cx="3686013" cy="98404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25F9B-E63C-4016-B0F3-EA4F9C86072B}"/>
              </a:ext>
            </a:extLst>
          </p:cNvPr>
          <p:cNvCxnSpPr>
            <a:cxnSpLocks/>
          </p:cNvCxnSpPr>
          <p:nvPr/>
        </p:nvCxnSpPr>
        <p:spPr>
          <a:xfrm>
            <a:off x="6917329" y="4441028"/>
            <a:ext cx="777580" cy="767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9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2C16-DAFF-4D2B-B96F-C889D36B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 to find location using latitude and longitude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083C68-5459-4610-B19A-3E8CA8CC8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8" y="1629321"/>
            <a:ext cx="4990454" cy="3263560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6A2B896-769F-4CD3-BA9C-6E6414FB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129" y="1689773"/>
            <a:ext cx="4564250" cy="42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2762-9E9F-417B-81CC-AD8654E3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b. Did suspect save any directions in offline mode?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8822-B69D-447E-8754-872FDF6A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1: Find the </a:t>
            </a:r>
            <a:r>
              <a:rPr lang="en-US">
                <a:solidFill>
                  <a:srgbClr val="7030A0"/>
                </a:solidFill>
                <a:cs typeface="Calibri"/>
              </a:rPr>
              <a:t>files folder</a:t>
            </a:r>
            <a:r>
              <a:rPr lang="en-US">
                <a:cs typeface="Calibri"/>
              </a:rPr>
              <a:t> where offline directions are stored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2: Find the </a:t>
            </a:r>
            <a:r>
              <a:rPr lang="en-US">
                <a:solidFill>
                  <a:srgbClr val="7030A0"/>
                </a:solidFill>
                <a:cs typeface="Calibri"/>
              </a:rPr>
              <a:t>file</a:t>
            </a:r>
            <a:r>
              <a:rPr lang="en-US">
                <a:cs typeface="Calibri"/>
              </a:rPr>
              <a:t> that contains the offline directions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3: Open the </a:t>
            </a:r>
            <a:r>
              <a:rPr lang="en-US">
                <a:solidFill>
                  <a:srgbClr val="7030A0"/>
                </a:solidFill>
                <a:cs typeface="Calibri"/>
              </a:rPr>
              <a:t>file </a:t>
            </a:r>
            <a:r>
              <a:rPr lang="en-US">
                <a:solidFill>
                  <a:srgbClr val="002060"/>
                </a:solidFill>
                <a:cs typeface="Calibri"/>
              </a:rPr>
              <a:t>that </a:t>
            </a:r>
            <a:r>
              <a:rPr lang="en-US">
                <a:solidFill>
                  <a:srgbClr val="000000"/>
                </a:solidFill>
                <a:cs typeface="Calibri"/>
              </a:rPr>
              <a:t>contains</a:t>
            </a:r>
            <a:r>
              <a:rPr lang="en-US">
                <a:cs typeface="Calibri"/>
              </a:rPr>
              <a:t> the offline directions and look at the saved data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99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428F-AABF-41AE-8181-2E892E9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files folder where offline directions are stored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87D601-3C61-42A4-8746-C9DC4B7B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2" y="2401138"/>
            <a:ext cx="8306752" cy="36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FA7ED-03FF-47D0-89C6-E4FE5F915323}"/>
              </a:ext>
            </a:extLst>
          </p:cNvPr>
          <p:cNvSpPr/>
          <p:nvPr/>
        </p:nvSpPr>
        <p:spPr>
          <a:xfrm>
            <a:off x="1648691" y="2653146"/>
            <a:ext cx="7689273" cy="374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B1124DD-E184-48DC-97F0-0077B3D9092E}"/>
              </a:ext>
            </a:extLst>
          </p:cNvPr>
          <p:cNvSpPr txBox="1"/>
          <p:nvPr/>
        </p:nvSpPr>
        <p:spPr>
          <a:xfrm>
            <a:off x="1133229" y="2031849"/>
            <a:ext cx="371377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5E2B-8561-4508-9675-6CE91DFD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file that contains offline directions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5DE8FC48-521C-48FA-A529-6908EE50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28" y="1991169"/>
            <a:ext cx="6567888" cy="4375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4F21D-7F10-4993-8C0A-D9C516C3384E}"/>
              </a:ext>
            </a:extLst>
          </p:cNvPr>
          <p:cNvSpPr/>
          <p:nvPr/>
        </p:nvSpPr>
        <p:spPr>
          <a:xfrm>
            <a:off x="1454962" y="2278604"/>
            <a:ext cx="6216934" cy="29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567A1-24BB-41CA-B5D4-1C28547BB5E1}"/>
              </a:ext>
            </a:extLst>
          </p:cNvPr>
          <p:cNvSpPr/>
          <p:nvPr/>
        </p:nvSpPr>
        <p:spPr>
          <a:xfrm>
            <a:off x="1454962" y="5584909"/>
            <a:ext cx="3194765" cy="232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02C67F9-7D96-4027-AC94-2CC2AE5ADFCD}"/>
              </a:ext>
            </a:extLst>
          </p:cNvPr>
          <p:cNvSpPr txBox="1"/>
          <p:nvPr/>
        </p:nvSpPr>
        <p:spPr>
          <a:xfrm>
            <a:off x="1098572" y="1623326"/>
            <a:ext cx="2423612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files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BB3A-CEE1-4277-91C3-A4E657FF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Open the file that contains offline directions and look at the saved data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DC28BF9-80A4-4A1B-B8F9-282D00DD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6" y="2065320"/>
            <a:ext cx="11150186" cy="67666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74128CB-EB07-4BCA-A665-0E89BFC19197}"/>
              </a:ext>
            </a:extLst>
          </p:cNvPr>
          <p:cNvSpPr txBox="1"/>
          <p:nvPr/>
        </p:nvSpPr>
        <p:spPr>
          <a:xfrm>
            <a:off x="842672" y="1692292"/>
            <a:ext cx="140775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file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3AB95BD-B254-424E-9308-ACDC70F6DC5E}"/>
              </a:ext>
            </a:extLst>
          </p:cNvPr>
          <p:cNvSpPr txBox="1"/>
          <p:nvPr/>
        </p:nvSpPr>
        <p:spPr>
          <a:xfrm>
            <a:off x="842671" y="2764257"/>
            <a:ext cx="4068486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Offline saved directions of below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AD33E-FF16-4362-9217-10691EC7FBA8}"/>
              </a:ext>
            </a:extLst>
          </p:cNvPr>
          <p:cNvSpPr/>
          <p:nvPr/>
        </p:nvSpPr>
        <p:spPr>
          <a:xfrm>
            <a:off x="1248318" y="2407757"/>
            <a:ext cx="10685611" cy="322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Text&#10;&#10;Description automatically generated">
            <a:extLst>
              <a:ext uri="{FF2B5EF4-FFF2-40B4-BE49-F238E27FC236}">
                <a16:creationId xmlns:a16="http://schemas.microsoft.com/office/drawing/2014/main" id="{D39C21C3-B553-4A67-8EB0-97DA48F2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9" y="3133721"/>
            <a:ext cx="7973878" cy="3276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111976-6C5D-4634-979F-57753FD5D1CC}"/>
              </a:ext>
            </a:extLst>
          </p:cNvPr>
          <p:cNvSpPr/>
          <p:nvPr/>
        </p:nvSpPr>
        <p:spPr>
          <a:xfrm>
            <a:off x="835030" y="3247248"/>
            <a:ext cx="7973408" cy="529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ACB443-1098-4305-9295-5629973D0BF7}"/>
              </a:ext>
            </a:extLst>
          </p:cNvPr>
          <p:cNvSpPr/>
          <p:nvPr/>
        </p:nvSpPr>
        <p:spPr>
          <a:xfrm>
            <a:off x="835030" y="4952062"/>
            <a:ext cx="7921747" cy="490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36972-2697-44F7-AB4A-3B74DFD97C88}"/>
              </a:ext>
            </a:extLst>
          </p:cNvPr>
          <p:cNvSpPr/>
          <p:nvPr/>
        </p:nvSpPr>
        <p:spPr>
          <a:xfrm>
            <a:off x="835030" y="5894875"/>
            <a:ext cx="7973408" cy="503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5987-9C57-453F-A137-F5C7F941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</a:t>
            </a:r>
            <a:endParaRPr lang="en-US"/>
          </a:p>
        </p:txBody>
      </p:sp>
      <p:pic>
        <p:nvPicPr>
          <p:cNvPr id="10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BDE059-C971-446D-951F-F2B88BC0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86" y="1849421"/>
            <a:ext cx="9811442" cy="3691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3C349F-95EB-4147-9368-9B401C213287}"/>
              </a:ext>
            </a:extLst>
          </p:cNvPr>
          <p:cNvSpPr/>
          <p:nvPr/>
        </p:nvSpPr>
        <p:spPr>
          <a:xfrm>
            <a:off x="951267" y="3324740"/>
            <a:ext cx="9820289" cy="451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1D9B-2CD1-4A62-A542-FC90C9BD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DFF0-64FD-4BC0-B0B0-C813334D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Understand the application</a:t>
            </a:r>
          </a:p>
          <a:p>
            <a:r>
              <a:rPr lang="en-US">
                <a:ea typeface="+mn-lt"/>
                <a:cs typeface="+mn-lt"/>
              </a:rPr>
              <a:t>Locate the application package/folder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Look at the application directories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Go to the "databases" directory </a:t>
            </a:r>
          </a:p>
          <a:p>
            <a:pPr lvl="1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Open gmm_sync.db</a:t>
            </a:r>
          </a:p>
          <a:p>
            <a:pPr lvl="1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Explore the tables</a:t>
            </a:r>
          </a:p>
          <a:p>
            <a:pPr lvl="1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Look at the data in each column and fetch the information needed</a:t>
            </a:r>
          </a:p>
          <a:p>
            <a:r>
              <a:rPr lang="en-US">
                <a:ea typeface="+mn-lt"/>
                <a:cs typeface="+mn-lt"/>
              </a:rPr>
              <a:t>Go to files folder to locate offline directions file</a:t>
            </a:r>
          </a:p>
          <a:p>
            <a:r>
              <a:rPr lang="en-US">
                <a:ea typeface="+mn-lt"/>
                <a:cs typeface="+mn-lt"/>
              </a:rPr>
              <a:t>Fetch the information needed from that file</a:t>
            </a:r>
          </a:p>
        </p:txBody>
      </p:sp>
    </p:spTree>
    <p:extLst>
      <p:ext uri="{BB962C8B-B14F-4D97-AF65-F5344CB8AC3E}">
        <p14:creationId xmlns:p14="http://schemas.microsoft.com/office/powerpoint/2010/main" val="341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187-4462-4637-82A4-44279C4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google maps?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1BD300-E4F7-445C-989C-1A2892DC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61" y="1502569"/>
            <a:ext cx="2623715" cy="4686299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24DDAE-5295-4281-B6A7-E80055CD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24" y="1502569"/>
            <a:ext cx="2623715" cy="4686299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5606D5-432A-4428-A731-0150A466A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87" y="1502569"/>
            <a:ext cx="2623715" cy="4686299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1D4A7-E0A4-4FFB-99C8-06A6C21B3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800" y="1502569"/>
            <a:ext cx="2623715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B33AF-ED2F-4103-9766-27E73AC3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does evidence come from?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FDE0-3E80-47B7-8C16-BDC1F453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Generated by Google Maps</a:t>
            </a:r>
            <a:endParaRPr lang="en-US"/>
          </a:p>
          <a:p>
            <a:pPr lvl="1"/>
            <a:r>
              <a:rPr lang="en-US">
                <a:cs typeface="Calibri"/>
              </a:rPr>
              <a:t>Current location</a:t>
            </a:r>
          </a:p>
          <a:p>
            <a:pPr lvl="1"/>
            <a:r>
              <a:rPr lang="en-US">
                <a:cs typeface="Calibri"/>
              </a:rPr>
              <a:t>Navigate location directions</a:t>
            </a:r>
          </a:p>
          <a:p>
            <a:pPr lvl="1"/>
            <a:r>
              <a:rPr lang="en-US">
                <a:cs typeface="Calibri"/>
              </a:rPr>
              <a:t>Search location</a:t>
            </a:r>
          </a:p>
        </p:txBody>
      </p:sp>
    </p:spTree>
    <p:extLst>
      <p:ext uri="{BB962C8B-B14F-4D97-AF65-F5344CB8AC3E}">
        <p14:creationId xmlns:p14="http://schemas.microsoft.com/office/powerpoint/2010/main" val="423177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0A8A-C046-407D-967E-525ECB10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find evidence generated by google maps?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704926C-E044-4DC6-94FE-C61A1A824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2" y="2629632"/>
            <a:ext cx="8160542" cy="3765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687176-56AA-4BA6-8015-4D51B8898A97}"/>
              </a:ext>
            </a:extLst>
          </p:cNvPr>
          <p:cNvSpPr txBox="1"/>
          <p:nvPr/>
        </p:nvSpPr>
        <p:spPr>
          <a:xfrm>
            <a:off x="902494" y="1700212"/>
            <a:ext cx="7374730" cy="17153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A location scenario using Google maps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Forensic questions related to maps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400">
              <a:ea typeface="+mn-lt"/>
              <a:cs typeface="+mn-lt"/>
            </a:endParaRPr>
          </a:p>
          <a:p>
            <a:pPr algn="l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99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AD6F-14C4-43E6-A50B-D8E5A75D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Location scenario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0F69-AC3A-4F17-BCCA-63DA2819A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 panose="020F0502020204030204"/>
              </a:rPr>
              <a:t>Assuming that suspect has saved location data in the phone</a:t>
            </a:r>
          </a:p>
          <a:p>
            <a:r>
              <a:rPr lang="en-US">
                <a:cs typeface="Calibri" panose="020F0502020204030204"/>
              </a:rPr>
              <a:t>What is location data?</a:t>
            </a:r>
          </a:p>
          <a:p>
            <a:pPr lvl="1"/>
            <a:r>
              <a:rPr lang="en-US">
                <a:ea typeface="+mn-lt"/>
                <a:cs typeface="+mn-lt"/>
              </a:rPr>
              <a:t>It is information collected by a network or service about where the user's phone or other device is or was located – for example, tracing the </a:t>
            </a:r>
            <a:r>
              <a:rPr lang="en-US" b="1">
                <a:ea typeface="+mn-lt"/>
                <a:cs typeface="+mn-lt"/>
              </a:rPr>
              <a:t>location</a:t>
            </a:r>
            <a:r>
              <a:rPr lang="en-US">
                <a:ea typeface="+mn-lt"/>
                <a:cs typeface="+mn-lt"/>
              </a:rPr>
              <a:t> of a mobile phone from </a:t>
            </a:r>
            <a:r>
              <a:rPr lang="en-US" b="1">
                <a:ea typeface="+mn-lt"/>
                <a:cs typeface="+mn-lt"/>
              </a:rPr>
              <a:t>data</a:t>
            </a:r>
            <a:r>
              <a:rPr lang="en-US">
                <a:ea typeface="+mn-lt"/>
                <a:cs typeface="+mn-lt"/>
              </a:rPr>
              <a:t> collected by base stations on a mobile phone network.</a:t>
            </a:r>
          </a:p>
          <a:p>
            <a:pPr lvl="1"/>
            <a:r>
              <a:rPr lang="en-US">
                <a:ea typeface="+mn-lt"/>
                <a:cs typeface="+mn-lt"/>
              </a:rPr>
              <a:t>Location data usually gets stored in database but sometimes in files too</a:t>
            </a:r>
          </a:p>
          <a:p>
            <a:r>
              <a:rPr lang="en-US">
                <a:cs typeface="Calibri" panose="020F0502020204030204"/>
              </a:rPr>
              <a:t>Location evidence includes</a:t>
            </a:r>
          </a:p>
          <a:p>
            <a:pPr lvl="1" indent="-457200"/>
            <a:r>
              <a:rPr lang="en-US">
                <a:cs typeface="Calibri" panose="020F0502020204030204"/>
              </a:rPr>
              <a:t>Location history</a:t>
            </a:r>
          </a:p>
          <a:p>
            <a:pPr lvl="1" indent="-457200"/>
            <a:r>
              <a:rPr lang="en-US">
                <a:cs typeface="Calibri" panose="020F0502020204030204"/>
              </a:rPr>
              <a:t>Timestamps of visits</a:t>
            </a:r>
          </a:p>
          <a:p>
            <a:pPr lvl="1" indent="-457200"/>
            <a:r>
              <a:rPr lang="en-US">
                <a:cs typeface="Calibri" panose="020F0502020204030204"/>
              </a:rPr>
              <a:t>Offline saved directions</a:t>
            </a:r>
          </a:p>
          <a:p>
            <a:pPr lvl="1"/>
            <a:endParaRPr lang="en-US"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cs typeface="Calibri" panose="020F0502020204030204"/>
            </a:endParaRPr>
          </a:p>
          <a:p>
            <a:pPr lvl="1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60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E24-FC06-4BCD-A131-68876456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Forensic questions related to location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42B9-8BBA-45BE-8F1B-EBAAA9442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Which places suspect visited and at what time?</a:t>
            </a:r>
            <a:endParaRPr lang="en-US">
              <a:cs typeface="Calibri"/>
            </a:endParaRP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Did suspect save any directions in offline mode?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What was the starting point of the suspect?</a:t>
            </a:r>
          </a:p>
          <a:p>
            <a:pPr marL="514350" indent="-514350">
              <a:buAutoNum type="alphaLcPeriod"/>
            </a:pPr>
            <a:r>
              <a:rPr lang="en-US">
                <a:ea typeface="+mn-lt"/>
                <a:cs typeface="+mn-lt"/>
              </a:rPr>
              <a:t>What was the distance from source to destination?</a:t>
            </a:r>
          </a:p>
          <a:p>
            <a:pPr marL="514350" indent="-514350">
              <a:buAutoNum type="alphaLcPeriod"/>
            </a:pPr>
            <a:r>
              <a:rPr lang="en-US">
                <a:cs typeface="Calibri"/>
              </a:rPr>
              <a:t>Which route suspect chose?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lphaLcPeriod"/>
            </a:pPr>
            <a:r>
              <a:rPr lang="en-US">
                <a:cs typeface="Calibri"/>
              </a:rPr>
              <a:t>Was there any toll plaza on the way?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lphaLcPeriod"/>
            </a:pPr>
            <a:r>
              <a:rPr lang="en-US">
                <a:cs typeface="Calibri"/>
              </a:rPr>
              <a:t>How long it took to reach the destination?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lphaLcPeriod"/>
            </a:pPr>
            <a:r>
              <a:rPr lang="en-US">
                <a:cs typeface="Calibri"/>
              </a:rPr>
              <a:t>Did suspect make any stop on the way?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5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6AD9-C05F-4630-AFF4-AB9C008D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a. Which places suspect visited and at what time?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0231-B7C9-454D-ACA2-B9FC2C81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Step 1: Find the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database</a:t>
            </a:r>
            <a:r>
              <a:rPr lang="en-US">
                <a:ea typeface="+mn-lt"/>
                <a:cs typeface="+mn-lt"/>
              </a:rPr>
              <a:t> where location evidence is stored</a:t>
            </a:r>
          </a:p>
          <a:p>
            <a:r>
              <a:rPr lang="en-US">
                <a:ea typeface="+mn-lt"/>
                <a:cs typeface="+mn-lt"/>
              </a:rPr>
              <a:t>Step 2: Find the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table</a:t>
            </a:r>
            <a:r>
              <a:rPr lang="en-US">
                <a:ea typeface="+mn-lt"/>
                <a:cs typeface="+mn-lt"/>
              </a:rPr>
              <a:t> contains the location data</a:t>
            </a:r>
          </a:p>
          <a:p>
            <a:r>
              <a:rPr lang="en-US">
                <a:ea typeface="+mn-lt"/>
                <a:cs typeface="+mn-lt"/>
              </a:rPr>
              <a:t>Step 3: Find the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column</a:t>
            </a:r>
            <a:r>
              <a:rPr lang="en-US">
                <a:ea typeface="+mn-lt"/>
                <a:cs typeface="+mn-lt"/>
              </a:rPr>
              <a:t> contains the location data</a:t>
            </a:r>
          </a:p>
          <a:p>
            <a:r>
              <a:rPr lang="en-US">
                <a:ea typeface="+mn-lt"/>
                <a:cs typeface="+mn-lt"/>
              </a:rPr>
              <a:t>Step 4: Find the location data in a 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cell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8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1B9F-70FB-441C-8B57-05EEA00E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database where location data is stored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C5645B-5A6F-4792-A752-153306F1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2" y="2401138"/>
            <a:ext cx="8306752" cy="36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24B2CB-B8C3-4C76-82A6-345EBF3FC18D}"/>
              </a:ext>
            </a:extLst>
          </p:cNvPr>
          <p:cNvSpPr/>
          <p:nvPr/>
        </p:nvSpPr>
        <p:spPr>
          <a:xfrm>
            <a:off x="1676400" y="2667000"/>
            <a:ext cx="7592291" cy="318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B0A9DCD-7971-4082-BF02-0BF7275D3232}"/>
              </a:ext>
            </a:extLst>
          </p:cNvPr>
          <p:cNvSpPr txBox="1"/>
          <p:nvPr/>
        </p:nvSpPr>
        <p:spPr>
          <a:xfrm>
            <a:off x="1133229" y="2031849"/>
            <a:ext cx="371377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package structure</a:t>
            </a: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54D478D-D764-4633-B4EC-12516E2AF6AF}"/>
              </a:ext>
            </a:extLst>
          </p:cNvPr>
          <p:cNvSpPr txBox="1"/>
          <p:nvPr/>
        </p:nvSpPr>
        <p:spPr>
          <a:xfrm>
            <a:off x="8063031" y="2311709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</p:spTree>
    <p:extLst>
      <p:ext uri="{BB962C8B-B14F-4D97-AF65-F5344CB8AC3E}">
        <p14:creationId xmlns:p14="http://schemas.microsoft.com/office/powerpoint/2010/main" val="413822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8821C8-22FE-4240-9CB9-C4B9409F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47" y="2429577"/>
            <a:ext cx="9259252" cy="3310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1F0871-2CC6-433A-9738-A9A849CD33CA}"/>
              </a:ext>
            </a:extLst>
          </p:cNvPr>
          <p:cNvSpPr/>
          <p:nvPr/>
        </p:nvSpPr>
        <p:spPr>
          <a:xfrm>
            <a:off x="1759527" y="2805545"/>
            <a:ext cx="8672945" cy="318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02DF2B8-73CF-4FBA-A656-15D7CB514F1D}"/>
              </a:ext>
            </a:extLst>
          </p:cNvPr>
          <p:cNvSpPr txBox="1"/>
          <p:nvPr/>
        </p:nvSpPr>
        <p:spPr>
          <a:xfrm>
            <a:off x="1176063" y="2062445"/>
            <a:ext cx="2894767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database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F54A5-0BBE-4637-9315-DC51FDF4275F}"/>
              </a:ext>
            </a:extLst>
          </p:cNvPr>
          <p:cNvSpPr/>
          <p:nvPr/>
        </p:nvSpPr>
        <p:spPr>
          <a:xfrm>
            <a:off x="1669119" y="3942086"/>
            <a:ext cx="1698709" cy="33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Widescreen</PresentationFormat>
  <Paragraphs>83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Pixel 3 GMS App Investigations</vt:lpstr>
      <vt:lpstr>What is google maps?</vt:lpstr>
      <vt:lpstr>Where does evidence come from?</vt:lpstr>
      <vt:lpstr>How to find evidence generated by google maps?</vt:lpstr>
      <vt:lpstr>Location scenario </vt:lpstr>
      <vt:lpstr>Forensic questions related to location data</vt:lpstr>
      <vt:lpstr>a. Which places suspect visited and at what time?</vt:lpstr>
      <vt:lpstr>Step 1: find the database where location data is stored</vt:lpstr>
      <vt:lpstr>PowerPoint Presentation</vt:lpstr>
      <vt:lpstr>Step 2: Find the table that contains location data with timestamps</vt:lpstr>
      <vt:lpstr>Step 3: Find the column that contains location data along with the timestamp</vt:lpstr>
      <vt:lpstr>Solution to find location using latitude and longitude</vt:lpstr>
      <vt:lpstr>b. Did suspect save any directions in offline mode?</vt:lpstr>
      <vt:lpstr>Step 1: Find the files folder where offline directions are stored</vt:lpstr>
      <vt:lpstr>Step 2: Find the file that contains offline directions</vt:lpstr>
      <vt:lpstr>Step 3: Open the file that contains offline directions and look at the saved data</vt:lpstr>
      <vt:lpstr>Solution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2021-08-09T01:54:03Z</dcterms:modified>
</cp:coreProperties>
</file>