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8" r:id="rId3"/>
    <p:sldId id="261" r:id="rId4"/>
    <p:sldId id="356" r:id="rId5"/>
    <p:sldId id="274" r:id="rId6"/>
    <p:sldId id="275" r:id="rId7"/>
    <p:sldId id="336" r:id="rId8"/>
    <p:sldId id="337" r:id="rId9"/>
    <p:sldId id="338" r:id="rId10"/>
    <p:sldId id="278" r:id="rId11"/>
    <p:sldId id="351" r:id="rId12"/>
    <p:sldId id="352" r:id="rId13"/>
    <p:sldId id="350" r:id="rId14"/>
    <p:sldId id="339" r:id="rId15"/>
    <p:sldId id="340" r:id="rId16"/>
    <p:sldId id="341" r:id="rId17"/>
    <p:sldId id="342" r:id="rId18"/>
    <p:sldId id="343" r:id="rId19"/>
    <p:sldId id="344" r:id="rId20"/>
    <p:sldId id="276" r:id="rId21"/>
    <p:sldId id="345" r:id="rId22"/>
    <p:sldId id="346" r:id="rId23"/>
    <p:sldId id="347" r:id="rId24"/>
    <p:sldId id="348" r:id="rId25"/>
    <p:sldId id="349" r:id="rId26"/>
    <p:sldId id="277" r:id="rId27"/>
    <p:sldId id="279" r:id="rId28"/>
    <p:sldId id="280" r:id="rId29"/>
    <p:sldId id="355" r:id="rId30"/>
    <p:sldId id="269" r:id="rId31"/>
    <p:sldId id="270" r:id="rId32"/>
    <p:sldId id="271" r:id="rId33"/>
    <p:sldId id="35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D5B"/>
    <a:srgbClr val="5170FF"/>
    <a:srgbClr val="B75FE7"/>
    <a:srgbClr val="FFBC49"/>
    <a:srgbClr val="D9D9D9"/>
    <a:srgbClr val="AEAEAE"/>
    <a:srgbClr val="AB51D6"/>
    <a:srgbClr val="FF9A00"/>
    <a:srgbClr val="D81E00"/>
    <a:srgbClr val="00A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D61EF-8254-405E-8912-20021A595931}" v="2" dt="2022-04-14T14:10:36.7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20"/>
    <p:restoredTop sz="91195" autoAdjust="0"/>
  </p:normalViewPr>
  <p:slideViewPr>
    <p:cSldViewPr snapToGrid="0">
      <p:cViewPr varScale="1">
        <p:scale>
          <a:sx n="83" d="100"/>
          <a:sy n="83" d="100"/>
        </p:scale>
        <p:origin x="86" y="10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AA2D61EF-8254-405E-8912-20021A595931}"/>
    <pc:docChg chg="custSel addSld modSld">
      <pc:chgData name="Weifeng Xu" userId="e7aed605-a3dd-4d5a-a692-a87037af107b" providerId="ADAL" clId="{AA2D61EF-8254-405E-8912-20021A595931}" dt="2022-04-14T14:11:02.529" v="10"/>
      <pc:docMkLst>
        <pc:docMk/>
      </pc:docMkLst>
      <pc:sldChg chg="addSp delSp modSp new mod modClrScheme chgLayout modNotesTx">
        <pc:chgData name="Weifeng Xu" userId="e7aed605-a3dd-4d5a-a692-a87037af107b" providerId="ADAL" clId="{AA2D61EF-8254-405E-8912-20021A595931}" dt="2022-04-14T14:11:02.529" v="10"/>
        <pc:sldMkLst>
          <pc:docMk/>
          <pc:sldMk cId="1157223871" sldId="356"/>
        </pc:sldMkLst>
        <pc:spChg chg="del">
          <ac:chgData name="Weifeng Xu" userId="e7aed605-a3dd-4d5a-a692-a87037af107b" providerId="ADAL" clId="{AA2D61EF-8254-405E-8912-20021A595931}" dt="2022-04-14T14:09:39.762" v="1" actId="700"/>
          <ac:spMkLst>
            <pc:docMk/>
            <pc:sldMk cId="1157223871" sldId="356"/>
            <ac:spMk id="2" creationId="{C9BA0784-028E-4757-A35F-7A97A1093826}"/>
          </ac:spMkLst>
        </pc:spChg>
        <pc:spChg chg="del">
          <ac:chgData name="Weifeng Xu" userId="e7aed605-a3dd-4d5a-a692-a87037af107b" providerId="ADAL" clId="{AA2D61EF-8254-405E-8912-20021A595931}" dt="2022-04-14T14:09:39.762" v="1" actId="700"/>
          <ac:spMkLst>
            <pc:docMk/>
            <pc:sldMk cId="1157223871" sldId="356"/>
            <ac:spMk id="3" creationId="{0F7B57C7-B9C0-4D93-ABFB-93CC8EB30152}"/>
          </ac:spMkLst>
        </pc:spChg>
        <pc:spChg chg="add mod">
          <ac:chgData name="Weifeng Xu" userId="e7aed605-a3dd-4d5a-a692-a87037af107b" providerId="ADAL" clId="{AA2D61EF-8254-405E-8912-20021A595931}" dt="2022-04-14T14:10:20.541" v="6" actId="1582"/>
          <ac:spMkLst>
            <pc:docMk/>
            <pc:sldMk cId="1157223871" sldId="356"/>
            <ac:spMk id="4" creationId="{41A0CAA9-87A6-46DC-972F-B5624B9769A7}"/>
          </ac:spMkLst>
        </pc:spChg>
        <pc:picChg chg="add mod">
          <ac:chgData name="Weifeng Xu" userId="e7aed605-a3dd-4d5a-a692-a87037af107b" providerId="ADAL" clId="{AA2D61EF-8254-405E-8912-20021A595931}" dt="2022-04-14T14:10:36.716" v="9" actId="1076"/>
          <ac:picMkLst>
            <pc:docMk/>
            <pc:sldMk cId="1157223871" sldId="356"/>
            <ac:picMk id="1026" creationId="{D5EA3923-4E28-4E5C-871F-A55050F622FE}"/>
          </ac:picMkLst>
        </pc:picChg>
        <pc:cxnChg chg="add mod">
          <ac:chgData name="Weifeng Xu" userId="e7aed605-a3dd-4d5a-a692-a87037af107b" providerId="ADAL" clId="{AA2D61EF-8254-405E-8912-20021A595931}" dt="2022-04-14T14:10:30.586" v="8" actId="208"/>
          <ac:cxnSpMkLst>
            <pc:docMk/>
            <pc:sldMk cId="1157223871" sldId="356"/>
            <ac:cxnSpMk id="6" creationId="{16E997DD-20F4-4091-B078-197E3BE3CFE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https://digitalcorpora.s3.amazonaws.com/corpora/mobile/android_10/Non-Cellebrite%20Extraction/Pixel%203.zip</a:t>
            </a:r>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158957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/wiki/Android_(</a:t>
            </a:r>
            <a:r>
              <a:rPr lang="en-US" dirty="0" err="1"/>
              <a:t>operating_system</a:t>
            </a:r>
            <a:r>
              <a:rPr lang="en-US" dirty="0"/>
              <a:t>)</a:t>
            </a:r>
          </a:p>
          <a:p>
            <a:r>
              <a:rPr lang="en-US" dirty="0"/>
              <a:t>https://</a:t>
            </a:r>
            <a:r>
              <a:rPr lang="en-US" dirty="0" err="1"/>
              <a:t>en.wikipedia.org</a:t>
            </a:r>
            <a:r>
              <a:rPr lang="en-US" dirty="0"/>
              <a:t>/wiki/</a:t>
            </a:r>
            <a:r>
              <a:rPr lang="en-US" dirty="0" err="1"/>
              <a:t>Google_mobile_services</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a:t>
            </a:fld>
            <a:endParaRPr lang="en-US"/>
          </a:p>
        </p:txBody>
      </p:sp>
    </p:spTree>
    <p:extLst>
      <p:ext uri="{BB962C8B-B14F-4D97-AF65-F5344CB8AC3E}">
        <p14:creationId xmlns:p14="http://schemas.microsoft.com/office/powerpoint/2010/main" val="206826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https://en.wikipedia.org/wiki/Darwin_(operating_system)#/media/File:Unix_timeline.en.svg</a:t>
            </a:r>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343772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tidbits.com</a:t>
            </a:r>
            <a:r>
              <a:rPr lang="en-US" dirty="0"/>
              <a:t>/2020/07/08/how-to-decode-apple-version-and-build-numbers/</a:t>
            </a:r>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155721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support.apple.com</a:t>
            </a:r>
            <a:r>
              <a:rPr lang="en-US" dirty="0"/>
              <a:t>/guide/</a:t>
            </a:r>
            <a:r>
              <a:rPr lang="en-US" dirty="0" err="1"/>
              <a:t>iphone</a:t>
            </a:r>
            <a:r>
              <a:rPr lang="en-US" dirty="0"/>
              <a:t>/learn-gestures-for-iphone-models-with-face-id-iphfdf164cac/13.0/</a:t>
            </a:r>
            <a:r>
              <a:rPr lang="en-US" dirty="0" err="1"/>
              <a:t>ios</a:t>
            </a:r>
            <a:r>
              <a:rPr lang="en-US" dirty="0"/>
              <a:t>/13.0</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171436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developer.apple.com</a:t>
            </a:r>
            <a:r>
              <a:rPr lang="en-US" dirty="0"/>
              <a:t>/library/archive/documentation/Cocoa/Conceptual/</a:t>
            </a:r>
            <a:r>
              <a:rPr lang="en-US" dirty="0" err="1"/>
              <a:t>CocoaFundamentals</a:t>
            </a:r>
            <a:r>
              <a:rPr lang="en-US" dirty="0"/>
              <a:t>/</a:t>
            </a:r>
            <a:r>
              <a:rPr lang="en-US" dirty="0" err="1"/>
              <a:t>WhatIsCocoa</a:t>
            </a:r>
            <a:r>
              <a:rPr lang="en-US" dirty="0"/>
              <a:t>/</a:t>
            </a:r>
            <a:r>
              <a:rPr lang="en-US" dirty="0" err="1"/>
              <a:t>WhatIsCocoa.html</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408115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developer.apple.com</a:t>
            </a:r>
            <a:r>
              <a:rPr lang="en-US" dirty="0"/>
              <a:t>/library/archive/documentation/</a:t>
            </a:r>
            <a:r>
              <a:rPr lang="en-US" dirty="0" err="1"/>
              <a:t>MacOSX</a:t>
            </a:r>
            <a:r>
              <a:rPr lang="en-US" dirty="0"/>
              <a:t>/Conceptual/</a:t>
            </a:r>
            <a:r>
              <a:rPr lang="en-US" dirty="0" err="1"/>
              <a:t>OSX_Technology_Overview</a:t>
            </a:r>
            <a:r>
              <a:rPr lang="en-US" dirty="0"/>
              <a:t>/</a:t>
            </a:r>
            <a:r>
              <a:rPr lang="en-US" dirty="0" err="1"/>
              <a:t>MediaLayer</a:t>
            </a:r>
            <a:r>
              <a:rPr lang="en-US" dirty="0"/>
              <a:t>/</a:t>
            </a:r>
            <a:r>
              <a:rPr lang="en-US" dirty="0" err="1"/>
              <a:t>MediaLayer.html</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217775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support.apple.com</a:t>
            </a:r>
            <a:r>
              <a:rPr lang="en-US" dirty="0"/>
              <a:t>/guide/security/boot-process-for-ios-and-ipados-devices-secb3000f149/web</a:t>
            </a:r>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1548528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www.theiphonewiki.com</a:t>
            </a:r>
            <a:r>
              <a:rPr lang="en-US" dirty="0"/>
              <a:t>/wiki//</a:t>
            </a:r>
          </a:p>
        </p:txBody>
      </p:sp>
      <p:sp>
        <p:nvSpPr>
          <p:cNvPr id="4" name="Slide Number Placeholder 3"/>
          <p:cNvSpPr>
            <a:spLocks noGrp="1"/>
          </p:cNvSpPr>
          <p:nvPr>
            <p:ph type="sldNum" sz="quarter" idx="5"/>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381984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4/14/2022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p:txBody>
          <a:bodyPr/>
          <a:lstStyle/>
          <a:p>
            <a:r>
              <a:rPr lang="en-GB" dirty="0"/>
              <a:t>Investigating iPhone</a:t>
            </a:r>
            <a:endParaRPr lang="en-US" dirty="0"/>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p:txBody>
          <a:bodyPr/>
          <a:lstStyle/>
          <a:p>
            <a:r>
              <a:rPr lang="en-GB" dirty="0"/>
              <a:t>iOS 13</a:t>
            </a:r>
            <a:endParaRPr lang="en-US" dirty="0"/>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04221-05EE-48DE-B5FA-D8FCB1CE9497}"/>
              </a:ext>
            </a:extLst>
          </p:cNvPr>
          <p:cNvSpPr>
            <a:spLocks noGrp="1"/>
          </p:cNvSpPr>
          <p:nvPr>
            <p:ph type="title"/>
          </p:nvPr>
        </p:nvSpPr>
        <p:spPr/>
        <p:txBody>
          <a:bodyPr/>
          <a:lstStyle/>
          <a:p>
            <a:r>
              <a:rPr lang="en-US" dirty="0"/>
              <a:t>Interfacing with iOS</a:t>
            </a:r>
          </a:p>
        </p:txBody>
      </p:sp>
      <p:sp>
        <p:nvSpPr>
          <p:cNvPr id="5" name="Text Placeholder 4">
            <a:extLst>
              <a:ext uri="{FF2B5EF4-FFF2-40B4-BE49-F238E27FC236}">
                <a16:creationId xmlns:a16="http://schemas.microsoft.com/office/drawing/2014/main" id="{2C12CF9A-FC5D-443F-8474-95C80CCE6F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16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510D-3431-374E-963C-A9CCF4F6AC98}"/>
              </a:ext>
            </a:extLst>
          </p:cNvPr>
          <p:cNvSpPr>
            <a:spLocks noGrp="1"/>
          </p:cNvSpPr>
          <p:nvPr>
            <p:ph type="title"/>
          </p:nvPr>
        </p:nvSpPr>
        <p:spPr/>
        <p:txBody>
          <a:bodyPr/>
          <a:lstStyle/>
          <a:p>
            <a:r>
              <a:rPr lang="en-US" dirty="0"/>
              <a:t>Intro to Interfacing with iOS</a:t>
            </a:r>
          </a:p>
        </p:txBody>
      </p:sp>
      <p:sp>
        <p:nvSpPr>
          <p:cNvPr id="3" name="Content Placeholder 2">
            <a:extLst>
              <a:ext uri="{FF2B5EF4-FFF2-40B4-BE49-F238E27FC236}">
                <a16:creationId xmlns:a16="http://schemas.microsoft.com/office/drawing/2014/main" id="{C1C33B4E-7E49-FE4D-9EDE-94F8B5AEA526}"/>
              </a:ext>
            </a:extLst>
          </p:cNvPr>
          <p:cNvSpPr>
            <a:spLocks noGrp="1"/>
          </p:cNvSpPr>
          <p:nvPr>
            <p:ph idx="1"/>
          </p:nvPr>
        </p:nvSpPr>
        <p:spPr>
          <a:xfrm>
            <a:off x="838200" y="1825625"/>
            <a:ext cx="6687065" cy="4351338"/>
          </a:xfrm>
        </p:spPr>
        <p:txBody>
          <a:bodyPr>
            <a:normAutofit lnSpcReduction="10000"/>
          </a:bodyPr>
          <a:lstStyle/>
          <a:p>
            <a:r>
              <a:rPr lang="en-US" dirty="0"/>
              <a:t>In 2007, Steve Jobs introduced the original iPhone. The most notable feature was that the display had a capacitive multi-touch display.</a:t>
            </a:r>
          </a:p>
          <a:p>
            <a:pPr lvl="1"/>
            <a:r>
              <a:rPr lang="en-US" dirty="0"/>
              <a:t>In computing, multi-touch is technology that enables a surface (a touchpad or touchscreen) to recognize the presence of more than one point of contact with the surface at the same time.</a:t>
            </a:r>
          </a:p>
          <a:p>
            <a:r>
              <a:rPr lang="en-US" dirty="0"/>
              <a:t>The display is the largest point of interfacing with an iPhone. Most all user interaction is handled by using the screen. </a:t>
            </a:r>
          </a:p>
        </p:txBody>
      </p:sp>
      <p:pic>
        <p:nvPicPr>
          <p:cNvPr id="1026" name="Picture 2">
            <a:extLst>
              <a:ext uri="{FF2B5EF4-FFF2-40B4-BE49-F238E27FC236}">
                <a16:creationId xmlns:a16="http://schemas.microsoft.com/office/drawing/2014/main" id="{21767B0E-655D-0846-BFAA-C1AF9A271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212" y="2156254"/>
            <a:ext cx="3508890" cy="254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9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6DB7-CAE5-9949-A410-CDEC7C97321D}"/>
              </a:ext>
            </a:extLst>
          </p:cNvPr>
          <p:cNvSpPr>
            <a:spLocks noGrp="1"/>
          </p:cNvSpPr>
          <p:nvPr>
            <p:ph type="title"/>
          </p:nvPr>
        </p:nvSpPr>
        <p:spPr/>
        <p:txBody>
          <a:bodyPr/>
          <a:lstStyle/>
          <a:p>
            <a:r>
              <a:rPr lang="en-US" dirty="0"/>
              <a:t>iOS Gestures</a:t>
            </a:r>
          </a:p>
        </p:txBody>
      </p:sp>
      <p:pic>
        <p:nvPicPr>
          <p:cNvPr id="2050" name="Picture 2" descr="To Use Or Not To Use: Touch Gesture Controls For Mobile Interfaces —  Smashing Magazine">
            <a:extLst>
              <a:ext uri="{FF2B5EF4-FFF2-40B4-BE49-F238E27FC236}">
                <a16:creationId xmlns:a16="http://schemas.microsoft.com/office/drawing/2014/main" id="{5712FB8A-D8F3-064F-A932-944F22D87F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62449" y="323774"/>
            <a:ext cx="6983345" cy="616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2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04221-05EE-48DE-B5FA-D8FCB1CE9497}"/>
              </a:ext>
            </a:extLst>
          </p:cNvPr>
          <p:cNvSpPr>
            <a:spLocks noGrp="1"/>
          </p:cNvSpPr>
          <p:nvPr>
            <p:ph type="title"/>
          </p:nvPr>
        </p:nvSpPr>
        <p:spPr/>
        <p:txBody>
          <a:bodyPr/>
          <a:lstStyle/>
          <a:p>
            <a:r>
              <a:rPr lang="en-US" dirty="0"/>
              <a:t>iOS Architecture</a:t>
            </a:r>
          </a:p>
        </p:txBody>
      </p:sp>
    </p:spTree>
    <p:extLst>
      <p:ext uri="{BB962C8B-B14F-4D97-AF65-F5344CB8AC3E}">
        <p14:creationId xmlns:p14="http://schemas.microsoft.com/office/powerpoint/2010/main" val="63306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derstanding Xamarin iOS - Build Native iOS App">
            <a:extLst>
              <a:ext uri="{FF2B5EF4-FFF2-40B4-BE49-F238E27FC236}">
                <a16:creationId xmlns:a16="http://schemas.microsoft.com/office/drawing/2014/main" id="{19ABDD47-B637-7D4A-8414-5C8C19CB2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699" y="0"/>
            <a:ext cx="6564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8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Graphical user interface, text, application, chat or text message&#10;&#10;Description automatically generated">
            <a:extLst>
              <a:ext uri="{FF2B5EF4-FFF2-40B4-BE49-F238E27FC236}">
                <a16:creationId xmlns:a16="http://schemas.microsoft.com/office/drawing/2014/main" id="{85440299-D5A6-F64F-9875-02940AFA57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7199" y="808065"/>
            <a:ext cx="6197600" cy="965200"/>
          </a:xfrm>
        </p:spPr>
      </p:pic>
      <p:sp>
        <p:nvSpPr>
          <p:cNvPr id="16" name="TextBox 15">
            <a:extLst>
              <a:ext uri="{FF2B5EF4-FFF2-40B4-BE49-F238E27FC236}">
                <a16:creationId xmlns:a16="http://schemas.microsoft.com/office/drawing/2014/main" id="{5F7F2C85-0661-4F4C-8BA6-31A82916A2FC}"/>
              </a:ext>
            </a:extLst>
          </p:cNvPr>
          <p:cNvSpPr txBox="1"/>
          <p:nvPr/>
        </p:nvSpPr>
        <p:spPr>
          <a:xfrm>
            <a:off x="702445" y="2228671"/>
            <a:ext cx="10787109" cy="1754326"/>
          </a:xfrm>
          <a:prstGeom prst="rect">
            <a:avLst/>
          </a:prstGeom>
          <a:noFill/>
        </p:spPr>
        <p:txBody>
          <a:bodyPr wrap="square" rtlCol="0">
            <a:spAutoFit/>
          </a:bodyPr>
          <a:lstStyle/>
          <a:p>
            <a:r>
              <a:rPr lang="en-US" dirty="0"/>
              <a:t>Cocoa Touch is Apple’s native object-oriented application programming interface (API)</a:t>
            </a:r>
          </a:p>
          <a:p>
            <a:endParaRPr lang="en-US" dirty="0"/>
          </a:p>
          <a:p>
            <a:r>
              <a:rPr lang="en-US" dirty="0"/>
              <a:t>The frameworks and services in this layer directly support applications in iOS. They include frameworks such as Game Kit, Map Kit, and </a:t>
            </a:r>
            <a:r>
              <a:rPr lang="en-US" dirty="0" err="1"/>
              <a:t>iAd</a:t>
            </a:r>
            <a:r>
              <a:rPr lang="en-US" dirty="0"/>
              <a:t>.</a:t>
            </a:r>
          </a:p>
          <a:p>
            <a:endParaRPr lang="en-US" dirty="0"/>
          </a:p>
          <a:p>
            <a:r>
              <a:rPr lang="en-US" dirty="0"/>
              <a:t>This layer is what the everyday user interfaces with to control the iPhone.</a:t>
            </a:r>
          </a:p>
        </p:txBody>
      </p:sp>
    </p:spTree>
    <p:extLst>
      <p:ext uri="{BB962C8B-B14F-4D97-AF65-F5344CB8AC3E}">
        <p14:creationId xmlns:p14="http://schemas.microsoft.com/office/powerpoint/2010/main" val="348747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6AEAE30B-CF90-7C44-A11D-17102B502F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4950" y="365125"/>
            <a:ext cx="6642100" cy="1447800"/>
          </a:xfrm>
        </p:spPr>
      </p:pic>
      <p:sp>
        <p:nvSpPr>
          <p:cNvPr id="7" name="TextBox 6">
            <a:extLst>
              <a:ext uri="{FF2B5EF4-FFF2-40B4-BE49-F238E27FC236}">
                <a16:creationId xmlns:a16="http://schemas.microsoft.com/office/drawing/2014/main" id="{186FB16D-70B0-7B46-BCF3-89F758B91F91}"/>
              </a:ext>
            </a:extLst>
          </p:cNvPr>
          <p:cNvSpPr txBox="1"/>
          <p:nvPr/>
        </p:nvSpPr>
        <p:spPr>
          <a:xfrm>
            <a:off x="838200" y="2249214"/>
            <a:ext cx="10515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Media layer incorporates 2D and 3D graphics, animations, image effects, audio, and video into iOS.</a:t>
            </a:r>
          </a:p>
          <a:p>
            <a:endParaRPr lang="en-US" dirty="0"/>
          </a:p>
        </p:txBody>
      </p:sp>
    </p:spTree>
    <p:extLst>
      <p:ext uri="{BB962C8B-B14F-4D97-AF65-F5344CB8AC3E}">
        <p14:creationId xmlns:p14="http://schemas.microsoft.com/office/powerpoint/2010/main" val="223540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creenshot, orange&#10;&#10;Description automatically generated">
            <a:extLst>
              <a:ext uri="{FF2B5EF4-FFF2-40B4-BE49-F238E27FC236}">
                <a16:creationId xmlns:a16="http://schemas.microsoft.com/office/drawing/2014/main" id="{4C269193-026C-ED4C-A20F-071F9AC1AB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2650" y="827088"/>
            <a:ext cx="7886700" cy="1727200"/>
          </a:xfrm>
        </p:spPr>
      </p:pic>
      <p:sp>
        <p:nvSpPr>
          <p:cNvPr id="6" name="TextBox 5">
            <a:extLst>
              <a:ext uri="{FF2B5EF4-FFF2-40B4-BE49-F238E27FC236}">
                <a16:creationId xmlns:a16="http://schemas.microsoft.com/office/drawing/2014/main" id="{B6177CBA-1A36-F149-A1F9-05A4AA17BF30}"/>
              </a:ext>
            </a:extLst>
          </p:cNvPr>
          <p:cNvSpPr txBox="1"/>
          <p:nvPr/>
        </p:nvSpPr>
        <p:spPr>
          <a:xfrm>
            <a:off x="838200" y="2831585"/>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technologies in the Core Services layers are called core services because they provide essential services to apps but have no direct bearing on the app-facing user experience.</a:t>
            </a:r>
          </a:p>
          <a:p>
            <a:pPr marL="285750" indent="-285750">
              <a:buFont typeface="Arial" panose="020B0604020202020204" pitchFamily="34" charset="0"/>
              <a:buChar char="•"/>
            </a:pPr>
            <a:r>
              <a:rPr lang="en-US" dirty="0"/>
              <a:t>This layer is dependent on frameworks and technologies in the two lowest layers – Core OS &amp; Kernel.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0354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chat or text message&#10;&#10;Description automatically generated">
            <a:extLst>
              <a:ext uri="{FF2B5EF4-FFF2-40B4-BE49-F238E27FC236}">
                <a16:creationId xmlns:a16="http://schemas.microsoft.com/office/drawing/2014/main" id="{6E4DA56E-4D70-744C-B57C-5D33B2E984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300" y="846138"/>
            <a:ext cx="6629400" cy="1689100"/>
          </a:xfrm>
        </p:spPr>
      </p:pic>
      <p:sp>
        <p:nvSpPr>
          <p:cNvPr id="6" name="TextBox 5">
            <a:extLst>
              <a:ext uri="{FF2B5EF4-FFF2-40B4-BE49-F238E27FC236}">
                <a16:creationId xmlns:a16="http://schemas.microsoft.com/office/drawing/2014/main" id="{D8B20040-B7E3-0E48-AF58-A98CB780EAFF}"/>
              </a:ext>
            </a:extLst>
          </p:cNvPr>
          <p:cNvSpPr txBox="1"/>
          <p:nvPr/>
        </p:nvSpPr>
        <p:spPr>
          <a:xfrm>
            <a:off x="838201" y="3026979"/>
            <a:ext cx="10515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technologies and frame works in the Core OS layer provide low-level services related to hardware and networks. These services are based on facilities in the Kernel and Device Drivers layer.</a:t>
            </a:r>
          </a:p>
          <a:p>
            <a:pPr marL="285750" indent="-285750">
              <a:buFont typeface="Arial" panose="020B0604020202020204" pitchFamily="34" charset="0"/>
              <a:buChar char="•"/>
            </a:pPr>
            <a:r>
              <a:rPr lang="en-US" dirty="0"/>
              <a:t>Core Bluetooth Framework</a:t>
            </a:r>
          </a:p>
          <a:p>
            <a:pPr marL="285750" indent="-285750">
              <a:buFont typeface="Arial" panose="020B0604020202020204" pitchFamily="34" charset="0"/>
              <a:buChar char="•"/>
            </a:pPr>
            <a:r>
              <a:rPr lang="en-US" dirty="0"/>
              <a:t>Accelerate Framework</a:t>
            </a:r>
          </a:p>
          <a:p>
            <a:pPr marL="285750" indent="-285750">
              <a:buFont typeface="Arial" panose="020B0604020202020204" pitchFamily="34" charset="0"/>
              <a:buChar char="•"/>
            </a:pPr>
            <a:r>
              <a:rPr lang="en-US" dirty="0"/>
              <a:t>External Accessory Framework</a:t>
            </a:r>
          </a:p>
          <a:p>
            <a:pPr marL="285750" indent="-285750">
              <a:buFont typeface="Arial" panose="020B0604020202020204" pitchFamily="34" charset="0"/>
              <a:buChar char="•"/>
            </a:pPr>
            <a:r>
              <a:rPr lang="en-US" dirty="0"/>
              <a:t>Security Services Framework</a:t>
            </a:r>
          </a:p>
          <a:p>
            <a:pPr marL="285750" indent="-285750">
              <a:buFont typeface="Arial" panose="020B0604020202020204" pitchFamily="34" charset="0"/>
              <a:buChar char="•"/>
            </a:pPr>
            <a:r>
              <a:rPr lang="en-US" dirty="0"/>
              <a:t>Local Authentication Framework</a:t>
            </a:r>
          </a:p>
        </p:txBody>
      </p:sp>
    </p:spTree>
    <p:extLst>
      <p:ext uri="{BB962C8B-B14F-4D97-AF65-F5344CB8AC3E}">
        <p14:creationId xmlns:p14="http://schemas.microsoft.com/office/powerpoint/2010/main" val="3385711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84C84D4E-55AD-D54F-B6CA-A6F731452C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000" y="687388"/>
            <a:ext cx="6604000" cy="1003300"/>
          </a:xfrm>
        </p:spPr>
      </p:pic>
      <p:sp>
        <p:nvSpPr>
          <p:cNvPr id="6" name="TextBox 5">
            <a:extLst>
              <a:ext uri="{FF2B5EF4-FFF2-40B4-BE49-F238E27FC236}">
                <a16:creationId xmlns:a16="http://schemas.microsoft.com/office/drawing/2014/main" id="{0A49B0A4-CC3F-0A4D-9140-A4CEB12AEA61}"/>
              </a:ext>
            </a:extLst>
          </p:cNvPr>
          <p:cNvSpPr txBox="1"/>
          <p:nvPr/>
        </p:nvSpPr>
        <p:spPr>
          <a:xfrm>
            <a:off x="838201" y="2133600"/>
            <a:ext cx="10515600" cy="1200329"/>
          </a:xfrm>
          <a:prstGeom prst="rect">
            <a:avLst/>
          </a:prstGeom>
          <a:noFill/>
        </p:spPr>
        <p:txBody>
          <a:bodyPr wrap="square" rtlCol="0">
            <a:spAutoFit/>
          </a:bodyPr>
          <a:lstStyle/>
          <a:p>
            <a:r>
              <a:rPr lang="en-US" dirty="0"/>
              <a:t>The lowest layer of iOS includes the kernel, drivers, and Berkeley Software Distribution (BSD) portions of the system and is based primarily on open-source technologies. </a:t>
            </a:r>
          </a:p>
          <a:p>
            <a:endParaRPr lang="en-US" dirty="0"/>
          </a:p>
          <a:p>
            <a:r>
              <a:rPr lang="en-US" dirty="0"/>
              <a:t>Mach is the heart of Darwin because it provides some of the most critical functions of the operating system. </a:t>
            </a:r>
          </a:p>
        </p:txBody>
      </p:sp>
    </p:spTree>
    <p:extLst>
      <p:ext uri="{BB962C8B-B14F-4D97-AF65-F5344CB8AC3E}">
        <p14:creationId xmlns:p14="http://schemas.microsoft.com/office/powerpoint/2010/main" val="317345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666079-4CF5-44A6-8E9C-22AE6B0DB8BE}"/>
              </a:ext>
            </a:extLst>
          </p:cNvPr>
          <p:cNvSpPr>
            <a:spLocks noGrp="1"/>
          </p:cNvSpPr>
          <p:nvPr>
            <p:ph type="title"/>
          </p:nvPr>
        </p:nvSpPr>
        <p:spPr/>
        <p:txBody>
          <a:bodyPr/>
          <a:lstStyle/>
          <a:p>
            <a:r>
              <a:rPr lang="en-US" dirty="0"/>
              <a:t>Introduction to iOS</a:t>
            </a:r>
          </a:p>
        </p:txBody>
      </p:sp>
      <p:sp>
        <p:nvSpPr>
          <p:cNvPr id="5" name="Text Placeholder 4">
            <a:extLst>
              <a:ext uri="{FF2B5EF4-FFF2-40B4-BE49-F238E27FC236}">
                <a16:creationId xmlns:a16="http://schemas.microsoft.com/office/drawing/2014/main" id="{191D202D-12B7-42B3-893E-2E6AB442C7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700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506E91-B668-4CA6-8751-93E5B28A5A9D}"/>
              </a:ext>
            </a:extLst>
          </p:cNvPr>
          <p:cNvSpPr>
            <a:spLocks noGrp="1"/>
          </p:cNvSpPr>
          <p:nvPr>
            <p:ph type="title"/>
          </p:nvPr>
        </p:nvSpPr>
        <p:spPr/>
        <p:txBody>
          <a:bodyPr/>
          <a:lstStyle/>
          <a:p>
            <a:r>
              <a:rPr lang="en-US" dirty="0"/>
              <a:t>iPhone Booting Process </a:t>
            </a:r>
          </a:p>
        </p:txBody>
      </p:sp>
      <p:sp>
        <p:nvSpPr>
          <p:cNvPr id="4" name="Text Placeholder 3">
            <a:extLst>
              <a:ext uri="{FF2B5EF4-FFF2-40B4-BE49-F238E27FC236}">
                <a16:creationId xmlns:a16="http://schemas.microsoft.com/office/drawing/2014/main" id="{2C065094-00D3-4E3F-8F8F-4A5158DC43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351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8C3C-9346-AA42-9A57-98A6A9BFF409}"/>
              </a:ext>
            </a:extLst>
          </p:cNvPr>
          <p:cNvSpPr>
            <a:spLocks noGrp="1"/>
          </p:cNvSpPr>
          <p:nvPr>
            <p:ph type="title"/>
          </p:nvPr>
        </p:nvSpPr>
        <p:spPr>
          <a:xfrm>
            <a:off x="838200" y="365125"/>
            <a:ext cx="4610100" cy="1325563"/>
          </a:xfrm>
        </p:spPr>
        <p:txBody>
          <a:bodyPr/>
          <a:lstStyle/>
          <a:p>
            <a:r>
              <a:rPr lang="en-US" dirty="0"/>
              <a:t>The Boot Chain:</a:t>
            </a:r>
          </a:p>
        </p:txBody>
      </p:sp>
      <p:sp>
        <p:nvSpPr>
          <p:cNvPr id="3" name="Content Placeholder 2">
            <a:extLst>
              <a:ext uri="{FF2B5EF4-FFF2-40B4-BE49-F238E27FC236}">
                <a16:creationId xmlns:a16="http://schemas.microsoft.com/office/drawing/2014/main" id="{9A760EF2-28C1-5145-9E07-255FA6DC3BE8}"/>
              </a:ext>
            </a:extLst>
          </p:cNvPr>
          <p:cNvSpPr>
            <a:spLocks noGrp="1"/>
          </p:cNvSpPr>
          <p:nvPr>
            <p:ph idx="1"/>
          </p:nvPr>
        </p:nvSpPr>
        <p:spPr>
          <a:xfrm>
            <a:off x="483561" y="1690687"/>
            <a:ext cx="4610100" cy="4486275"/>
          </a:xfrm>
        </p:spPr>
        <p:txBody>
          <a:bodyPr>
            <a:noAutofit/>
          </a:bodyPr>
          <a:lstStyle/>
          <a:p>
            <a:r>
              <a:rPr lang="en-US" sz="2400" dirty="0"/>
              <a:t>Each step of the startup process contains components that are cryptographically signed by Apple to enable integrity checking so that boot proceeds only after verifying the chain of trust. These components include the bootloaders, the kernel, kernel extensions, and cellular baseband firmware. This secure boot chain is designed to verify that the lowest levels of software aren’t tampered with.</a:t>
            </a:r>
          </a:p>
        </p:txBody>
      </p:sp>
      <p:pic>
        <p:nvPicPr>
          <p:cNvPr id="1026" name="Picture 2" descr="iOS secure boot chain | Learning iOS Penetration Testing">
            <a:extLst>
              <a:ext uri="{FF2B5EF4-FFF2-40B4-BE49-F238E27FC236}">
                <a16:creationId xmlns:a16="http://schemas.microsoft.com/office/drawing/2014/main" id="{5CD17484-A27D-1C41-8904-0E14F67DF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779463"/>
            <a:ext cx="5905500" cy="5397500"/>
          </a:xfrm>
          <a:prstGeom prst="rect">
            <a:avLst/>
          </a:prstGeom>
          <a:solidFill>
            <a:schemeClr val="accent2"/>
          </a:solidFill>
        </p:spPr>
      </p:pic>
    </p:spTree>
    <p:extLst>
      <p:ext uri="{BB962C8B-B14F-4D97-AF65-F5344CB8AC3E}">
        <p14:creationId xmlns:p14="http://schemas.microsoft.com/office/powerpoint/2010/main" val="3801605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E197-900D-EB42-BAEB-4EC1A359E4A7}"/>
              </a:ext>
            </a:extLst>
          </p:cNvPr>
          <p:cNvSpPr>
            <a:spLocks noGrp="1"/>
          </p:cNvSpPr>
          <p:nvPr>
            <p:ph type="title"/>
          </p:nvPr>
        </p:nvSpPr>
        <p:spPr/>
        <p:txBody>
          <a:bodyPr/>
          <a:lstStyle/>
          <a:p>
            <a:r>
              <a:rPr lang="en-US" dirty="0"/>
              <a:t>Boot ROM</a:t>
            </a:r>
          </a:p>
        </p:txBody>
      </p:sp>
      <p:sp>
        <p:nvSpPr>
          <p:cNvPr id="3" name="Content Placeholder 2">
            <a:extLst>
              <a:ext uri="{FF2B5EF4-FFF2-40B4-BE49-F238E27FC236}">
                <a16:creationId xmlns:a16="http://schemas.microsoft.com/office/drawing/2014/main" id="{FB4C92CD-766A-D941-85DB-1EBBD8FB358C}"/>
              </a:ext>
            </a:extLst>
          </p:cNvPr>
          <p:cNvSpPr>
            <a:spLocks noGrp="1"/>
          </p:cNvSpPr>
          <p:nvPr>
            <p:ph idx="1"/>
          </p:nvPr>
        </p:nvSpPr>
        <p:spPr>
          <a:xfrm>
            <a:off x="232719" y="1690688"/>
            <a:ext cx="6131011" cy="4290970"/>
          </a:xfrm>
        </p:spPr>
        <p:txBody>
          <a:bodyPr>
            <a:normAutofit fontScale="92500" lnSpcReduction="20000"/>
          </a:bodyPr>
          <a:lstStyle/>
          <a:p>
            <a:r>
              <a:rPr lang="en-US" dirty="0"/>
              <a:t>When an iOS or </a:t>
            </a:r>
            <a:r>
              <a:rPr lang="en-US" dirty="0" err="1"/>
              <a:t>iPadOS</a:t>
            </a:r>
            <a:r>
              <a:rPr lang="en-US" dirty="0"/>
              <a:t> device is turned on, its Application Processor immediately executes code from read-only memory referred to as Boot ROM. This immutable code, known as the </a:t>
            </a:r>
            <a:r>
              <a:rPr lang="en-US" i="1" dirty="0"/>
              <a:t>hardware root of trust</a:t>
            </a:r>
            <a:r>
              <a:rPr lang="en-US" dirty="0"/>
              <a:t>, is laid down during chip fabrication and is implicitly trusted. The Boot ROM code contains the Apple Root certificate authority (CA) public key—used to verify that the iBoot bootloader is signed by Apple before allowing it to load. This is the first step in the chain of trust, in which each step checks that the next is signed by Apple.</a:t>
            </a:r>
          </a:p>
        </p:txBody>
      </p:sp>
      <p:pic>
        <p:nvPicPr>
          <p:cNvPr id="4" name="Picture 2" descr="iOS secure boot chain | Learning iOS Penetration Testing">
            <a:extLst>
              <a:ext uri="{FF2B5EF4-FFF2-40B4-BE49-F238E27FC236}">
                <a16:creationId xmlns:a16="http://schemas.microsoft.com/office/drawing/2014/main" id="{03CCA330-0D9B-9D4E-8036-B28129881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004" y="1262792"/>
            <a:ext cx="5162995" cy="4718866"/>
          </a:xfrm>
          <a:prstGeom prst="rect">
            <a:avLst/>
          </a:prstGeom>
          <a:solidFill>
            <a:schemeClr val="accent2"/>
          </a:solidFill>
        </p:spPr>
      </p:pic>
      <p:cxnSp>
        <p:nvCxnSpPr>
          <p:cNvPr id="5" name="Straight Arrow Connector 4">
            <a:extLst>
              <a:ext uri="{FF2B5EF4-FFF2-40B4-BE49-F238E27FC236}">
                <a16:creationId xmlns:a16="http://schemas.microsoft.com/office/drawing/2014/main" id="{A2615B5B-EE15-1244-B428-8F1C3D981EC6}"/>
              </a:ext>
            </a:extLst>
          </p:cNvPr>
          <p:cNvCxnSpPr>
            <a:cxnSpLocks/>
          </p:cNvCxnSpPr>
          <p:nvPr/>
        </p:nvCxnSpPr>
        <p:spPr>
          <a:xfrm flipH="1">
            <a:off x="9154084" y="1792582"/>
            <a:ext cx="12255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237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1BB7-3420-AE46-B44B-B36E288E6511}"/>
              </a:ext>
            </a:extLst>
          </p:cNvPr>
          <p:cNvSpPr>
            <a:spLocks noGrp="1"/>
          </p:cNvSpPr>
          <p:nvPr>
            <p:ph type="title"/>
          </p:nvPr>
        </p:nvSpPr>
        <p:spPr/>
        <p:txBody>
          <a:bodyPr/>
          <a:lstStyle/>
          <a:p>
            <a:r>
              <a:rPr lang="en-US" dirty="0"/>
              <a:t>Low Level Bootloader (LLB)</a:t>
            </a:r>
          </a:p>
        </p:txBody>
      </p:sp>
      <p:sp>
        <p:nvSpPr>
          <p:cNvPr id="3" name="Content Placeholder 2">
            <a:extLst>
              <a:ext uri="{FF2B5EF4-FFF2-40B4-BE49-F238E27FC236}">
                <a16:creationId xmlns:a16="http://schemas.microsoft.com/office/drawing/2014/main" id="{9BE42C3E-DDA3-004B-83B4-DB6910C37FE1}"/>
              </a:ext>
            </a:extLst>
          </p:cNvPr>
          <p:cNvSpPr>
            <a:spLocks noGrp="1"/>
          </p:cNvSpPr>
          <p:nvPr>
            <p:ph idx="1"/>
          </p:nvPr>
        </p:nvSpPr>
        <p:spPr>
          <a:xfrm>
            <a:off x="838200" y="1825625"/>
            <a:ext cx="4007069" cy="4351338"/>
          </a:xfrm>
        </p:spPr>
        <p:txBody>
          <a:bodyPr/>
          <a:lstStyle/>
          <a:p>
            <a:r>
              <a:rPr lang="en-US" dirty="0"/>
              <a:t>The low-level bootloader, also referred to as iBoot first-stage loader. It runs several setup routines and checks the signature of iBoot before jumping to it.</a:t>
            </a:r>
          </a:p>
        </p:txBody>
      </p:sp>
      <p:pic>
        <p:nvPicPr>
          <p:cNvPr id="4" name="Picture 2" descr="iOS secure boot chain | Learning iOS Penetration Testing">
            <a:extLst>
              <a:ext uri="{FF2B5EF4-FFF2-40B4-BE49-F238E27FC236}">
                <a16:creationId xmlns:a16="http://schemas.microsoft.com/office/drawing/2014/main" id="{FB689666-5E84-E04C-9B4C-9ABB2E162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166" y="1611200"/>
            <a:ext cx="4774324" cy="4363629"/>
          </a:xfrm>
          <a:prstGeom prst="rect">
            <a:avLst/>
          </a:prstGeom>
          <a:solidFill>
            <a:schemeClr val="accent2"/>
          </a:solidFill>
        </p:spPr>
      </p:pic>
      <p:cxnSp>
        <p:nvCxnSpPr>
          <p:cNvPr id="6" name="Straight Arrow Connector 5">
            <a:extLst>
              <a:ext uri="{FF2B5EF4-FFF2-40B4-BE49-F238E27FC236}">
                <a16:creationId xmlns:a16="http://schemas.microsoft.com/office/drawing/2014/main" id="{9BE0ED91-40D0-1643-A26F-624CBBB8B309}"/>
              </a:ext>
            </a:extLst>
          </p:cNvPr>
          <p:cNvCxnSpPr>
            <a:cxnSpLocks/>
          </p:cNvCxnSpPr>
          <p:nvPr/>
        </p:nvCxnSpPr>
        <p:spPr>
          <a:xfrm flipH="1">
            <a:off x="8598029" y="3040614"/>
            <a:ext cx="12626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950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1BB2-6566-7948-93F0-83740D827F29}"/>
              </a:ext>
            </a:extLst>
          </p:cNvPr>
          <p:cNvSpPr>
            <a:spLocks noGrp="1"/>
          </p:cNvSpPr>
          <p:nvPr>
            <p:ph type="title"/>
          </p:nvPr>
        </p:nvSpPr>
        <p:spPr/>
        <p:txBody>
          <a:bodyPr/>
          <a:lstStyle/>
          <a:p>
            <a:r>
              <a:rPr lang="en-US" dirty="0"/>
              <a:t>iBoot (Bootloader)</a:t>
            </a:r>
          </a:p>
        </p:txBody>
      </p:sp>
      <p:sp>
        <p:nvSpPr>
          <p:cNvPr id="3" name="Content Placeholder 2">
            <a:extLst>
              <a:ext uri="{FF2B5EF4-FFF2-40B4-BE49-F238E27FC236}">
                <a16:creationId xmlns:a16="http://schemas.microsoft.com/office/drawing/2014/main" id="{8509718A-AB95-0542-A9A5-D467D7C6486F}"/>
              </a:ext>
            </a:extLst>
          </p:cNvPr>
          <p:cNvSpPr>
            <a:spLocks noGrp="1"/>
          </p:cNvSpPr>
          <p:nvPr>
            <p:ph idx="1"/>
          </p:nvPr>
        </p:nvSpPr>
        <p:spPr>
          <a:xfrm>
            <a:off x="838200" y="1825625"/>
            <a:ext cx="4598773" cy="4253899"/>
          </a:xfrm>
        </p:spPr>
        <p:txBody>
          <a:bodyPr/>
          <a:lstStyle/>
          <a:p>
            <a:r>
              <a:rPr lang="en-US" dirty="0"/>
              <a:t>iBoot, also referred to as iBoot second-stage loader. Is Apple’s stage 2 bootloader for iOS devices. It runs what is known as Recovery mode, which has an interactive interface which can be used over USB. iBoot also checks for Apple signatures before starting the Kernel.</a:t>
            </a:r>
          </a:p>
        </p:txBody>
      </p:sp>
      <p:pic>
        <p:nvPicPr>
          <p:cNvPr id="4" name="Picture 2" descr="iOS secure boot chain | Learning iOS Penetration Testing">
            <a:extLst>
              <a:ext uri="{FF2B5EF4-FFF2-40B4-BE49-F238E27FC236}">
                <a16:creationId xmlns:a16="http://schemas.microsoft.com/office/drawing/2014/main" id="{A9A5C226-C04B-C142-89A2-C82BD4D37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874" y="1690688"/>
            <a:ext cx="4774324" cy="4363629"/>
          </a:xfrm>
          <a:prstGeom prst="rect">
            <a:avLst/>
          </a:prstGeom>
          <a:solidFill>
            <a:schemeClr val="accent2"/>
          </a:solidFill>
        </p:spPr>
      </p:pic>
      <p:cxnSp>
        <p:nvCxnSpPr>
          <p:cNvPr id="5" name="Straight Arrow Connector 4">
            <a:extLst>
              <a:ext uri="{FF2B5EF4-FFF2-40B4-BE49-F238E27FC236}">
                <a16:creationId xmlns:a16="http://schemas.microsoft.com/office/drawing/2014/main" id="{697268AC-CB81-CB46-9ABC-25940C040D03}"/>
              </a:ext>
            </a:extLst>
          </p:cNvPr>
          <p:cNvCxnSpPr>
            <a:cxnSpLocks/>
          </p:cNvCxnSpPr>
          <p:nvPr/>
        </p:nvCxnSpPr>
        <p:spPr>
          <a:xfrm flipH="1">
            <a:off x="8363251" y="4041511"/>
            <a:ext cx="12626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50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85DD-2B90-5C42-87D8-172D9CB527B2}"/>
              </a:ext>
            </a:extLst>
          </p:cNvPr>
          <p:cNvSpPr>
            <a:spLocks noGrp="1"/>
          </p:cNvSpPr>
          <p:nvPr>
            <p:ph type="title"/>
          </p:nvPr>
        </p:nvSpPr>
        <p:spPr/>
        <p:txBody>
          <a:bodyPr/>
          <a:lstStyle/>
          <a:p>
            <a:r>
              <a:rPr lang="en-US" dirty="0"/>
              <a:t>iOS Kernel</a:t>
            </a:r>
          </a:p>
        </p:txBody>
      </p:sp>
      <p:sp>
        <p:nvSpPr>
          <p:cNvPr id="4" name="TextBox 3">
            <a:extLst>
              <a:ext uri="{FF2B5EF4-FFF2-40B4-BE49-F238E27FC236}">
                <a16:creationId xmlns:a16="http://schemas.microsoft.com/office/drawing/2014/main" id="{F5018BD6-31D7-1142-9CA3-E24C7F64ECBF}"/>
              </a:ext>
            </a:extLst>
          </p:cNvPr>
          <p:cNvSpPr txBox="1"/>
          <p:nvPr/>
        </p:nvSpPr>
        <p:spPr>
          <a:xfrm>
            <a:off x="838201" y="1915297"/>
            <a:ext cx="3906794"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final step of the iOS boot process is the iOS Kernel, which executes the most core services of the operating system.</a:t>
            </a:r>
          </a:p>
        </p:txBody>
      </p:sp>
      <p:pic>
        <p:nvPicPr>
          <p:cNvPr id="6" name="Picture 2" descr="iOS secure boot chain | Learning iOS Penetration Testing">
            <a:extLst>
              <a:ext uri="{FF2B5EF4-FFF2-40B4-BE49-F238E27FC236}">
                <a16:creationId xmlns:a16="http://schemas.microsoft.com/office/drawing/2014/main" id="{EE143A4F-3473-2B42-95D7-F624C4347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87" y="1690688"/>
            <a:ext cx="4774324" cy="4363629"/>
          </a:xfrm>
          <a:prstGeom prst="rect">
            <a:avLst/>
          </a:prstGeom>
          <a:solidFill>
            <a:schemeClr val="accent2"/>
          </a:solidFill>
        </p:spPr>
      </p:pic>
      <p:cxnSp>
        <p:nvCxnSpPr>
          <p:cNvPr id="7" name="Straight Arrow Connector 6">
            <a:extLst>
              <a:ext uri="{FF2B5EF4-FFF2-40B4-BE49-F238E27FC236}">
                <a16:creationId xmlns:a16="http://schemas.microsoft.com/office/drawing/2014/main" id="{B307CD98-45D9-5B42-AAC7-FADAFA58E4A4}"/>
              </a:ext>
            </a:extLst>
          </p:cNvPr>
          <p:cNvCxnSpPr>
            <a:cxnSpLocks/>
          </p:cNvCxnSpPr>
          <p:nvPr/>
        </p:nvCxnSpPr>
        <p:spPr>
          <a:xfrm flipH="1">
            <a:off x="7473566" y="4188941"/>
            <a:ext cx="1114380" cy="6681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648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6E65C-7ED2-4C16-B78C-618F018A4D33}"/>
              </a:ext>
            </a:extLst>
          </p:cNvPr>
          <p:cNvSpPr>
            <a:spLocks noGrp="1"/>
          </p:cNvSpPr>
          <p:nvPr>
            <p:ph type="title"/>
          </p:nvPr>
        </p:nvSpPr>
        <p:spPr/>
        <p:txBody>
          <a:bodyPr/>
          <a:lstStyle/>
          <a:p>
            <a:r>
              <a:rPr lang="en-US" dirty="0"/>
              <a:t>iOS partition layout</a:t>
            </a:r>
          </a:p>
        </p:txBody>
      </p:sp>
      <p:sp>
        <p:nvSpPr>
          <p:cNvPr id="4" name="Text Placeholder 3">
            <a:extLst>
              <a:ext uri="{FF2B5EF4-FFF2-40B4-BE49-F238E27FC236}">
                <a16:creationId xmlns:a16="http://schemas.microsoft.com/office/drawing/2014/main" id="{D751A9C1-3F89-4DC7-9F31-3BBAFAF962D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404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AF4D0A-1719-42EF-91F0-77067FF13552}"/>
              </a:ext>
            </a:extLst>
          </p:cNvPr>
          <p:cNvSpPr>
            <a:spLocks noGrp="1"/>
          </p:cNvSpPr>
          <p:nvPr>
            <p:ph type="title"/>
          </p:nvPr>
        </p:nvSpPr>
        <p:spPr/>
        <p:txBody>
          <a:bodyPr/>
          <a:lstStyle/>
          <a:p>
            <a:r>
              <a:rPr lang="en-US" dirty="0"/>
              <a:t>iOS partition </a:t>
            </a:r>
          </a:p>
        </p:txBody>
      </p:sp>
      <p:sp>
        <p:nvSpPr>
          <p:cNvPr id="5" name="Content Placeholder 4">
            <a:extLst>
              <a:ext uri="{FF2B5EF4-FFF2-40B4-BE49-F238E27FC236}">
                <a16:creationId xmlns:a16="http://schemas.microsoft.com/office/drawing/2014/main" id="{F87B1FB8-0908-4171-A519-16EF28AF26AA}"/>
              </a:ext>
            </a:extLst>
          </p:cNvPr>
          <p:cNvSpPr>
            <a:spLocks noGrp="1"/>
          </p:cNvSpPr>
          <p:nvPr>
            <p:ph idx="1"/>
          </p:nvPr>
        </p:nvSpPr>
        <p:spPr>
          <a:xfrm>
            <a:off x="838200" y="1825625"/>
            <a:ext cx="10248900" cy="4351338"/>
          </a:xfrm>
        </p:spPr>
        <p:txBody>
          <a:bodyPr>
            <a:noAutofit/>
          </a:bodyPr>
          <a:lstStyle/>
          <a:p>
            <a:r>
              <a:rPr lang="en-US" sz="2000" dirty="0"/>
              <a:t>iOS partitions are </a:t>
            </a:r>
            <a:r>
              <a:rPr lang="en-GB" sz="2000" dirty="0"/>
              <a:t>different from PC partition table.</a:t>
            </a:r>
          </a:p>
          <a:p>
            <a:pPr lvl="1"/>
            <a:r>
              <a:rPr lang="en-GB" sz="2000" dirty="0"/>
              <a:t>Partitions are logical storage units made inside the device's persistent storage</a:t>
            </a:r>
          </a:p>
          <a:p>
            <a:pPr lvl="1"/>
            <a:r>
              <a:rPr lang="en-GB" sz="2000" dirty="0"/>
              <a:t>Logically divide the available space into sections that can be accessed independently of each other</a:t>
            </a:r>
          </a:p>
          <a:p>
            <a:pPr lvl="1"/>
            <a:r>
              <a:rPr lang="en-GB" sz="2000" b="0" i="0" dirty="0">
                <a:solidFill>
                  <a:srgbClr val="000000"/>
                </a:solidFill>
                <a:effectLst/>
                <a:latin typeface="-apple-system"/>
              </a:rPr>
              <a:t>Each partition has a distinct role in the functionality of the device</a:t>
            </a:r>
            <a:endParaRPr lang="en-GB" sz="2000" dirty="0"/>
          </a:p>
          <a:p>
            <a:r>
              <a:rPr lang="en-GB" sz="2000" dirty="0"/>
              <a:t>Common partitions</a:t>
            </a:r>
          </a:p>
          <a:p>
            <a:pPr lvl="1"/>
            <a:r>
              <a:rPr lang="en-GB" sz="2000" dirty="0">
                <a:solidFill>
                  <a:srgbClr val="FF0000"/>
                </a:solidFill>
              </a:rPr>
              <a:t>/private</a:t>
            </a:r>
            <a:r>
              <a:rPr lang="en-GB" sz="2000" dirty="0"/>
              <a:t>: </a:t>
            </a:r>
            <a:r>
              <a:rPr lang="en-US" sz="2000" dirty="0"/>
              <a:t>For some reason, Apple decided to place /</a:t>
            </a:r>
            <a:r>
              <a:rPr lang="en-US" sz="2000" dirty="0" err="1"/>
              <a:t>etc</a:t>
            </a:r>
            <a:r>
              <a:rPr lang="en-US" sz="2000" dirty="0"/>
              <a:t> and /var under /private and </a:t>
            </a:r>
            <a:r>
              <a:rPr lang="en-US" sz="2000" dirty="0" err="1"/>
              <a:t>symlink</a:t>
            </a:r>
            <a:r>
              <a:rPr lang="en-US" sz="2000" dirty="0"/>
              <a:t> them from their correct locations to their actual locations. The purpose for this is unknown as it doesn't offer any advantages; the second partition is mounted at /private/var (/private/</a:t>
            </a:r>
            <a:r>
              <a:rPr lang="en-US" sz="2000" dirty="0" err="1"/>
              <a:t>etc</a:t>
            </a:r>
            <a:r>
              <a:rPr lang="en-US" sz="2000" dirty="0"/>
              <a:t> is still on the root partition).</a:t>
            </a:r>
          </a:p>
          <a:p>
            <a:pPr lvl="1"/>
            <a:r>
              <a:rPr lang="en-GB" sz="2000" dirty="0">
                <a:solidFill>
                  <a:srgbClr val="FF0000"/>
                </a:solidFill>
              </a:rPr>
              <a:t>/system</a:t>
            </a:r>
            <a:r>
              <a:rPr lang="en-GB" sz="2000" dirty="0"/>
              <a:t>: </a:t>
            </a:r>
            <a:r>
              <a:rPr lang="en-US" sz="2000" dirty="0"/>
              <a:t>This folder contains the bulk of the root partition. It contains Frameworks among many other things.</a:t>
            </a:r>
          </a:p>
          <a:p>
            <a:pPr lvl="1"/>
            <a:r>
              <a:rPr lang="en-US" sz="2000" dirty="0">
                <a:solidFill>
                  <a:srgbClr val="FF0000"/>
                </a:solidFill>
              </a:rPr>
              <a:t>/</a:t>
            </a:r>
            <a:r>
              <a:rPr lang="en-US" sz="2000" dirty="0" err="1">
                <a:solidFill>
                  <a:srgbClr val="FF0000"/>
                </a:solidFill>
              </a:rPr>
              <a:t>sbin</a:t>
            </a:r>
            <a:r>
              <a:rPr lang="en-US" sz="2000" dirty="0">
                <a:solidFill>
                  <a:srgbClr val="FF0000"/>
                </a:solidFill>
              </a:rPr>
              <a:t>: </a:t>
            </a:r>
            <a:r>
              <a:rPr lang="en-US" sz="2000" dirty="0"/>
              <a:t>This folder is where </a:t>
            </a:r>
            <a:r>
              <a:rPr lang="en-US" sz="2000" dirty="0" err="1"/>
              <a:t>ramdisks</a:t>
            </a:r>
            <a:r>
              <a:rPr lang="en-US" sz="2000" dirty="0"/>
              <a:t> are uploaded. It contains important files like mount, </a:t>
            </a:r>
            <a:r>
              <a:rPr lang="en-US" sz="2000" dirty="0" err="1"/>
              <a:t>launchd</a:t>
            </a:r>
            <a:r>
              <a:rPr lang="en-US" sz="2000" dirty="0"/>
              <a:t>, and </a:t>
            </a:r>
            <a:r>
              <a:rPr lang="en-US" sz="2000" dirty="0" err="1"/>
              <a:t>fsck</a:t>
            </a:r>
            <a:r>
              <a:rPr lang="en-US" sz="2000" dirty="0"/>
              <a:t>. Used during boot.</a:t>
            </a:r>
          </a:p>
        </p:txBody>
      </p:sp>
    </p:spTree>
    <p:extLst>
      <p:ext uri="{BB962C8B-B14F-4D97-AF65-F5344CB8AC3E}">
        <p14:creationId xmlns:p14="http://schemas.microsoft.com/office/powerpoint/2010/main" val="2351248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10F8-F1FB-4957-BDFB-7B2201634297}"/>
              </a:ext>
            </a:extLst>
          </p:cNvPr>
          <p:cNvSpPr>
            <a:spLocks noGrp="1"/>
          </p:cNvSpPr>
          <p:nvPr>
            <p:ph type="title"/>
          </p:nvPr>
        </p:nvSpPr>
        <p:spPr/>
        <p:txBody>
          <a:bodyPr/>
          <a:lstStyle/>
          <a:p>
            <a:r>
              <a:rPr lang="en-US"/>
              <a:t>Common partitions (continues) </a:t>
            </a:r>
          </a:p>
        </p:txBody>
      </p:sp>
      <p:sp>
        <p:nvSpPr>
          <p:cNvPr id="3" name="Content Placeholder 2">
            <a:extLst>
              <a:ext uri="{FF2B5EF4-FFF2-40B4-BE49-F238E27FC236}">
                <a16:creationId xmlns:a16="http://schemas.microsoft.com/office/drawing/2014/main" id="{A04D11FA-C1EE-4577-BC52-CD42CBD00CC6}"/>
              </a:ext>
            </a:extLst>
          </p:cNvPr>
          <p:cNvSpPr>
            <a:spLocks noGrp="1"/>
          </p:cNvSpPr>
          <p:nvPr>
            <p:ph idx="1"/>
          </p:nvPr>
        </p:nvSpPr>
        <p:spPr/>
        <p:txBody>
          <a:bodyPr>
            <a:normAutofit/>
          </a:bodyPr>
          <a:lstStyle/>
          <a:p>
            <a:r>
              <a:rPr lang="en-US" sz="2000" dirty="0">
                <a:solidFill>
                  <a:srgbClr val="FF0000"/>
                </a:solidFill>
              </a:rPr>
              <a:t>/</a:t>
            </a:r>
            <a:r>
              <a:rPr lang="en-US" sz="2000" dirty="0" err="1">
                <a:solidFill>
                  <a:srgbClr val="FF0000"/>
                </a:solidFill>
              </a:rPr>
              <a:t>tmp</a:t>
            </a:r>
            <a:r>
              <a:rPr lang="en-US" sz="2000" dirty="0">
                <a:solidFill>
                  <a:srgbClr val="FF0000"/>
                </a:solidFill>
              </a:rPr>
              <a:t>: </a:t>
            </a:r>
            <a:r>
              <a:rPr lang="en-US" sz="2000" dirty="0"/>
              <a:t>Directory for temporary files.</a:t>
            </a:r>
          </a:p>
          <a:p>
            <a:r>
              <a:rPr lang="en-GB" sz="2000" dirty="0">
                <a:solidFill>
                  <a:srgbClr val="FF0000"/>
                </a:solidFill>
              </a:rPr>
              <a:t>/</a:t>
            </a:r>
            <a:r>
              <a:rPr lang="en-GB" sz="2000" dirty="0" err="1">
                <a:solidFill>
                  <a:srgbClr val="FF0000"/>
                </a:solidFill>
              </a:rPr>
              <a:t>usr</a:t>
            </a:r>
            <a:r>
              <a:rPr lang="en-GB" sz="2000" dirty="0">
                <a:solidFill>
                  <a:srgbClr val="FF0000"/>
                </a:solidFill>
              </a:rPr>
              <a:t>:  </a:t>
            </a:r>
            <a:r>
              <a:rPr lang="en-GB" sz="2000" dirty="0"/>
              <a:t>Second major hierarchy, includes subdirectories that contain information, configuration files, and other essentials used by the operating system.</a:t>
            </a:r>
          </a:p>
          <a:p>
            <a:r>
              <a:rPr lang="en-US" sz="2000" dirty="0">
                <a:solidFill>
                  <a:srgbClr val="FF0000"/>
                </a:solidFill>
              </a:rPr>
              <a:t>/var: </a:t>
            </a:r>
            <a:r>
              <a:rPr lang="en-US" sz="2000" dirty="0"/>
              <a:t>Variable data, contains files whose contents change as the operating system runs.</a:t>
            </a:r>
          </a:p>
          <a:p>
            <a:r>
              <a:rPr lang="en-US" sz="2000" dirty="0">
                <a:solidFill>
                  <a:srgbClr val="FF0000"/>
                </a:solidFill>
              </a:rPr>
              <a:t>/User: </a:t>
            </a:r>
            <a:r>
              <a:rPr lang="en-US" sz="2000" dirty="0"/>
              <a:t>This is the home directory of the non-root user (mobile). User data and media are stored in this directory.</a:t>
            </a:r>
          </a:p>
          <a:p>
            <a:pPr lvl="1"/>
            <a:r>
              <a:rPr lang="en-US" sz="2000" dirty="0" err="1"/>
              <a:t>Symlink</a:t>
            </a:r>
            <a:r>
              <a:rPr lang="en-US" sz="2000" dirty="0"/>
              <a:t> to /private/var/mobile</a:t>
            </a:r>
            <a:endParaRPr lang="en-US" sz="2000" dirty="0">
              <a:solidFill>
                <a:srgbClr val="FF0000"/>
              </a:solidFill>
            </a:endParaRPr>
          </a:p>
        </p:txBody>
      </p:sp>
    </p:spTree>
    <p:extLst>
      <p:ext uri="{BB962C8B-B14F-4D97-AF65-F5344CB8AC3E}">
        <p14:creationId xmlns:p14="http://schemas.microsoft.com/office/powerpoint/2010/main" val="3156258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6CB67-5622-364A-A199-234F2774722E}"/>
              </a:ext>
            </a:extLst>
          </p:cNvPr>
          <p:cNvSpPr txBox="1"/>
          <p:nvPr/>
        </p:nvSpPr>
        <p:spPr>
          <a:xfrm>
            <a:off x="507014" y="458259"/>
            <a:ext cx="5150321" cy="461665"/>
          </a:xfrm>
          <a:prstGeom prst="rect">
            <a:avLst/>
          </a:prstGeom>
          <a:noFill/>
        </p:spPr>
        <p:txBody>
          <a:bodyPr wrap="none" rtlCol="0">
            <a:spAutoFit/>
          </a:bodyPr>
          <a:lstStyle/>
          <a:p>
            <a:r>
              <a:rPr lang="en-US" sz="2400" dirty="0"/>
              <a:t>Visualization of Root Level Folder View: </a:t>
            </a:r>
          </a:p>
        </p:txBody>
      </p:sp>
      <p:pic>
        <p:nvPicPr>
          <p:cNvPr id="1026" name="Picture 2">
            <a:extLst>
              <a:ext uri="{FF2B5EF4-FFF2-40B4-BE49-F238E27FC236}">
                <a16:creationId xmlns:a16="http://schemas.microsoft.com/office/drawing/2014/main" id="{999461F2-0EA3-554C-A05C-86526401D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931" y="1257119"/>
            <a:ext cx="7996138" cy="373366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0B1D3BB-37D4-D948-9659-9C3718FE54DA}"/>
              </a:ext>
            </a:extLst>
          </p:cNvPr>
          <p:cNvCxnSpPr>
            <a:cxnSpLocks/>
            <a:stCxn id="7" idx="0"/>
          </p:cNvCxnSpPr>
          <p:nvPr/>
        </p:nvCxnSpPr>
        <p:spPr>
          <a:xfrm flipH="1" flipV="1">
            <a:off x="8722426" y="4564464"/>
            <a:ext cx="912114" cy="1370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AA85D8-DF61-F744-99A1-D89A030C0F58}"/>
              </a:ext>
            </a:extLst>
          </p:cNvPr>
          <p:cNvSpPr txBox="1"/>
          <p:nvPr/>
        </p:nvSpPr>
        <p:spPr>
          <a:xfrm>
            <a:off x="7505078" y="5934670"/>
            <a:ext cx="4258923" cy="646331"/>
          </a:xfrm>
          <a:prstGeom prst="rect">
            <a:avLst/>
          </a:prstGeom>
          <a:noFill/>
        </p:spPr>
        <p:txBody>
          <a:bodyPr wrap="none" rtlCol="0">
            <a:spAutoFit/>
          </a:bodyPr>
          <a:lstStyle/>
          <a:p>
            <a:pPr marL="285750" indent="-285750">
              <a:buFont typeface="Arial" panose="020B0604020202020204" pitchFamily="34" charset="0"/>
              <a:buChar char="•"/>
            </a:pPr>
            <a:r>
              <a:rPr lang="en-US" dirty="0"/>
              <a:t>Symbolic Link to User Data ~/private/var</a:t>
            </a:r>
          </a:p>
          <a:p>
            <a:endParaRPr lang="en-US" dirty="0"/>
          </a:p>
        </p:txBody>
      </p:sp>
      <p:cxnSp>
        <p:nvCxnSpPr>
          <p:cNvPr id="10" name="Straight Arrow Connector 9">
            <a:extLst>
              <a:ext uri="{FF2B5EF4-FFF2-40B4-BE49-F238E27FC236}">
                <a16:creationId xmlns:a16="http://schemas.microsoft.com/office/drawing/2014/main" id="{60201F98-9B7C-1C42-9B9D-1437E861D307}"/>
              </a:ext>
            </a:extLst>
          </p:cNvPr>
          <p:cNvCxnSpPr>
            <a:cxnSpLocks/>
            <a:stCxn id="11" idx="0"/>
          </p:cNvCxnSpPr>
          <p:nvPr/>
        </p:nvCxnSpPr>
        <p:spPr>
          <a:xfrm flipV="1">
            <a:off x="4858110" y="2939143"/>
            <a:ext cx="536850" cy="2533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1EA4D8-C666-374C-BFE9-33BEA7C56D94}"/>
              </a:ext>
            </a:extLst>
          </p:cNvPr>
          <p:cNvSpPr txBox="1"/>
          <p:nvPr/>
        </p:nvSpPr>
        <p:spPr>
          <a:xfrm>
            <a:off x="3158666" y="5473005"/>
            <a:ext cx="33988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lock icon means that a file or folder is owned by a privileged user, such as </a:t>
            </a:r>
            <a:r>
              <a:rPr lang="en-US" dirty="0">
                <a:solidFill>
                  <a:srgbClr val="FF0000"/>
                </a:solidFill>
              </a:rPr>
              <a:t>root</a:t>
            </a:r>
          </a:p>
        </p:txBody>
      </p:sp>
    </p:spTree>
    <p:extLst>
      <p:ext uri="{BB962C8B-B14F-4D97-AF65-F5344CB8AC3E}">
        <p14:creationId xmlns:p14="http://schemas.microsoft.com/office/powerpoint/2010/main" val="3098398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054E-E4BE-40F2-AB45-2A8AEFD40ED2}"/>
              </a:ext>
            </a:extLst>
          </p:cNvPr>
          <p:cNvSpPr>
            <a:spLocks noGrp="1"/>
          </p:cNvSpPr>
          <p:nvPr>
            <p:ph type="title"/>
          </p:nvPr>
        </p:nvSpPr>
        <p:spPr/>
        <p:txBody>
          <a:bodyPr/>
          <a:lstStyle/>
          <a:p>
            <a:r>
              <a:rPr lang="en-GB" dirty="0"/>
              <a:t>What is iOS?</a:t>
            </a:r>
            <a:endParaRPr lang="en-US" dirty="0"/>
          </a:p>
        </p:txBody>
      </p:sp>
      <p:sp>
        <p:nvSpPr>
          <p:cNvPr id="3" name="Content Placeholder 2">
            <a:extLst>
              <a:ext uri="{FF2B5EF4-FFF2-40B4-BE49-F238E27FC236}">
                <a16:creationId xmlns:a16="http://schemas.microsoft.com/office/drawing/2014/main" id="{1758C131-B507-4FCE-8AD3-5975E4336EB0}"/>
              </a:ext>
            </a:extLst>
          </p:cNvPr>
          <p:cNvSpPr>
            <a:spLocks noGrp="1"/>
          </p:cNvSpPr>
          <p:nvPr>
            <p:ph idx="1"/>
          </p:nvPr>
        </p:nvSpPr>
        <p:spPr>
          <a:xfrm>
            <a:off x="838200" y="1471448"/>
            <a:ext cx="8121650" cy="4792012"/>
          </a:xfrm>
        </p:spPr>
        <p:txBody>
          <a:bodyPr>
            <a:normAutofit lnSpcReduction="10000"/>
          </a:bodyPr>
          <a:lstStyle/>
          <a:p>
            <a:r>
              <a:rPr lang="en-GB" dirty="0"/>
              <a:t>iOS is a mobile operating system developed by Apple Inc. for iPhones, iPads, and other Apple mobile devices.</a:t>
            </a:r>
          </a:p>
          <a:p>
            <a:pPr lvl="1"/>
            <a:r>
              <a:rPr lang="en-GB" dirty="0"/>
              <a:t>Based on the XNU kernel of Darwin OS</a:t>
            </a:r>
          </a:p>
          <a:p>
            <a:pPr lvl="1"/>
            <a:r>
              <a:rPr lang="en-GB" dirty="0"/>
              <a:t>Was first unveiled in June 2007</a:t>
            </a:r>
          </a:p>
          <a:p>
            <a:r>
              <a:rPr lang="en-GB" dirty="0"/>
              <a:t>XNU is open-source software</a:t>
            </a:r>
          </a:p>
          <a:p>
            <a:pPr lvl="1"/>
            <a:r>
              <a:rPr lang="en-GB" dirty="0"/>
              <a:t>Since XNU is based on the BSD kernel, it is open source.</a:t>
            </a:r>
          </a:p>
          <a:p>
            <a:pPr lvl="1"/>
            <a:r>
              <a:rPr lang="en-GB" dirty="0"/>
              <a:t>Licensed under Open-source initiative. </a:t>
            </a:r>
          </a:p>
          <a:p>
            <a:r>
              <a:rPr lang="en-GB" dirty="0"/>
              <a:t>All iOS devices ship with additional proprietary software pre-installed.</a:t>
            </a:r>
          </a:p>
          <a:p>
            <a:pPr lvl="1"/>
            <a:r>
              <a:rPr lang="en-GB" dirty="0"/>
              <a:t>Including Mail, Maps, TV, Music, FaceTime, Wallet, Health, and more.</a:t>
            </a:r>
          </a:p>
        </p:txBody>
      </p:sp>
      <p:pic>
        <p:nvPicPr>
          <p:cNvPr id="1028" name="Picture 4" descr="Apple Announces iOS 14: The Biggest New Features">
            <a:extLst>
              <a:ext uri="{FF2B5EF4-FFF2-40B4-BE49-F238E27FC236}">
                <a16:creationId xmlns:a16="http://schemas.microsoft.com/office/drawing/2014/main" id="{7152FAF1-1ADE-F840-8510-647D15E27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850" y="1"/>
            <a:ext cx="3232149"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245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DA6231-6EE4-4B4C-AD8B-E8EF9D7862EB}"/>
              </a:ext>
            </a:extLst>
          </p:cNvPr>
          <p:cNvSpPr>
            <a:spLocks noGrp="1"/>
          </p:cNvSpPr>
          <p:nvPr>
            <p:ph type="title"/>
          </p:nvPr>
        </p:nvSpPr>
        <p:spPr/>
        <p:txBody>
          <a:bodyPr/>
          <a:lstStyle/>
          <a:p>
            <a:r>
              <a:rPr lang="en-US"/>
              <a:t>Acquisition</a:t>
            </a:r>
          </a:p>
        </p:txBody>
      </p:sp>
      <p:sp>
        <p:nvSpPr>
          <p:cNvPr id="5" name="Text Placeholder 4">
            <a:extLst>
              <a:ext uri="{FF2B5EF4-FFF2-40B4-BE49-F238E27FC236}">
                <a16:creationId xmlns:a16="http://schemas.microsoft.com/office/drawing/2014/main" id="{653F56D8-D8A0-48BC-9F4A-DD781FC269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195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319F98-BCED-4034-A0D6-A82AAFFCBF88}"/>
              </a:ext>
            </a:extLst>
          </p:cNvPr>
          <p:cNvSpPr>
            <a:spLocks noGrp="1"/>
          </p:cNvSpPr>
          <p:nvPr>
            <p:ph type="title"/>
          </p:nvPr>
        </p:nvSpPr>
        <p:spPr/>
        <p:txBody>
          <a:bodyPr/>
          <a:lstStyle/>
          <a:p>
            <a:r>
              <a:rPr lang="en-US"/>
              <a:t>Mobile Forensics Steps</a:t>
            </a:r>
          </a:p>
        </p:txBody>
      </p:sp>
      <p:sp>
        <p:nvSpPr>
          <p:cNvPr id="5" name="Content Placeholder 4">
            <a:extLst>
              <a:ext uri="{FF2B5EF4-FFF2-40B4-BE49-F238E27FC236}">
                <a16:creationId xmlns:a16="http://schemas.microsoft.com/office/drawing/2014/main" id="{63BD763E-E55D-48EF-9996-7328AB14EE01}"/>
              </a:ext>
            </a:extLst>
          </p:cNvPr>
          <p:cNvSpPr>
            <a:spLocks noGrp="1"/>
          </p:cNvSpPr>
          <p:nvPr>
            <p:ph idx="1"/>
          </p:nvPr>
        </p:nvSpPr>
        <p:spPr/>
        <p:txBody>
          <a:bodyPr/>
          <a:lstStyle/>
          <a:p>
            <a:r>
              <a:rPr lang="en-US"/>
              <a:t>Preparation</a:t>
            </a:r>
          </a:p>
          <a:p>
            <a:r>
              <a:rPr lang="en-US"/>
              <a:t>Seizure</a:t>
            </a:r>
          </a:p>
          <a:p>
            <a:r>
              <a:rPr lang="en-US"/>
              <a:t>Acquisition</a:t>
            </a:r>
          </a:p>
          <a:p>
            <a:r>
              <a:rPr lang="en-US"/>
              <a:t>Analysis</a:t>
            </a:r>
          </a:p>
          <a:p>
            <a:r>
              <a:rPr lang="en-US"/>
              <a:t>Report</a:t>
            </a:r>
          </a:p>
        </p:txBody>
      </p:sp>
    </p:spTree>
    <p:extLst>
      <p:ext uri="{BB962C8B-B14F-4D97-AF65-F5344CB8AC3E}">
        <p14:creationId xmlns:p14="http://schemas.microsoft.com/office/powerpoint/2010/main" val="225637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2CA2-F40B-4348-AC02-C7D389F13F20}"/>
              </a:ext>
            </a:extLst>
          </p:cNvPr>
          <p:cNvSpPr>
            <a:spLocks noGrp="1"/>
          </p:cNvSpPr>
          <p:nvPr>
            <p:ph type="title"/>
          </p:nvPr>
        </p:nvSpPr>
        <p:spPr/>
        <p:txBody>
          <a:bodyPr/>
          <a:lstStyle/>
          <a:p>
            <a:r>
              <a:rPr lang="en-US"/>
              <a:t>Acquisition</a:t>
            </a:r>
          </a:p>
        </p:txBody>
      </p:sp>
      <p:sp>
        <p:nvSpPr>
          <p:cNvPr id="3" name="Content Placeholder 2">
            <a:extLst>
              <a:ext uri="{FF2B5EF4-FFF2-40B4-BE49-F238E27FC236}">
                <a16:creationId xmlns:a16="http://schemas.microsoft.com/office/drawing/2014/main" id="{A52014BD-2588-463E-A18F-D7F6D955A74D}"/>
              </a:ext>
            </a:extLst>
          </p:cNvPr>
          <p:cNvSpPr>
            <a:spLocks noGrp="1"/>
          </p:cNvSpPr>
          <p:nvPr>
            <p:ph idx="1"/>
          </p:nvPr>
        </p:nvSpPr>
        <p:spPr/>
        <p:txBody>
          <a:bodyPr/>
          <a:lstStyle/>
          <a:p>
            <a:r>
              <a:rPr lang="en-US" dirty="0"/>
              <a:t>Physical acquisition</a:t>
            </a:r>
          </a:p>
          <a:p>
            <a:pPr lvl="1"/>
            <a:r>
              <a:rPr lang="en-US" dirty="0"/>
              <a:t>Bit-by-bit copy or disk imaging, tricky to perform. </a:t>
            </a:r>
          </a:p>
          <a:p>
            <a:r>
              <a:rPr lang="en-US" dirty="0"/>
              <a:t>Logical acquisition</a:t>
            </a:r>
          </a:p>
          <a:p>
            <a:pPr lvl="1"/>
            <a:r>
              <a:rPr lang="en-GB" dirty="0"/>
              <a:t>Extracting the logical storage objects, such as files and directories </a:t>
            </a:r>
          </a:p>
          <a:p>
            <a:pPr lvl="1"/>
            <a:r>
              <a:rPr lang="en-GB" dirty="0"/>
              <a:t>Data may be modified</a:t>
            </a:r>
          </a:p>
          <a:p>
            <a:r>
              <a:rPr lang="en-GB" dirty="0"/>
              <a:t>Evidence only (</a:t>
            </a:r>
            <a:r>
              <a:rPr lang="en-US" dirty="0"/>
              <a:t>Logical acquisition</a:t>
            </a:r>
            <a:r>
              <a:rPr lang="en-GB" dirty="0"/>
              <a:t>)</a:t>
            </a:r>
          </a:p>
          <a:p>
            <a:pPr lvl="1"/>
            <a:r>
              <a:rPr lang="en-GB" dirty="0"/>
              <a:t>message, call log, contacts, social apps, GPS, images, videos, and </a:t>
            </a:r>
          </a:p>
          <a:p>
            <a:pPr lvl="1"/>
            <a:r>
              <a:rPr lang="en-GB" dirty="0"/>
              <a:t>other common activates, browser history </a:t>
            </a:r>
            <a:endParaRPr lang="en-US" dirty="0"/>
          </a:p>
          <a:p>
            <a:endParaRPr lang="en-US" dirty="0"/>
          </a:p>
        </p:txBody>
      </p:sp>
    </p:spTree>
    <p:extLst>
      <p:ext uri="{BB962C8B-B14F-4D97-AF65-F5344CB8AC3E}">
        <p14:creationId xmlns:p14="http://schemas.microsoft.com/office/powerpoint/2010/main" val="1000008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2C8-9E36-FF49-9DA2-E4EFB0126CAB}"/>
              </a:ext>
            </a:extLst>
          </p:cNvPr>
          <p:cNvSpPr>
            <a:spLocks noGrp="1"/>
          </p:cNvSpPr>
          <p:nvPr>
            <p:ph type="title"/>
          </p:nvPr>
        </p:nvSpPr>
        <p:spPr/>
        <p:txBody>
          <a:bodyPr/>
          <a:lstStyle/>
          <a:p>
            <a:r>
              <a:rPr lang="en-US" dirty="0"/>
              <a:t>Visualization</a:t>
            </a:r>
          </a:p>
        </p:txBody>
      </p:sp>
      <p:pic>
        <p:nvPicPr>
          <p:cNvPr id="3074" name="Picture 2">
            <a:extLst>
              <a:ext uri="{FF2B5EF4-FFF2-40B4-BE49-F238E27FC236}">
                <a16:creationId xmlns:a16="http://schemas.microsoft.com/office/drawing/2014/main" id="{BEFC9C52-09F0-A043-842C-9053D9676C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1292" y="1627548"/>
            <a:ext cx="8160028" cy="486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08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EA3923-4E28-4E5C-871F-A55050F62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656" y="0"/>
            <a:ext cx="9818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1A0CAA9-87A6-46DC-972F-B5624B9769A7}"/>
              </a:ext>
            </a:extLst>
          </p:cNvPr>
          <p:cNvSpPr/>
          <p:nvPr/>
        </p:nvSpPr>
        <p:spPr>
          <a:xfrm>
            <a:off x="6096000" y="2468880"/>
            <a:ext cx="4819650" cy="8115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6E997DD-20F4-4091-B078-197E3BE3CFE3}"/>
              </a:ext>
            </a:extLst>
          </p:cNvPr>
          <p:cNvCxnSpPr/>
          <p:nvPr/>
        </p:nvCxnSpPr>
        <p:spPr>
          <a:xfrm flipH="1">
            <a:off x="10474036" y="1791855"/>
            <a:ext cx="441614" cy="6770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22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00368-7668-4ACF-A3A5-C84A448058FA}"/>
              </a:ext>
            </a:extLst>
          </p:cNvPr>
          <p:cNvSpPr>
            <a:spLocks noGrp="1"/>
          </p:cNvSpPr>
          <p:nvPr>
            <p:ph type="title"/>
          </p:nvPr>
        </p:nvSpPr>
        <p:spPr/>
        <p:txBody>
          <a:bodyPr/>
          <a:lstStyle/>
          <a:p>
            <a:r>
              <a:rPr lang="en-US" dirty="0"/>
              <a:t>History of iOS</a:t>
            </a:r>
          </a:p>
        </p:txBody>
      </p:sp>
      <p:pic>
        <p:nvPicPr>
          <p:cNvPr id="2050" name="Picture 2" descr="History of iOS - YouTube">
            <a:extLst>
              <a:ext uri="{FF2B5EF4-FFF2-40B4-BE49-F238E27FC236}">
                <a16:creationId xmlns:a16="http://schemas.microsoft.com/office/drawing/2014/main" id="{813AE5D8-4E41-5F41-8841-6C9D4EEB4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38" y="1690688"/>
            <a:ext cx="7755924" cy="436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1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C906-1FCF-4742-B4C0-F6B1E954971C}"/>
              </a:ext>
            </a:extLst>
          </p:cNvPr>
          <p:cNvSpPr>
            <a:spLocks noGrp="1"/>
          </p:cNvSpPr>
          <p:nvPr>
            <p:ph type="title"/>
          </p:nvPr>
        </p:nvSpPr>
        <p:spPr/>
        <p:txBody>
          <a:bodyPr/>
          <a:lstStyle/>
          <a:p>
            <a:r>
              <a:rPr lang="en-US" dirty="0"/>
              <a:t>History of iOS 13</a:t>
            </a:r>
          </a:p>
        </p:txBody>
      </p:sp>
      <p:sp>
        <p:nvSpPr>
          <p:cNvPr id="3" name="Content Placeholder 2">
            <a:extLst>
              <a:ext uri="{FF2B5EF4-FFF2-40B4-BE49-F238E27FC236}">
                <a16:creationId xmlns:a16="http://schemas.microsoft.com/office/drawing/2014/main" id="{2C5EB112-30ED-466B-954B-AF01A9DCF453}"/>
              </a:ext>
            </a:extLst>
          </p:cNvPr>
          <p:cNvSpPr>
            <a:spLocks noGrp="1"/>
          </p:cNvSpPr>
          <p:nvPr>
            <p:ph idx="1"/>
          </p:nvPr>
        </p:nvSpPr>
        <p:spPr>
          <a:xfrm>
            <a:off x="838200" y="1825625"/>
            <a:ext cx="6111240" cy="4351338"/>
          </a:xfrm>
        </p:spPr>
        <p:txBody>
          <a:bodyPr/>
          <a:lstStyle/>
          <a:p>
            <a:r>
              <a:rPr lang="en-US" dirty="0"/>
              <a:t>Launched in September 2019</a:t>
            </a:r>
          </a:p>
          <a:p>
            <a:r>
              <a:rPr lang="en-GB" dirty="0"/>
              <a:t>The most significant changes revolve around privacy.</a:t>
            </a:r>
          </a:p>
          <a:p>
            <a:pPr lvl="1"/>
            <a:r>
              <a:rPr lang="en-GB" dirty="0"/>
              <a:t>When an app requests access to location, the user chooses whether to grant access whenever they are using the app, never, or only once.</a:t>
            </a:r>
          </a:p>
          <a:p>
            <a:pPr lvl="1"/>
            <a:r>
              <a:rPr lang="en-GB" dirty="0"/>
              <a:t>The user would receive similar prompts for background location access, requests for Bluetooth, or Wi-Fi</a:t>
            </a:r>
          </a:p>
          <a:p>
            <a:pPr lvl="1"/>
            <a:endParaRPr lang="en-GB" dirty="0"/>
          </a:p>
        </p:txBody>
      </p:sp>
      <p:pic>
        <p:nvPicPr>
          <p:cNvPr id="3074" name="Picture 2" descr="Could the upcoming iOS 13 be similar to this concept video?">
            <a:extLst>
              <a:ext uri="{FF2B5EF4-FFF2-40B4-BE49-F238E27FC236}">
                <a16:creationId xmlns:a16="http://schemas.microsoft.com/office/drawing/2014/main" id="{64788BE9-BD5A-354C-AB91-69FA5D268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40" y="226412"/>
            <a:ext cx="5206313" cy="292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00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5E13-7CDD-3047-A07A-F1AA053AB877}"/>
              </a:ext>
            </a:extLst>
          </p:cNvPr>
          <p:cNvSpPr>
            <a:spLocks noGrp="1"/>
          </p:cNvSpPr>
          <p:nvPr>
            <p:ph type="title"/>
          </p:nvPr>
        </p:nvSpPr>
        <p:spPr/>
        <p:txBody>
          <a:bodyPr/>
          <a:lstStyle/>
          <a:p>
            <a:r>
              <a:rPr lang="en-US" dirty="0"/>
              <a:t>Apple iOS Codenames</a:t>
            </a:r>
          </a:p>
        </p:txBody>
      </p:sp>
      <p:sp>
        <p:nvSpPr>
          <p:cNvPr id="3" name="Content Placeholder 2">
            <a:extLst>
              <a:ext uri="{FF2B5EF4-FFF2-40B4-BE49-F238E27FC236}">
                <a16:creationId xmlns:a16="http://schemas.microsoft.com/office/drawing/2014/main" id="{0163A2E3-D8D0-6E47-B8D3-8E81F8F7B0B6}"/>
              </a:ext>
            </a:extLst>
          </p:cNvPr>
          <p:cNvSpPr>
            <a:spLocks noGrp="1"/>
          </p:cNvSpPr>
          <p:nvPr>
            <p:ph idx="1"/>
          </p:nvPr>
        </p:nvSpPr>
        <p:spPr>
          <a:xfrm>
            <a:off x="838200" y="1825625"/>
            <a:ext cx="5163207" cy="4351338"/>
          </a:xfrm>
        </p:spPr>
        <p:txBody>
          <a:bodyPr/>
          <a:lstStyle/>
          <a:p>
            <a:r>
              <a:rPr lang="en-US" dirty="0"/>
              <a:t>Given by Apple during development.</a:t>
            </a:r>
          </a:p>
          <a:p>
            <a:r>
              <a:rPr lang="en-US" dirty="0"/>
              <a:t>Mostly used for internal secrecy purposes.</a:t>
            </a:r>
          </a:p>
          <a:p>
            <a:r>
              <a:rPr lang="en-US" dirty="0"/>
              <a:t>Based on Ski Resorts.</a:t>
            </a:r>
          </a:p>
        </p:txBody>
      </p:sp>
      <p:pic>
        <p:nvPicPr>
          <p:cNvPr id="5" name="Picture 4" descr="Table&#10;&#10;Description automatically generated">
            <a:extLst>
              <a:ext uri="{FF2B5EF4-FFF2-40B4-BE49-F238E27FC236}">
                <a16:creationId xmlns:a16="http://schemas.microsoft.com/office/drawing/2014/main" id="{7A3FB208-7695-7648-9ED2-1C834DD49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4026370" cy="6858000"/>
          </a:xfrm>
          <a:prstGeom prst="rect">
            <a:avLst/>
          </a:prstGeom>
        </p:spPr>
      </p:pic>
    </p:spTree>
    <p:extLst>
      <p:ext uri="{BB962C8B-B14F-4D97-AF65-F5344CB8AC3E}">
        <p14:creationId xmlns:p14="http://schemas.microsoft.com/office/powerpoint/2010/main" val="85588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65DE-55A3-9E40-84A0-0F08051F9CC2}"/>
              </a:ext>
            </a:extLst>
          </p:cNvPr>
          <p:cNvSpPr>
            <a:spLocks noGrp="1"/>
          </p:cNvSpPr>
          <p:nvPr>
            <p:ph type="title"/>
          </p:nvPr>
        </p:nvSpPr>
        <p:spPr>
          <a:xfrm>
            <a:off x="838200" y="365125"/>
            <a:ext cx="2556641" cy="1325563"/>
          </a:xfrm>
        </p:spPr>
        <p:txBody>
          <a:bodyPr/>
          <a:lstStyle/>
          <a:p>
            <a:r>
              <a:rPr lang="en-US" dirty="0"/>
              <a:t>iOS Builds</a:t>
            </a:r>
          </a:p>
        </p:txBody>
      </p:sp>
      <p:pic>
        <p:nvPicPr>
          <p:cNvPr id="5" name="Content Placeholder 4" descr="Table&#10;&#10;Description automatically generated">
            <a:extLst>
              <a:ext uri="{FF2B5EF4-FFF2-40B4-BE49-F238E27FC236}">
                <a16:creationId xmlns:a16="http://schemas.microsoft.com/office/drawing/2014/main" id="{E7C7E5F4-276A-534A-AC5E-8FFCDF6B8A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89550" y="0"/>
            <a:ext cx="6502450" cy="4351338"/>
          </a:xfrm>
        </p:spPr>
      </p:pic>
      <p:sp>
        <p:nvSpPr>
          <p:cNvPr id="7" name="TextBox 6">
            <a:extLst>
              <a:ext uri="{FF2B5EF4-FFF2-40B4-BE49-F238E27FC236}">
                <a16:creationId xmlns:a16="http://schemas.microsoft.com/office/drawing/2014/main" id="{B8FA4EA4-14EF-5647-AD43-14BBB285BD3F}"/>
              </a:ext>
            </a:extLst>
          </p:cNvPr>
          <p:cNvSpPr txBox="1"/>
          <p:nvPr/>
        </p:nvSpPr>
        <p:spPr>
          <a:xfrm>
            <a:off x="444843" y="1482810"/>
            <a:ext cx="4992129" cy="5355312"/>
          </a:xfrm>
          <a:prstGeom prst="rect">
            <a:avLst/>
          </a:prstGeom>
          <a:noFill/>
        </p:spPr>
        <p:txBody>
          <a:bodyPr wrap="square" rtlCol="0">
            <a:spAutoFit/>
          </a:bodyPr>
          <a:lstStyle/>
          <a:p>
            <a:pPr marL="285750" indent="-285750">
              <a:buFont typeface="Arial" panose="020B0604020202020204" pitchFamily="34" charset="0"/>
              <a:buChar char="•"/>
            </a:pPr>
            <a:r>
              <a:rPr lang="en-US" dirty="0"/>
              <a:t>Apple build numbers have 3 Parts.</a:t>
            </a:r>
          </a:p>
          <a:p>
            <a:pPr marL="742950" lvl="1" indent="-285750">
              <a:buFont typeface="Arial" panose="020B0604020202020204" pitchFamily="34" charset="0"/>
              <a:buChar char="•"/>
            </a:pPr>
            <a:r>
              <a:rPr lang="en-US" dirty="0"/>
              <a:t>Major version, minor version, daily build version.</a:t>
            </a:r>
          </a:p>
          <a:p>
            <a:pPr marL="1200150" lvl="2" indent="-285750">
              <a:buFont typeface="Arial" panose="020B0604020202020204" pitchFamily="34" charset="0"/>
              <a:buChar char="•"/>
            </a:pPr>
            <a:r>
              <a:rPr lang="en-US" dirty="0"/>
              <a:t>Example: iOS 13.1.3, Build 17A878</a:t>
            </a:r>
          </a:p>
          <a:p>
            <a:pPr marL="742950" lvl="1" indent="-285750">
              <a:buFont typeface="Arial" panose="020B0604020202020204" pitchFamily="34" charset="0"/>
              <a:buChar char="•"/>
            </a:pPr>
            <a:r>
              <a:rPr lang="en-US" dirty="0"/>
              <a:t>For iOS 13, the Major build number was 17</a:t>
            </a:r>
          </a:p>
          <a:p>
            <a:pPr marL="1200150" lvl="2" indent="-285750">
              <a:buFont typeface="Arial" panose="020B0604020202020204" pitchFamily="34" charset="0"/>
              <a:buChar char="•"/>
            </a:pPr>
            <a:r>
              <a:rPr lang="en-US" dirty="0"/>
              <a:t>Every version of iOS has a Major build number, except iOS 1 which took up Major builds 1-4.</a:t>
            </a:r>
          </a:p>
          <a:p>
            <a:pPr marL="742950" lvl="1" indent="-285750">
              <a:buFont typeface="Arial" panose="020B0604020202020204" pitchFamily="34" charset="0"/>
              <a:buChar char="•"/>
            </a:pPr>
            <a:r>
              <a:rPr lang="en-US" dirty="0"/>
              <a:t>Minor build version usually changes for each X.1 OS release. Always a Letter, not a number. Goes alphabetically. </a:t>
            </a:r>
          </a:p>
          <a:p>
            <a:pPr marL="1200150" lvl="2" indent="-285750">
              <a:buFont typeface="Arial" panose="020B0604020202020204" pitchFamily="34" charset="0"/>
              <a:buChar char="•"/>
            </a:pPr>
            <a:r>
              <a:rPr lang="en-US" dirty="0"/>
              <a:t>From the example of iOS 13.1.3, Build 17A878 we can assume the A means either iOS 13.0 or 13.1.</a:t>
            </a:r>
          </a:p>
          <a:p>
            <a:pPr marL="742950" lvl="1" indent="-285750">
              <a:buFont typeface="Arial" panose="020B0604020202020204" pitchFamily="34" charset="0"/>
              <a:buChar char="•"/>
            </a:pPr>
            <a:r>
              <a:rPr lang="en-US" dirty="0"/>
              <a:t>Daily build version goes up numerically when a new build is tested. Most daily builds are not pushed out to the public.</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4F5E5FCB-1EBC-4F44-A3E4-0BE68CA793C7}"/>
              </a:ext>
            </a:extLst>
          </p:cNvPr>
          <p:cNvSpPr txBox="1"/>
          <p:nvPr/>
        </p:nvSpPr>
        <p:spPr>
          <a:xfrm>
            <a:off x="5689550" y="5322637"/>
            <a:ext cx="6375463" cy="923330"/>
          </a:xfrm>
          <a:prstGeom prst="rect">
            <a:avLst/>
          </a:prstGeom>
          <a:noFill/>
        </p:spPr>
        <p:txBody>
          <a:bodyPr wrap="none" rtlCol="0">
            <a:spAutoFit/>
          </a:bodyPr>
          <a:lstStyle/>
          <a:p>
            <a:pPr marL="285750" indent="-285750">
              <a:buFont typeface="Arial" panose="020B0604020202020204" pitchFamily="34" charset="0"/>
              <a:buChar char="•"/>
            </a:pPr>
            <a:r>
              <a:rPr lang="en-US" dirty="0"/>
              <a:t>The first shipment of iOS 13.0 was 17A577, which means Apple</a:t>
            </a:r>
          </a:p>
          <a:p>
            <a:r>
              <a:rPr lang="en-US" dirty="0"/>
              <a:t>made 577 builds of iOS13 before the first copy was shipped</a:t>
            </a:r>
          </a:p>
          <a:p>
            <a:r>
              <a:rPr lang="en-US" dirty="0"/>
              <a:t>out to users.</a:t>
            </a:r>
          </a:p>
        </p:txBody>
      </p:sp>
    </p:spTree>
    <p:extLst>
      <p:ext uri="{BB962C8B-B14F-4D97-AF65-F5344CB8AC3E}">
        <p14:creationId xmlns:p14="http://schemas.microsoft.com/office/powerpoint/2010/main" val="210265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42B2-FC83-5044-BBF2-2BE224E30EC3}"/>
              </a:ext>
            </a:extLst>
          </p:cNvPr>
          <p:cNvSpPr>
            <a:spLocks noGrp="1"/>
          </p:cNvSpPr>
          <p:nvPr>
            <p:ph type="title"/>
          </p:nvPr>
        </p:nvSpPr>
        <p:spPr>
          <a:xfrm>
            <a:off x="838200" y="188097"/>
            <a:ext cx="10515600" cy="1325563"/>
          </a:xfrm>
        </p:spPr>
        <p:txBody>
          <a:bodyPr/>
          <a:lstStyle/>
          <a:p>
            <a:r>
              <a:rPr lang="en-US" dirty="0"/>
              <a:t>iOS Builds (Continued)</a:t>
            </a:r>
          </a:p>
        </p:txBody>
      </p:sp>
      <p:pic>
        <p:nvPicPr>
          <p:cNvPr id="5" name="Content Placeholder 4" descr="Table&#10;&#10;Description automatically generated">
            <a:extLst>
              <a:ext uri="{FF2B5EF4-FFF2-40B4-BE49-F238E27FC236}">
                <a16:creationId xmlns:a16="http://schemas.microsoft.com/office/drawing/2014/main" id="{FB7B1735-B301-7447-AD72-9FB5FE35CB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28" y="1690688"/>
            <a:ext cx="2987484" cy="4737100"/>
          </a:xfrm>
        </p:spPr>
      </p:pic>
      <p:sp>
        <p:nvSpPr>
          <p:cNvPr id="6" name="TextBox 5">
            <a:extLst>
              <a:ext uri="{FF2B5EF4-FFF2-40B4-BE49-F238E27FC236}">
                <a16:creationId xmlns:a16="http://schemas.microsoft.com/office/drawing/2014/main" id="{016DA3CE-BC79-3E46-94F9-45D172C88845}"/>
              </a:ext>
            </a:extLst>
          </p:cNvPr>
          <p:cNvSpPr txBox="1"/>
          <p:nvPr/>
        </p:nvSpPr>
        <p:spPr>
          <a:xfrm>
            <a:off x="216027" y="1343069"/>
            <a:ext cx="2448106" cy="369332"/>
          </a:xfrm>
          <a:prstGeom prst="rect">
            <a:avLst/>
          </a:prstGeom>
          <a:noFill/>
        </p:spPr>
        <p:txBody>
          <a:bodyPr wrap="none" rtlCol="0">
            <a:spAutoFit/>
          </a:bodyPr>
          <a:lstStyle/>
          <a:p>
            <a:r>
              <a:rPr lang="en-US" dirty="0"/>
              <a:t>Major Build Numbering:</a:t>
            </a:r>
          </a:p>
        </p:txBody>
      </p:sp>
      <p:pic>
        <p:nvPicPr>
          <p:cNvPr id="8" name="Picture 7" descr="Table&#10;&#10;Description automatically generated">
            <a:extLst>
              <a:ext uri="{FF2B5EF4-FFF2-40B4-BE49-F238E27FC236}">
                <a16:creationId xmlns:a16="http://schemas.microsoft.com/office/drawing/2014/main" id="{E58FB975-E9FC-7846-90EE-F34E66737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512" y="1690688"/>
            <a:ext cx="4174750" cy="3636630"/>
          </a:xfrm>
          <a:prstGeom prst="rect">
            <a:avLst/>
          </a:prstGeom>
        </p:spPr>
      </p:pic>
      <p:sp>
        <p:nvSpPr>
          <p:cNvPr id="9" name="TextBox 8">
            <a:extLst>
              <a:ext uri="{FF2B5EF4-FFF2-40B4-BE49-F238E27FC236}">
                <a16:creationId xmlns:a16="http://schemas.microsoft.com/office/drawing/2014/main" id="{6CB3670D-1557-D54A-975E-29ED66DAEEFC}"/>
              </a:ext>
            </a:extLst>
          </p:cNvPr>
          <p:cNvSpPr txBox="1"/>
          <p:nvPr/>
        </p:nvSpPr>
        <p:spPr>
          <a:xfrm>
            <a:off x="3286305" y="1358346"/>
            <a:ext cx="2240742" cy="369332"/>
          </a:xfrm>
          <a:prstGeom prst="rect">
            <a:avLst/>
          </a:prstGeom>
          <a:noFill/>
        </p:spPr>
        <p:txBody>
          <a:bodyPr wrap="none" rtlCol="0">
            <a:spAutoFit/>
          </a:bodyPr>
          <a:lstStyle/>
          <a:p>
            <a:r>
              <a:rPr lang="en-US" dirty="0"/>
              <a:t>Minor Build Lettering:</a:t>
            </a:r>
          </a:p>
        </p:txBody>
      </p:sp>
      <p:pic>
        <p:nvPicPr>
          <p:cNvPr id="12" name="Picture 11">
            <a:extLst>
              <a:ext uri="{FF2B5EF4-FFF2-40B4-BE49-F238E27FC236}">
                <a16:creationId xmlns:a16="http://schemas.microsoft.com/office/drawing/2014/main" id="{D4064916-1EC3-9D43-9EAE-90ED33086BFA}"/>
              </a:ext>
            </a:extLst>
          </p:cNvPr>
          <p:cNvPicPr>
            <a:picLocks noChangeAspect="1"/>
          </p:cNvPicPr>
          <p:nvPr/>
        </p:nvPicPr>
        <p:blipFill>
          <a:blip r:embed="rId4"/>
          <a:stretch>
            <a:fillRect/>
          </a:stretch>
        </p:blipFill>
        <p:spPr>
          <a:xfrm>
            <a:off x="7378262" y="1712401"/>
            <a:ext cx="4356100" cy="3543300"/>
          </a:xfrm>
          <a:prstGeom prst="rect">
            <a:avLst/>
          </a:prstGeom>
        </p:spPr>
      </p:pic>
      <p:sp>
        <p:nvSpPr>
          <p:cNvPr id="13" name="TextBox 12">
            <a:extLst>
              <a:ext uri="{FF2B5EF4-FFF2-40B4-BE49-F238E27FC236}">
                <a16:creationId xmlns:a16="http://schemas.microsoft.com/office/drawing/2014/main" id="{40868CFB-CD2F-814E-AC6F-6ECA4AF93AE1}"/>
              </a:ext>
            </a:extLst>
          </p:cNvPr>
          <p:cNvSpPr txBox="1"/>
          <p:nvPr/>
        </p:nvSpPr>
        <p:spPr>
          <a:xfrm>
            <a:off x="7461055" y="1358346"/>
            <a:ext cx="2347117" cy="369332"/>
          </a:xfrm>
          <a:prstGeom prst="rect">
            <a:avLst/>
          </a:prstGeom>
          <a:noFill/>
        </p:spPr>
        <p:txBody>
          <a:bodyPr wrap="none" rtlCol="0">
            <a:spAutoFit/>
          </a:bodyPr>
          <a:lstStyle/>
          <a:p>
            <a:r>
              <a:rPr lang="en-US" dirty="0"/>
              <a:t>Daily Build Numbering:</a:t>
            </a:r>
          </a:p>
        </p:txBody>
      </p:sp>
    </p:spTree>
    <p:extLst>
      <p:ext uri="{BB962C8B-B14F-4D97-AF65-F5344CB8AC3E}">
        <p14:creationId xmlns:p14="http://schemas.microsoft.com/office/powerpoint/2010/main" val="3310286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1521</Words>
  <Application>Microsoft Office PowerPoint</Application>
  <PresentationFormat>Widescreen</PresentationFormat>
  <Paragraphs>129</Paragraphs>
  <Slides>33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-apple-system</vt:lpstr>
      <vt:lpstr>Arial</vt:lpstr>
      <vt:lpstr>Calibri</vt:lpstr>
      <vt:lpstr>Calibri Light</vt:lpstr>
      <vt:lpstr>Office Theme</vt:lpstr>
      <vt:lpstr>Investigating iPhone</vt:lpstr>
      <vt:lpstr>Introduction to iOS</vt:lpstr>
      <vt:lpstr>What is iOS?</vt:lpstr>
      <vt:lpstr>PowerPoint Presentation</vt:lpstr>
      <vt:lpstr>History of iOS</vt:lpstr>
      <vt:lpstr>History of iOS 13</vt:lpstr>
      <vt:lpstr>Apple iOS Codenames</vt:lpstr>
      <vt:lpstr>iOS Builds</vt:lpstr>
      <vt:lpstr>iOS Builds (Continued)</vt:lpstr>
      <vt:lpstr>Interfacing with iOS</vt:lpstr>
      <vt:lpstr>Intro to Interfacing with iOS</vt:lpstr>
      <vt:lpstr>iOS Gestures</vt:lpstr>
      <vt:lpstr>iOS Architecture</vt:lpstr>
      <vt:lpstr>PowerPoint Presentation</vt:lpstr>
      <vt:lpstr>PowerPoint Presentation</vt:lpstr>
      <vt:lpstr>PowerPoint Presentation</vt:lpstr>
      <vt:lpstr>PowerPoint Presentation</vt:lpstr>
      <vt:lpstr>PowerPoint Presentation</vt:lpstr>
      <vt:lpstr>PowerPoint Presentation</vt:lpstr>
      <vt:lpstr>iPhone Booting Process </vt:lpstr>
      <vt:lpstr>The Boot Chain:</vt:lpstr>
      <vt:lpstr>Boot ROM</vt:lpstr>
      <vt:lpstr>Low Level Bootloader (LLB)</vt:lpstr>
      <vt:lpstr>iBoot (Bootloader)</vt:lpstr>
      <vt:lpstr>iOS Kernel</vt:lpstr>
      <vt:lpstr>iOS partition layout</vt:lpstr>
      <vt:lpstr>iOS partition </vt:lpstr>
      <vt:lpstr>Common partitions (continues) </vt:lpstr>
      <vt:lpstr>PowerPoint Presentation</vt:lpstr>
      <vt:lpstr>Acquisition</vt:lpstr>
      <vt:lpstr>Mobile Forensics Steps</vt:lpstr>
      <vt:lpstr>Acquisition</vt:lpstr>
      <vt:lpstr>Visualization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8</cp:revision>
  <dcterms:created xsi:type="dcterms:W3CDTF">2021-01-18T02:02:41Z</dcterms:created>
  <dcterms:modified xsi:type="dcterms:W3CDTF">2022-04-14T14:11:11Z</dcterms:modified>
</cp:coreProperties>
</file>