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438" r:id="rId3"/>
    <p:sldId id="436" r:id="rId4"/>
    <p:sldId id="421" r:id="rId5"/>
    <p:sldId id="463" r:id="rId6"/>
    <p:sldId id="445" r:id="rId7"/>
    <p:sldId id="452" r:id="rId8"/>
    <p:sldId id="447" r:id="rId9"/>
    <p:sldId id="466" r:id="rId10"/>
    <p:sldId id="483" r:id="rId11"/>
    <p:sldId id="467" r:id="rId12"/>
    <p:sldId id="448" r:id="rId13"/>
    <p:sldId id="468" r:id="rId14"/>
    <p:sldId id="469" r:id="rId15"/>
    <p:sldId id="449" r:id="rId16"/>
    <p:sldId id="470" r:id="rId17"/>
    <p:sldId id="471" r:id="rId18"/>
    <p:sldId id="472" r:id="rId19"/>
    <p:sldId id="450" r:id="rId20"/>
    <p:sldId id="473" r:id="rId21"/>
    <p:sldId id="474" r:id="rId22"/>
    <p:sldId id="475" r:id="rId23"/>
    <p:sldId id="451" r:id="rId24"/>
    <p:sldId id="476" r:id="rId25"/>
    <p:sldId id="477" r:id="rId26"/>
    <p:sldId id="453" r:id="rId27"/>
    <p:sldId id="446" r:id="rId28"/>
    <p:sldId id="454" r:id="rId29"/>
    <p:sldId id="455" r:id="rId30"/>
    <p:sldId id="456" r:id="rId31"/>
    <p:sldId id="457" r:id="rId32"/>
    <p:sldId id="458" r:id="rId33"/>
    <p:sldId id="459" r:id="rId34"/>
    <p:sldId id="465" r:id="rId35"/>
    <p:sldId id="460" r:id="rId36"/>
    <p:sldId id="461" r:id="rId37"/>
    <p:sldId id="462" r:id="rId38"/>
    <p:sldId id="478" r:id="rId39"/>
    <p:sldId id="480" r:id="rId40"/>
    <p:sldId id="481" r:id="rId41"/>
    <p:sldId id="482" r:id="rId42"/>
    <p:sldId id="46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E00"/>
    <a:srgbClr val="AEAEAE"/>
    <a:srgbClr val="AB51D6"/>
    <a:srgbClr val="FF9A00"/>
    <a:srgbClr val="00AAD6"/>
    <a:srgbClr val="318EFD"/>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04"/>
    <p:restoredTop sz="96556" autoAdjust="0"/>
  </p:normalViewPr>
  <p:slideViewPr>
    <p:cSldViewPr snapToGrid="0">
      <p:cViewPr varScale="1">
        <p:scale>
          <a:sx n="107" d="100"/>
          <a:sy n="107" d="100"/>
        </p:scale>
        <p:origin x="154" y="7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A6DE2976-30AA-431C-BF52-54A92A63CB7D}"/>
    <pc:docChg chg="modSld">
      <pc:chgData name="Weifeng Xu" userId="e7aed605-a3dd-4d5a-a692-a87037af107b" providerId="ADAL" clId="{A6DE2976-30AA-431C-BF52-54A92A63CB7D}" dt="2022-04-21T14:58:12.085" v="0" actId="207"/>
      <pc:docMkLst>
        <pc:docMk/>
      </pc:docMkLst>
      <pc:sldChg chg="modSp mod">
        <pc:chgData name="Weifeng Xu" userId="e7aed605-a3dd-4d5a-a692-a87037af107b" providerId="ADAL" clId="{A6DE2976-30AA-431C-BF52-54A92A63CB7D}" dt="2022-04-21T14:58:12.085" v="0" actId="207"/>
        <pc:sldMkLst>
          <pc:docMk/>
          <pc:sldMk cId="3080834769" sldId="445"/>
        </pc:sldMkLst>
        <pc:spChg chg="mod">
          <ac:chgData name="Weifeng Xu" userId="e7aed605-a3dd-4d5a-a692-a87037af107b" providerId="ADAL" clId="{A6DE2976-30AA-431C-BF52-54A92A63CB7D}" dt="2022-04-21T14:58:12.085" v="0" actId="207"/>
          <ac:spMkLst>
            <pc:docMk/>
            <pc:sldMk cId="3080834769" sldId="445"/>
            <ac:spMk id="6" creationId="{975F3AB5-39D5-5544-AC81-8560303A640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4/21/2022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31</a:t>
            </a:fld>
            <a:endParaRPr lang="en-US"/>
          </a:p>
        </p:txBody>
      </p:sp>
    </p:spTree>
    <p:extLst>
      <p:ext uri="{BB962C8B-B14F-4D97-AF65-F5344CB8AC3E}">
        <p14:creationId xmlns:p14="http://schemas.microsoft.com/office/powerpoint/2010/main" val="2111234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4/21/2022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p:txBody>
          <a:bodyPr/>
          <a:lstStyle/>
          <a:p>
            <a:r>
              <a:rPr lang="en-GB" dirty="0" err="1"/>
              <a:t>KnowledgeC</a:t>
            </a:r>
            <a:r>
              <a:rPr lang="en-GB" dirty="0"/>
              <a:t> Investigation</a:t>
            </a:r>
            <a:endParaRPr lang="en-US" dirty="0"/>
          </a:p>
        </p:txBody>
      </p:sp>
      <p:sp>
        <p:nvSpPr>
          <p:cNvPr id="3" name="Subtitle 2">
            <a:extLst>
              <a:ext uri="{FF2B5EF4-FFF2-40B4-BE49-F238E27FC236}">
                <a16:creationId xmlns:a16="http://schemas.microsoft.com/office/drawing/2014/main" id="{58CD3106-2EE0-40F4-8C0B-042135FF9FB4}"/>
              </a:ext>
            </a:extLst>
          </p:cNvPr>
          <p:cNvSpPr>
            <a:spLocks noGrp="1"/>
          </p:cNvSpPr>
          <p:nvPr>
            <p:ph type="subTitle" idx="1"/>
          </p:nvPr>
        </p:nvSpPr>
        <p:spPr/>
        <p:txBody>
          <a:bodyPr/>
          <a:lstStyle/>
          <a:p>
            <a:r>
              <a:rPr lang="en-US" dirty="0"/>
              <a:t>iOS 13</a:t>
            </a:r>
          </a:p>
        </p:txBody>
      </p:sp>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F17C66-4442-DE44-85C0-B7E5F5298033}"/>
              </a:ext>
            </a:extLst>
          </p:cNvPr>
          <p:cNvSpPr txBox="1"/>
          <p:nvPr/>
        </p:nvSpPr>
        <p:spPr>
          <a:xfrm>
            <a:off x="2070245" y="2136338"/>
            <a:ext cx="3392487" cy="2585323"/>
          </a:xfrm>
          <a:prstGeom prst="rect">
            <a:avLst/>
          </a:prstGeom>
          <a:noFill/>
        </p:spPr>
        <p:txBody>
          <a:bodyPr wrap="square" rtlCol="0">
            <a:spAutoFit/>
          </a:bodyPr>
          <a:lstStyle/>
          <a:p>
            <a:r>
              <a:rPr lang="en-US" b="1" dirty="0"/>
              <a:t>/device/</a:t>
            </a:r>
            <a:r>
              <a:rPr lang="en-US" b="1" dirty="0" err="1"/>
              <a:t>isPluggedIn</a:t>
            </a:r>
            <a:endParaRPr lang="en-US" dirty="0"/>
          </a:p>
          <a:p>
            <a:r>
              <a:rPr lang="en-US" dirty="0"/>
              <a:t>Right: A visualization of the device if it was plugged in/charging or not.</a:t>
            </a:r>
            <a:br>
              <a:rPr lang="en-US" dirty="0"/>
            </a:br>
            <a:r>
              <a:rPr lang="en-US" dirty="0"/>
              <a:t>0 = unplugged</a:t>
            </a:r>
            <a:br>
              <a:rPr lang="en-US" dirty="0"/>
            </a:br>
            <a:r>
              <a:rPr lang="en-US" dirty="0"/>
              <a:t>1 = plugged in</a:t>
            </a:r>
            <a:br>
              <a:rPr lang="en-US" dirty="0"/>
            </a:br>
            <a:r>
              <a:rPr lang="en-US" dirty="0"/>
              <a:t>*Note that wireless charging shows as being "Plugged In".</a:t>
            </a:r>
          </a:p>
          <a:p>
            <a:r>
              <a:rPr lang="en-US" dirty="0"/>
              <a:t> </a:t>
            </a:r>
          </a:p>
        </p:txBody>
      </p:sp>
      <p:pic>
        <p:nvPicPr>
          <p:cNvPr id="5" name="Picture 4" descr="What to Do When iPhone Stuck on Update Requested during iOS 12 Update">
            <a:extLst>
              <a:ext uri="{FF2B5EF4-FFF2-40B4-BE49-F238E27FC236}">
                <a16:creationId xmlns:a16="http://schemas.microsoft.com/office/drawing/2014/main" id="{2F3C97E5-96E6-0D49-9234-805B5E8A3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784" y="1609705"/>
            <a:ext cx="5725413" cy="524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073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to do if your new Apple iPhone XR won&amp;amp;#39;t turn on? [Troubleshooting  Guide]">
            <a:extLst>
              <a:ext uri="{FF2B5EF4-FFF2-40B4-BE49-F238E27FC236}">
                <a16:creationId xmlns:a16="http://schemas.microsoft.com/office/drawing/2014/main" id="{D1F9C3E9-B40A-8840-B512-ACCDCDB83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9528"/>
            <a:ext cx="5588720" cy="41861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se AssistiveTouch on your iPhone, iPad, or iPod touch - Apple Support">
            <a:extLst>
              <a:ext uri="{FF2B5EF4-FFF2-40B4-BE49-F238E27FC236}">
                <a16:creationId xmlns:a16="http://schemas.microsoft.com/office/drawing/2014/main" id="{C8DDDD74-547D-3240-8075-FACB03E18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9672" y="1637074"/>
            <a:ext cx="2006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7540D3-C3A7-3B4B-A975-A5E8E5DD43C7}"/>
              </a:ext>
            </a:extLst>
          </p:cNvPr>
          <p:cNvSpPr txBox="1"/>
          <p:nvPr/>
        </p:nvSpPr>
        <p:spPr>
          <a:xfrm>
            <a:off x="4011830" y="2982436"/>
            <a:ext cx="4461927" cy="1754326"/>
          </a:xfrm>
          <a:prstGeom prst="rect">
            <a:avLst/>
          </a:prstGeom>
          <a:noFill/>
        </p:spPr>
        <p:txBody>
          <a:bodyPr wrap="none" rtlCol="0">
            <a:spAutoFit/>
          </a:bodyPr>
          <a:lstStyle/>
          <a:p>
            <a:r>
              <a:rPr lang="en-US" b="1" dirty="0"/>
              <a:t>/</a:t>
            </a:r>
            <a:r>
              <a:rPr lang="en-US" b="1" dirty="0" err="1"/>
              <a:t>displayIsBacklit</a:t>
            </a:r>
            <a:endParaRPr lang="en-US" dirty="0"/>
          </a:p>
          <a:p>
            <a:endParaRPr lang="en-US" dirty="0"/>
          </a:p>
          <a:p>
            <a:r>
              <a:rPr lang="en-US" dirty="0"/>
              <a:t>Indicates if the device backlight was lit or not.</a:t>
            </a:r>
            <a:br>
              <a:rPr lang="en-US" dirty="0"/>
            </a:br>
            <a:r>
              <a:rPr lang="en-US" dirty="0"/>
              <a:t>0 = Backlight off (LEFT)</a:t>
            </a:r>
            <a:br>
              <a:rPr lang="en-US" dirty="0"/>
            </a:br>
            <a:r>
              <a:rPr lang="en-US" dirty="0"/>
              <a:t>1 = Backlight on (RIGHT)</a:t>
            </a:r>
          </a:p>
          <a:p>
            <a:endParaRPr lang="en-US" dirty="0"/>
          </a:p>
        </p:txBody>
      </p:sp>
    </p:spTree>
    <p:extLst>
      <p:ext uri="{BB962C8B-B14F-4D97-AF65-F5344CB8AC3E}">
        <p14:creationId xmlns:p14="http://schemas.microsoft.com/office/powerpoint/2010/main" val="252721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98FA-44AD-BF42-9452-A996BBE282EF}"/>
              </a:ext>
            </a:extLst>
          </p:cNvPr>
          <p:cNvSpPr>
            <a:spLocks noGrp="1"/>
          </p:cNvSpPr>
          <p:nvPr>
            <p:ph type="title"/>
          </p:nvPr>
        </p:nvSpPr>
        <p:spPr>
          <a:xfrm>
            <a:off x="0" y="18255"/>
            <a:ext cx="10515600" cy="1325563"/>
          </a:xfrm>
        </p:spPr>
        <p:txBody>
          <a:bodyPr/>
          <a:lstStyle/>
          <a:p>
            <a:r>
              <a:rPr lang="en-US" dirty="0"/>
              <a:t>ZSTREAMNAMES &amp; Meanings (2)</a:t>
            </a:r>
          </a:p>
        </p:txBody>
      </p:sp>
      <p:graphicFrame>
        <p:nvGraphicFramePr>
          <p:cNvPr id="4" name="Table 7">
            <a:extLst>
              <a:ext uri="{FF2B5EF4-FFF2-40B4-BE49-F238E27FC236}">
                <a16:creationId xmlns:a16="http://schemas.microsoft.com/office/drawing/2014/main" id="{AAD20F0C-F432-2648-9D53-82B2DCE0C652}"/>
              </a:ext>
            </a:extLst>
          </p:cNvPr>
          <p:cNvGraphicFramePr>
            <a:graphicFrameLocks/>
          </p:cNvGraphicFramePr>
          <p:nvPr>
            <p:extLst>
              <p:ext uri="{D42A27DB-BD31-4B8C-83A1-F6EECF244321}">
                <p14:modId xmlns:p14="http://schemas.microsoft.com/office/powerpoint/2010/main" val="3282690945"/>
              </p:ext>
            </p:extLst>
          </p:nvPr>
        </p:nvGraphicFramePr>
        <p:xfrm>
          <a:off x="0" y="1981200"/>
          <a:ext cx="12192000" cy="4876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31902196"/>
                    </a:ext>
                  </a:extLst>
                </a:gridCol>
                <a:gridCol w="4064000">
                  <a:extLst>
                    <a:ext uri="{9D8B030D-6E8A-4147-A177-3AD203B41FA5}">
                      <a16:colId xmlns:a16="http://schemas.microsoft.com/office/drawing/2014/main" val="3074352320"/>
                    </a:ext>
                  </a:extLst>
                </a:gridCol>
                <a:gridCol w="4064000">
                  <a:extLst>
                    <a:ext uri="{9D8B030D-6E8A-4147-A177-3AD203B41FA5}">
                      <a16:colId xmlns:a16="http://schemas.microsoft.com/office/drawing/2014/main" val="2250780545"/>
                    </a:ext>
                  </a:extLst>
                </a:gridCol>
              </a:tblGrid>
              <a:tr h="370840">
                <a:tc>
                  <a:txBody>
                    <a:bodyPr/>
                    <a:lstStyle/>
                    <a:p>
                      <a:pPr algn="ctr"/>
                      <a:r>
                        <a:rPr lang="en-US" b="1" dirty="0"/>
                        <a:t>ZSTREAMNAME</a:t>
                      </a:r>
                      <a:endParaRPr lang="en-US" dirty="0"/>
                    </a:p>
                  </a:txBody>
                  <a:tcPr marL="95250" marR="95250" marT="95250" marB="95250"/>
                </a:tc>
                <a:tc>
                  <a:txBody>
                    <a:bodyPr/>
                    <a:lstStyle/>
                    <a:p>
                      <a:pPr algn="ctr"/>
                      <a:r>
                        <a:rPr lang="en-US" b="1"/>
                        <a:t>Value Field</a:t>
                      </a:r>
                      <a:endParaRPr lang="en-US"/>
                    </a:p>
                  </a:txBody>
                  <a:tcPr marL="95250" marR="95250" marT="95250" marB="95250"/>
                </a:tc>
                <a:tc>
                  <a:txBody>
                    <a:bodyPr/>
                    <a:lstStyle/>
                    <a:p>
                      <a:pPr algn="ctr"/>
                      <a:r>
                        <a:rPr lang="en-US" b="1" dirty="0"/>
                        <a:t>Description</a:t>
                      </a:r>
                      <a:endParaRPr lang="en-US" dirty="0"/>
                    </a:p>
                  </a:txBody>
                  <a:tcPr marL="95250" marR="95250" marT="95250" marB="95250"/>
                </a:tc>
                <a:extLst>
                  <a:ext uri="{0D108BD9-81ED-4DB2-BD59-A6C34878D82A}">
                    <a16:rowId xmlns:a16="http://schemas.microsoft.com/office/drawing/2014/main" val="630445023"/>
                  </a:ext>
                </a:extLst>
              </a:tr>
              <a:tr h="370840">
                <a:tc>
                  <a:txBody>
                    <a:bodyPr/>
                    <a:lstStyle/>
                    <a:p>
                      <a:pPr algn="ctr"/>
                      <a:r>
                        <a:rPr lang="en-US" b="1"/>
                        <a:t>/keybag/isLocked</a:t>
                      </a:r>
                      <a:endParaRPr lang="en-US"/>
                    </a:p>
                  </a:txBody>
                  <a:tcPr marL="95250" marR="95250" marT="95250" marB="95250"/>
                </a:tc>
                <a:tc>
                  <a:txBody>
                    <a:bodyPr/>
                    <a:lstStyle/>
                    <a:p>
                      <a:pPr algn="ctr"/>
                      <a:r>
                        <a:rPr lang="en-US"/>
                        <a:t>ZVALUEINTEGER</a:t>
                      </a:r>
                      <a:br>
                        <a:rPr lang="en-US"/>
                      </a:br>
                      <a:r>
                        <a:rPr lang="en-US"/>
                        <a:t>or ZVALUEDOUBLE</a:t>
                      </a:r>
                    </a:p>
                  </a:txBody>
                  <a:tcPr marL="95250" marR="95250" marT="95250" marB="95250"/>
                </a:tc>
                <a:tc>
                  <a:txBody>
                    <a:bodyPr/>
                    <a:lstStyle/>
                    <a:p>
                      <a:pPr algn="ctr"/>
                      <a:r>
                        <a:rPr lang="en-US" dirty="0"/>
                        <a:t>Indicates if the device </a:t>
                      </a:r>
                      <a:r>
                        <a:rPr lang="en-US" dirty="0" err="1"/>
                        <a:t>keybag</a:t>
                      </a:r>
                      <a:r>
                        <a:rPr lang="en-US" dirty="0"/>
                        <a:t> was locked or not.</a:t>
                      </a:r>
                      <a:br>
                        <a:rPr lang="en-US" dirty="0"/>
                      </a:br>
                      <a:r>
                        <a:rPr lang="en-US" dirty="0"/>
                        <a:t>0 = </a:t>
                      </a:r>
                      <a:r>
                        <a:rPr lang="en-US" dirty="0" err="1"/>
                        <a:t>Keybag</a:t>
                      </a:r>
                      <a:r>
                        <a:rPr lang="en-US" dirty="0"/>
                        <a:t> is locked</a:t>
                      </a:r>
                      <a:br>
                        <a:rPr lang="en-US" dirty="0"/>
                      </a:br>
                      <a:r>
                        <a:rPr lang="en-US" dirty="0"/>
                        <a:t>1 = </a:t>
                      </a:r>
                      <a:r>
                        <a:rPr lang="en-US" dirty="0" err="1"/>
                        <a:t>Keybag</a:t>
                      </a:r>
                      <a:r>
                        <a:rPr lang="en-US" dirty="0"/>
                        <a:t> is unlocked</a:t>
                      </a:r>
                    </a:p>
                  </a:txBody>
                  <a:tcPr marL="95250" marR="95250" marT="95250" marB="95250"/>
                </a:tc>
                <a:extLst>
                  <a:ext uri="{0D108BD9-81ED-4DB2-BD59-A6C34878D82A}">
                    <a16:rowId xmlns:a16="http://schemas.microsoft.com/office/drawing/2014/main" val="305325013"/>
                  </a:ext>
                </a:extLst>
              </a:tr>
              <a:tr h="370840">
                <a:tc>
                  <a:txBody>
                    <a:bodyPr/>
                    <a:lstStyle/>
                    <a:p>
                      <a:pPr algn="ctr"/>
                      <a:r>
                        <a:rPr lang="en-US" b="1" dirty="0"/>
                        <a:t>/device/</a:t>
                      </a:r>
                      <a:r>
                        <a:rPr lang="en-US" b="1" dirty="0" err="1"/>
                        <a:t>isLocked</a:t>
                      </a:r>
                      <a:endParaRPr lang="en-US" dirty="0"/>
                    </a:p>
                  </a:txBody>
                  <a:tcPr marL="95250" marR="95250" marT="95250" marB="95250"/>
                </a:tc>
                <a:tc>
                  <a:txBody>
                    <a:bodyPr/>
                    <a:lstStyle/>
                    <a:p>
                      <a:pPr algn="ctr"/>
                      <a:r>
                        <a:rPr lang="en-US"/>
                        <a:t>ZVALUEINTEGER</a:t>
                      </a:r>
                      <a:br>
                        <a:rPr lang="en-US"/>
                      </a:br>
                      <a:r>
                        <a:rPr lang="en-US"/>
                        <a:t>or ZVALUEDOUBLE</a:t>
                      </a:r>
                    </a:p>
                  </a:txBody>
                  <a:tcPr marL="95250" marR="95250" marT="95250" marB="95250"/>
                </a:tc>
                <a:tc>
                  <a:txBody>
                    <a:bodyPr/>
                    <a:lstStyle/>
                    <a:p>
                      <a:pPr algn="ctr"/>
                      <a:r>
                        <a:rPr lang="en-US" dirty="0"/>
                        <a:t>Indicates if the device is passcode locked or not.</a:t>
                      </a:r>
                      <a:br>
                        <a:rPr lang="en-US" dirty="0"/>
                      </a:br>
                      <a:r>
                        <a:rPr lang="en-US" dirty="0"/>
                        <a:t>0 = Device is locked</a:t>
                      </a:r>
                      <a:br>
                        <a:rPr lang="en-US" dirty="0"/>
                      </a:br>
                      <a:r>
                        <a:rPr lang="en-US" dirty="0"/>
                        <a:t>1 = Device is unlocked</a:t>
                      </a:r>
                    </a:p>
                  </a:txBody>
                  <a:tcPr marL="95250" marR="95250" marT="95250" marB="95250"/>
                </a:tc>
                <a:extLst>
                  <a:ext uri="{0D108BD9-81ED-4DB2-BD59-A6C34878D82A}">
                    <a16:rowId xmlns:a16="http://schemas.microsoft.com/office/drawing/2014/main" val="4294500197"/>
                  </a:ext>
                </a:extLst>
              </a:tr>
              <a:tr h="370840">
                <a:tc>
                  <a:txBody>
                    <a:bodyPr/>
                    <a:lstStyle/>
                    <a:p>
                      <a:pPr algn="ctr"/>
                      <a:r>
                        <a:rPr lang="en-US" b="1" dirty="0"/>
                        <a:t>/media/</a:t>
                      </a:r>
                      <a:r>
                        <a:rPr lang="en-US" b="1" dirty="0" err="1"/>
                        <a:t>nowPlaying</a:t>
                      </a:r>
                      <a:endParaRPr lang="en-US" dirty="0"/>
                    </a:p>
                  </a:txBody>
                  <a:tcPr marL="95250" marR="95250" marT="95250" marB="95250"/>
                </a:tc>
                <a:tc>
                  <a:txBody>
                    <a:bodyPr/>
                    <a:lstStyle/>
                    <a:p>
                      <a:pPr algn="ctr"/>
                      <a:r>
                        <a:rPr lang="en-US"/>
                        <a:t>ZVALUESTRING</a:t>
                      </a:r>
                      <a:br>
                        <a:rPr lang="en-US"/>
                      </a:br>
                      <a:r>
                        <a:rPr lang="en-US"/>
                        <a:t>&amp; ZHASSTRUCTUREDMETADATA</a:t>
                      </a:r>
                      <a:br>
                        <a:rPr lang="en-US"/>
                      </a:br>
                      <a:r>
                        <a:rPr lang="en-US"/>
                        <a:t>&amp; ZSTRUCTUREDMETADATA</a:t>
                      </a:r>
                    </a:p>
                  </a:txBody>
                  <a:tcPr marL="95250" marR="95250" marT="95250" marB="95250"/>
                </a:tc>
                <a:tc>
                  <a:txBody>
                    <a:bodyPr/>
                    <a:lstStyle/>
                    <a:p>
                      <a:pPr algn="ctr"/>
                      <a:r>
                        <a:rPr lang="en-US" dirty="0"/>
                        <a:t>ZVALUESTRING records information such as if the media is playing from YouTube, Music or Safari etc.</a:t>
                      </a:r>
                      <a:br>
                        <a:rPr lang="en-US" dirty="0"/>
                      </a:br>
                      <a:r>
                        <a:rPr lang="en-US" dirty="0"/>
                        <a:t>ZHASSTRUCTUREDMETADATA is 1 if more information is available about this record.</a:t>
                      </a:r>
                    </a:p>
                    <a:p>
                      <a:pPr algn="ctr"/>
                      <a:endParaRPr lang="en-US" dirty="0"/>
                    </a:p>
                  </a:txBody>
                  <a:tcPr marL="95250" marR="95250" marT="95250" marB="95250"/>
                </a:tc>
                <a:extLst>
                  <a:ext uri="{0D108BD9-81ED-4DB2-BD59-A6C34878D82A}">
                    <a16:rowId xmlns:a16="http://schemas.microsoft.com/office/drawing/2014/main" val="3245259680"/>
                  </a:ext>
                </a:extLst>
              </a:tr>
            </a:tbl>
          </a:graphicData>
        </a:graphic>
      </p:graphicFrame>
    </p:spTree>
    <p:extLst>
      <p:ext uri="{BB962C8B-B14F-4D97-AF65-F5344CB8AC3E}">
        <p14:creationId xmlns:p14="http://schemas.microsoft.com/office/powerpoint/2010/main" val="3714573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o bypass passcode lock screens on iPhones and iPads using iOS 12 |  Computerworld">
            <a:extLst>
              <a:ext uri="{FF2B5EF4-FFF2-40B4-BE49-F238E27FC236}">
                <a16:creationId xmlns:a16="http://schemas.microsoft.com/office/drawing/2014/main" id="{255B1A79-39B0-7040-A8B5-A2DFCD169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316" y="2329544"/>
            <a:ext cx="6792684" cy="45284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6E030E-1AAB-DE43-A091-D4CF0F14777C}"/>
              </a:ext>
            </a:extLst>
          </p:cNvPr>
          <p:cNvSpPr txBox="1"/>
          <p:nvPr/>
        </p:nvSpPr>
        <p:spPr>
          <a:xfrm>
            <a:off x="489857" y="370115"/>
            <a:ext cx="1871090" cy="1200329"/>
          </a:xfrm>
          <a:prstGeom prst="rect">
            <a:avLst/>
          </a:prstGeom>
          <a:noFill/>
        </p:spPr>
        <p:txBody>
          <a:bodyPr wrap="none" rtlCol="0">
            <a:spAutoFit/>
          </a:bodyPr>
          <a:lstStyle/>
          <a:p>
            <a:pPr fontAlgn="t"/>
            <a:r>
              <a:rPr lang="en-US" b="1" dirty="0"/>
              <a:t>/</a:t>
            </a:r>
            <a:r>
              <a:rPr lang="en-US" b="1" dirty="0" err="1"/>
              <a:t>keybag</a:t>
            </a:r>
            <a:r>
              <a:rPr lang="en-US" b="1" dirty="0"/>
              <a:t>/</a:t>
            </a:r>
            <a:r>
              <a:rPr lang="en-US" b="1" dirty="0" err="1"/>
              <a:t>isLocked</a:t>
            </a:r>
            <a:endParaRPr lang="en-US" b="1" dirty="0"/>
          </a:p>
          <a:p>
            <a:pPr fontAlgn="t"/>
            <a:r>
              <a:rPr lang="en-US" b="1" dirty="0"/>
              <a:t>&amp;</a:t>
            </a:r>
            <a:endParaRPr lang="en-US" dirty="0"/>
          </a:p>
          <a:p>
            <a:pPr fontAlgn="t"/>
            <a:r>
              <a:rPr lang="en-US" b="1" dirty="0"/>
              <a:t>/device/</a:t>
            </a:r>
            <a:r>
              <a:rPr lang="en-US" b="1" dirty="0" err="1"/>
              <a:t>isLocked</a:t>
            </a:r>
            <a:endParaRPr lang="en-US" dirty="0"/>
          </a:p>
          <a:p>
            <a:endParaRPr lang="en-US" dirty="0"/>
          </a:p>
        </p:txBody>
      </p:sp>
      <p:sp>
        <p:nvSpPr>
          <p:cNvPr id="6" name="TextBox 5">
            <a:extLst>
              <a:ext uri="{FF2B5EF4-FFF2-40B4-BE49-F238E27FC236}">
                <a16:creationId xmlns:a16="http://schemas.microsoft.com/office/drawing/2014/main" id="{81C57D09-569E-B449-96F7-B3612AD23425}"/>
              </a:ext>
            </a:extLst>
          </p:cNvPr>
          <p:cNvSpPr txBox="1"/>
          <p:nvPr/>
        </p:nvSpPr>
        <p:spPr>
          <a:xfrm>
            <a:off x="489857" y="1469571"/>
            <a:ext cx="9993120" cy="646331"/>
          </a:xfrm>
          <a:prstGeom prst="rect">
            <a:avLst/>
          </a:prstGeom>
          <a:noFill/>
        </p:spPr>
        <p:txBody>
          <a:bodyPr wrap="none" rtlCol="0">
            <a:spAutoFit/>
          </a:bodyPr>
          <a:lstStyle/>
          <a:p>
            <a:r>
              <a:rPr lang="en-US" dirty="0"/>
              <a:t>What is </a:t>
            </a:r>
            <a:r>
              <a:rPr lang="en-US" dirty="0" err="1"/>
              <a:t>keybag</a:t>
            </a:r>
            <a:r>
              <a:rPr lang="en-US" dirty="0"/>
              <a:t>?</a:t>
            </a:r>
          </a:p>
          <a:p>
            <a:r>
              <a:rPr lang="en-US" dirty="0"/>
              <a:t>The device </a:t>
            </a:r>
            <a:r>
              <a:rPr lang="en-US" dirty="0" err="1"/>
              <a:t>keybag</a:t>
            </a:r>
            <a:r>
              <a:rPr lang="en-US" dirty="0"/>
              <a:t> is used to store the encryption keys used for operations involving device-specific data. </a:t>
            </a:r>
          </a:p>
        </p:txBody>
      </p:sp>
      <p:sp>
        <p:nvSpPr>
          <p:cNvPr id="7" name="TextBox 6">
            <a:extLst>
              <a:ext uri="{FF2B5EF4-FFF2-40B4-BE49-F238E27FC236}">
                <a16:creationId xmlns:a16="http://schemas.microsoft.com/office/drawing/2014/main" id="{B5E0A041-6909-564B-8829-907D63DE4F90}"/>
              </a:ext>
            </a:extLst>
          </p:cNvPr>
          <p:cNvSpPr txBox="1"/>
          <p:nvPr/>
        </p:nvSpPr>
        <p:spPr>
          <a:xfrm>
            <a:off x="489857" y="2028817"/>
            <a:ext cx="4735286" cy="1477328"/>
          </a:xfrm>
          <a:prstGeom prst="rect">
            <a:avLst/>
          </a:prstGeom>
          <a:noFill/>
        </p:spPr>
        <p:txBody>
          <a:bodyPr wrap="square" rtlCol="0">
            <a:spAutoFit/>
          </a:bodyPr>
          <a:lstStyle/>
          <a:p>
            <a:r>
              <a:rPr lang="en-US" dirty="0"/>
              <a:t>Since iOS devices are configured for use by a single user (the default configuration), the device </a:t>
            </a:r>
            <a:r>
              <a:rPr lang="en-US" dirty="0" err="1"/>
              <a:t>keybag</a:t>
            </a:r>
            <a:r>
              <a:rPr lang="en-US" dirty="0"/>
              <a:t> and the user </a:t>
            </a:r>
            <a:r>
              <a:rPr lang="en-US" dirty="0" err="1"/>
              <a:t>keybag</a:t>
            </a:r>
            <a:r>
              <a:rPr lang="en-US" dirty="0"/>
              <a:t> are one and the same and are protected by the user’s passcode.</a:t>
            </a:r>
          </a:p>
        </p:txBody>
      </p:sp>
      <p:sp>
        <p:nvSpPr>
          <p:cNvPr id="8" name="TextBox 7">
            <a:extLst>
              <a:ext uri="{FF2B5EF4-FFF2-40B4-BE49-F238E27FC236}">
                <a16:creationId xmlns:a16="http://schemas.microsoft.com/office/drawing/2014/main" id="{3CFE4EDB-CE69-7E47-B97C-96EB5996E7BA}"/>
              </a:ext>
            </a:extLst>
          </p:cNvPr>
          <p:cNvSpPr txBox="1"/>
          <p:nvPr/>
        </p:nvSpPr>
        <p:spPr>
          <a:xfrm>
            <a:off x="489857" y="3726436"/>
            <a:ext cx="3809826" cy="2308324"/>
          </a:xfrm>
          <a:prstGeom prst="rect">
            <a:avLst/>
          </a:prstGeom>
          <a:noFill/>
        </p:spPr>
        <p:txBody>
          <a:bodyPr wrap="none" rtlCol="0">
            <a:spAutoFit/>
          </a:bodyPr>
          <a:lstStyle/>
          <a:p>
            <a:pPr fontAlgn="t"/>
            <a:r>
              <a:rPr lang="en-US" dirty="0"/>
              <a:t>If the device </a:t>
            </a:r>
            <a:r>
              <a:rPr lang="en-US" dirty="0" err="1"/>
              <a:t>keybag</a:t>
            </a:r>
            <a:r>
              <a:rPr lang="en-US" dirty="0"/>
              <a:t> was locked or not.</a:t>
            </a:r>
            <a:br>
              <a:rPr lang="en-US" dirty="0"/>
            </a:br>
            <a:r>
              <a:rPr lang="en-US" dirty="0"/>
              <a:t>0 = </a:t>
            </a:r>
            <a:r>
              <a:rPr lang="en-US" dirty="0" err="1"/>
              <a:t>Keybag</a:t>
            </a:r>
            <a:r>
              <a:rPr lang="en-US" dirty="0"/>
              <a:t> is locked</a:t>
            </a:r>
            <a:br>
              <a:rPr lang="en-US" dirty="0"/>
            </a:br>
            <a:r>
              <a:rPr lang="en-US" dirty="0"/>
              <a:t>1 = </a:t>
            </a:r>
            <a:r>
              <a:rPr lang="en-US" dirty="0" err="1"/>
              <a:t>Keybag</a:t>
            </a:r>
            <a:r>
              <a:rPr lang="en-US" dirty="0"/>
              <a:t> is unlocked</a:t>
            </a:r>
          </a:p>
          <a:p>
            <a:pPr fontAlgn="t"/>
            <a:endParaRPr lang="en-US" dirty="0"/>
          </a:p>
          <a:p>
            <a:pPr fontAlgn="t"/>
            <a:r>
              <a:rPr lang="en-US" dirty="0"/>
              <a:t>If the device is passcode locked or not.</a:t>
            </a:r>
            <a:br>
              <a:rPr lang="en-US" dirty="0"/>
            </a:br>
            <a:r>
              <a:rPr lang="en-US" dirty="0"/>
              <a:t>0 = Device is locked</a:t>
            </a:r>
            <a:br>
              <a:rPr lang="en-US" dirty="0"/>
            </a:br>
            <a:r>
              <a:rPr lang="en-US" dirty="0"/>
              <a:t>1 = Device is unlocked</a:t>
            </a:r>
          </a:p>
          <a:p>
            <a:endParaRPr lang="en-US" dirty="0"/>
          </a:p>
        </p:txBody>
      </p:sp>
    </p:spTree>
    <p:extLst>
      <p:ext uri="{BB962C8B-B14F-4D97-AF65-F5344CB8AC3E}">
        <p14:creationId xmlns:p14="http://schemas.microsoft.com/office/powerpoint/2010/main" val="42199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F371D-9020-F542-91BB-A74EB819AB51}"/>
              </a:ext>
            </a:extLst>
          </p:cNvPr>
          <p:cNvSpPr>
            <a:spLocks noGrp="1"/>
          </p:cNvSpPr>
          <p:nvPr>
            <p:ph idx="1"/>
          </p:nvPr>
        </p:nvSpPr>
        <p:spPr>
          <a:xfrm>
            <a:off x="424544" y="1253331"/>
            <a:ext cx="10515600" cy="4351338"/>
          </a:xfrm>
        </p:spPr>
        <p:txBody>
          <a:bodyPr/>
          <a:lstStyle/>
          <a:p>
            <a:r>
              <a:rPr lang="en-US" b="1" dirty="0"/>
              <a:t>/media/</a:t>
            </a:r>
            <a:r>
              <a:rPr lang="en-US" b="1" dirty="0" err="1"/>
              <a:t>nowPlaying</a:t>
            </a:r>
            <a:endParaRPr lang="en-US" b="1" dirty="0"/>
          </a:p>
          <a:p>
            <a:r>
              <a:rPr lang="en-US" dirty="0"/>
              <a:t>Indicates information such as if the media is playing from YouTube, Music or Safari etc.</a:t>
            </a:r>
          </a:p>
          <a:p>
            <a:pPr marL="0" indent="0">
              <a:buNone/>
            </a:pPr>
            <a:endParaRPr lang="en-US" dirty="0"/>
          </a:p>
        </p:txBody>
      </p:sp>
      <p:pic>
        <p:nvPicPr>
          <p:cNvPr id="4100" name="Picture 4" descr="This Workaround Lets You Record Music Playing on Your iPhone While Filming  a Video « iOS &amp;amp;amp; iPhone :: Gadget Hacks">
            <a:extLst>
              <a:ext uri="{FF2B5EF4-FFF2-40B4-BE49-F238E27FC236}">
                <a16:creationId xmlns:a16="http://schemas.microsoft.com/office/drawing/2014/main" id="{B5D02A93-B4B2-3847-9FA8-056BA854D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764" y="2841170"/>
            <a:ext cx="8569235" cy="401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2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9DEF-0AC9-844C-8B79-D1475C187BFA}"/>
              </a:ext>
            </a:extLst>
          </p:cNvPr>
          <p:cNvSpPr>
            <a:spLocks noGrp="1"/>
          </p:cNvSpPr>
          <p:nvPr>
            <p:ph type="title"/>
          </p:nvPr>
        </p:nvSpPr>
        <p:spPr>
          <a:xfrm>
            <a:off x="0" y="18255"/>
            <a:ext cx="10515600" cy="1325563"/>
          </a:xfrm>
        </p:spPr>
        <p:txBody>
          <a:bodyPr/>
          <a:lstStyle/>
          <a:p>
            <a:r>
              <a:rPr lang="en-US" dirty="0"/>
              <a:t>ZSTREAMNAMES &amp; Meanings (3)</a:t>
            </a:r>
          </a:p>
        </p:txBody>
      </p:sp>
      <p:sp>
        <p:nvSpPr>
          <p:cNvPr id="3" name="Content Placeholder 2">
            <a:extLst>
              <a:ext uri="{FF2B5EF4-FFF2-40B4-BE49-F238E27FC236}">
                <a16:creationId xmlns:a16="http://schemas.microsoft.com/office/drawing/2014/main" id="{A674BEC3-1D79-2842-B07F-81CEA51EA53E}"/>
              </a:ext>
            </a:extLst>
          </p:cNvPr>
          <p:cNvSpPr>
            <a:spLocks noGrp="1"/>
          </p:cNvSpPr>
          <p:nvPr>
            <p:ph idx="1"/>
          </p:nvPr>
        </p:nvSpPr>
        <p:spPr/>
        <p:txBody>
          <a:bodyPr/>
          <a:lstStyle/>
          <a:p>
            <a:endParaRPr lang="en-US"/>
          </a:p>
        </p:txBody>
      </p:sp>
      <p:graphicFrame>
        <p:nvGraphicFramePr>
          <p:cNvPr id="4" name="Table 7">
            <a:extLst>
              <a:ext uri="{FF2B5EF4-FFF2-40B4-BE49-F238E27FC236}">
                <a16:creationId xmlns:a16="http://schemas.microsoft.com/office/drawing/2014/main" id="{EA76AB57-5E1A-3D45-9D66-1982C999276F}"/>
              </a:ext>
            </a:extLst>
          </p:cNvPr>
          <p:cNvGraphicFramePr>
            <a:graphicFrameLocks/>
          </p:cNvGraphicFramePr>
          <p:nvPr>
            <p:extLst>
              <p:ext uri="{D42A27DB-BD31-4B8C-83A1-F6EECF244321}">
                <p14:modId xmlns:p14="http://schemas.microsoft.com/office/powerpoint/2010/main" val="3282079763"/>
              </p:ext>
            </p:extLst>
          </p:nvPr>
        </p:nvGraphicFramePr>
        <p:xfrm>
          <a:off x="0" y="1706880"/>
          <a:ext cx="12192000" cy="51511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31902196"/>
                    </a:ext>
                  </a:extLst>
                </a:gridCol>
                <a:gridCol w="4064000">
                  <a:extLst>
                    <a:ext uri="{9D8B030D-6E8A-4147-A177-3AD203B41FA5}">
                      <a16:colId xmlns:a16="http://schemas.microsoft.com/office/drawing/2014/main" val="3074352320"/>
                    </a:ext>
                  </a:extLst>
                </a:gridCol>
                <a:gridCol w="4064000">
                  <a:extLst>
                    <a:ext uri="{9D8B030D-6E8A-4147-A177-3AD203B41FA5}">
                      <a16:colId xmlns:a16="http://schemas.microsoft.com/office/drawing/2014/main" val="2250780545"/>
                    </a:ext>
                  </a:extLst>
                </a:gridCol>
              </a:tblGrid>
              <a:tr h="370840">
                <a:tc>
                  <a:txBody>
                    <a:bodyPr/>
                    <a:lstStyle/>
                    <a:p>
                      <a:pPr algn="ctr"/>
                      <a:r>
                        <a:rPr lang="en-US" b="1" dirty="0"/>
                        <a:t>ZSTREAMNAME</a:t>
                      </a:r>
                      <a:endParaRPr lang="en-US" dirty="0"/>
                    </a:p>
                  </a:txBody>
                  <a:tcPr marL="95250" marR="95250" marT="95250" marB="95250"/>
                </a:tc>
                <a:tc>
                  <a:txBody>
                    <a:bodyPr/>
                    <a:lstStyle/>
                    <a:p>
                      <a:pPr algn="ctr"/>
                      <a:r>
                        <a:rPr lang="en-US" b="1"/>
                        <a:t>Value Field</a:t>
                      </a:r>
                      <a:endParaRPr lang="en-US"/>
                    </a:p>
                  </a:txBody>
                  <a:tcPr marL="95250" marR="95250" marT="95250" marB="95250"/>
                </a:tc>
                <a:tc>
                  <a:txBody>
                    <a:bodyPr/>
                    <a:lstStyle/>
                    <a:p>
                      <a:pPr algn="ctr"/>
                      <a:r>
                        <a:rPr lang="en-US" b="1" dirty="0"/>
                        <a:t>Description</a:t>
                      </a:r>
                      <a:endParaRPr lang="en-US" dirty="0"/>
                    </a:p>
                  </a:txBody>
                  <a:tcPr marL="95250" marR="95250" marT="95250" marB="95250"/>
                </a:tc>
                <a:extLst>
                  <a:ext uri="{0D108BD9-81ED-4DB2-BD59-A6C34878D82A}">
                    <a16:rowId xmlns:a16="http://schemas.microsoft.com/office/drawing/2014/main" val="630445023"/>
                  </a:ext>
                </a:extLst>
              </a:tr>
              <a:tr h="370840">
                <a:tc>
                  <a:txBody>
                    <a:bodyPr/>
                    <a:lstStyle/>
                    <a:p>
                      <a:pPr algn="ctr"/>
                      <a:r>
                        <a:rPr lang="en-US" b="1" dirty="0"/>
                        <a:t>/app/activity</a:t>
                      </a:r>
                      <a:endParaRPr lang="en-US" dirty="0"/>
                    </a:p>
                  </a:txBody>
                  <a:tcPr marL="95250" marR="95250" marT="95250" marB="95250"/>
                </a:tc>
                <a:tc>
                  <a:txBody>
                    <a:bodyPr/>
                    <a:lstStyle/>
                    <a:p>
                      <a:pPr algn="ctr"/>
                      <a:r>
                        <a:rPr lang="en-US"/>
                        <a:t>ZVALUESTRING</a:t>
                      </a:r>
                      <a:br>
                        <a:rPr lang="en-US"/>
                      </a:br>
                      <a:r>
                        <a:rPr lang="en-US"/>
                        <a:t>&amp; ZHASSTRUCTUREDMETADATA</a:t>
                      </a:r>
                      <a:br>
                        <a:rPr lang="en-US"/>
                      </a:br>
                      <a:r>
                        <a:rPr lang="en-US"/>
                        <a:t>&amp; ZSTRUCTUREDMETADATA</a:t>
                      </a:r>
                    </a:p>
                  </a:txBody>
                  <a:tcPr marL="95250" marR="95250" marT="95250" marB="95250"/>
                </a:tc>
                <a:tc>
                  <a:txBody>
                    <a:bodyPr/>
                    <a:lstStyle/>
                    <a:p>
                      <a:pPr algn="ctr"/>
                      <a:r>
                        <a:rPr lang="en-US" dirty="0"/>
                        <a:t>ZVALUESTRING records which application is using resources (not necessarily the app in the foreground)</a:t>
                      </a:r>
                      <a:br>
                        <a:rPr lang="en-US" dirty="0"/>
                      </a:br>
                      <a:r>
                        <a:rPr lang="en-US" dirty="0"/>
                        <a:t>ZHASSTRUCTUREDMETADATA is 1 if more information is available about this record.</a:t>
                      </a:r>
                    </a:p>
                  </a:txBody>
                  <a:tcPr marL="95250" marR="95250" marT="95250" marB="95250"/>
                </a:tc>
                <a:extLst>
                  <a:ext uri="{0D108BD9-81ED-4DB2-BD59-A6C34878D82A}">
                    <a16:rowId xmlns:a16="http://schemas.microsoft.com/office/drawing/2014/main" val="305325013"/>
                  </a:ext>
                </a:extLst>
              </a:tr>
              <a:tr h="370840">
                <a:tc>
                  <a:txBody>
                    <a:bodyPr/>
                    <a:lstStyle/>
                    <a:p>
                      <a:pPr algn="ctr"/>
                      <a:r>
                        <a:rPr lang="en-US" b="1" dirty="0"/>
                        <a:t>/app/</a:t>
                      </a:r>
                      <a:r>
                        <a:rPr lang="en-US" b="1" dirty="0" err="1"/>
                        <a:t>inFocus</a:t>
                      </a:r>
                      <a:endParaRPr lang="en-US" dirty="0"/>
                    </a:p>
                  </a:txBody>
                  <a:tcPr marL="95250" marR="95250" marT="95250" marB="95250"/>
                </a:tc>
                <a:tc>
                  <a:txBody>
                    <a:bodyPr/>
                    <a:lstStyle/>
                    <a:p>
                      <a:pPr algn="ctr"/>
                      <a:r>
                        <a:rPr lang="en-US"/>
                        <a:t>ZVALUESTRING</a:t>
                      </a:r>
                      <a:br>
                        <a:rPr lang="en-US"/>
                      </a:br>
                      <a:r>
                        <a:rPr lang="en-US"/>
                        <a:t>&amp; ZHASSTRUCTUREDMETADATA</a:t>
                      </a:r>
                      <a:br>
                        <a:rPr lang="en-US"/>
                      </a:br>
                      <a:r>
                        <a:rPr lang="en-US"/>
                        <a:t>&amp; ZSTRUCTUREDMETADATA</a:t>
                      </a:r>
                    </a:p>
                  </a:txBody>
                  <a:tcPr marL="95250" marR="95250" marT="95250" marB="95250"/>
                </a:tc>
                <a:tc>
                  <a:txBody>
                    <a:bodyPr/>
                    <a:lstStyle/>
                    <a:p>
                      <a:pPr algn="ctr"/>
                      <a:r>
                        <a:rPr lang="en-US" dirty="0"/>
                        <a:t>ZVALUESTRING = which application is in the foreground.</a:t>
                      </a:r>
                      <a:br>
                        <a:rPr lang="en-US" dirty="0"/>
                      </a:br>
                      <a:r>
                        <a:rPr lang="en-US" dirty="0"/>
                        <a:t>ZHASSTRUCTUREDMETADATA is 1 if more information is available about this record.</a:t>
                      </a:r>
                    </a:p>
                  </a:txBody>
                  <a:tcPr marL="95250" marR="95250" marT="95250" marB="95250"/>
                </a:tc>
                <a:extLst>
                  <a:ext uri="{0D108BD9-81ED-4DB2-BD59-A6C34878D82A}">
                    <a16:rowId xmlns:a16="http://schemas.microsoft.com/office/drawing/2014/main" val="4294500197"/>
                  </a:ext>
                </a:extLst>
              </a:tr>
              <a:tr h="370840">
                <a:tc>
                  <a:txBody>
                    <a:bodyPr/>
                    <a:lstStyle/>
                    <a:p>
                      <a:pPr algn="ctr"/>
                      <a:r>
                        <a:rPr lang="en-US" b="1" dirty="0"/>
                        <a:t>/app/intents</a:t>
                      </a:r>
                      <a:endParaRPr lang="en-US" dirty="0"/>
                    </a:p>
                  </a:txBody>
                  <a:tcPr marL="95250" marR="95250" marT="95250" marB="95250"/>
                </a:tc>
                <a:tc>
                  <a:txBody>
                    <a:bodyPr/>
                    <a:lstStyle/>
                    <a:p>
                      <a:pPr algn="ctr"/>
                      <a:r>
                        <a:rPr lang="en-US"/>
                        <a:t>ZVALUESTRING</a:t>
                      </a:r>
                      <a:br>
                        <a:rPr lang="en-US"/>
                      </a:br>
                      <a:r>
                        <a:rPr lang="en-US"/>
                        <a:t>&amp; ZSTRUCTUREDMETADATA</a:t>
                      </a:r>
                    </a:p>
                  </a:txBody>
                  <a:tcPr marL="95250" marR="95250" marT="95250" marB="95250"/>
                </a:tc>
                <a:tc>
                  <a:txBody>
                    <a:bodyPr/>
                    <a:lstStyle/>
                    <a:p>
                      <a:pPr algn="ctr"/>
                      <a:r>
                        <a:rPr lang="en-US" dirty="0"/>
                        <a:t>ZVALUESTRING is the application the phone is preparing.</a:t>
                      </a:r>
                      <a:br>
                        <a:rPr lang="en-US" dirty="0"/>
                      </a:br>
                      <a:r>
                        <a:rPr lang="en-US" dirty="0"/>
                        <a:t>ZSTRUCTUREDMETADATA shows metadata ID reference.</a:t>
                      </a:r>
                      <a:br>
                        <a:rPr lang="en-US" dirty="0"/>
                      </a:br>
                      <a:r>
                        <a:rPr lang="en-US" dirty="0"/>
                        <a:t>METADATA includes data such as the action the phone is preparing for.</a:t>
                      </a:r>
                    </a:p>
                  </a:txBody>
                  <a:tcPr marL="95250" marR="95250" marT="95250" marB="95250"/>
                </a:tc>
                <a:extLst>
                  <a:ext uri="{0D108BD9-81ED-4DB2-BD59-A6C34878D82A}">
                    <a16:rowId xmlns:a16="http://schemas.microsoft.com/office/drawing/2014/main" val="3245259680"/>
                  </a:ext>
                </a:extLst>
              </a:tr>
            </a:tbl>
          </a:graphicData>
        </a:graphic>
      </p:graphicFrame>
    </p:spTree>
    <p:extLst>
      <p:ext uri="{BB962C8B-B14F-4D97-AF65-F5344CB8AC3E}">
        <p14:creationId xmlns:p14="http://schemas.microsoft.com/office/powerpoint/2010/main" val="2227259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94B5F-D0D4-8344-B0AA-1797CB15A561}"/>
              </a:ext>
            </a:extLst>
          </p:cNvPr>
          <p:cNvSpPr>
            <a:spLocks noGrp="1"/>
          </p:cNvSpPr>
          <p:nvPr>
            <p:ph idx="1"/>
          </p:nvPr>
        </p:nvSpPr>
        <p:spPr>
          <a:xfrm>
            <a:off x="838200" y="1825625"/>
            <a:ext cx="5856514" cy="4351338"/>
          </a:xfrm>
        </p:spPr>
        <p:txBody>
          <a:bodyPr/>
          <a:lstStyle/>
          <a:p>
            <a:r>
              <a:rPr lang="en-US" b="1" dirty="0"/>
              <a:t>/app/activity</a:t>
            </a:r>
          </a:p>
          <a:p>
            <a:r>
              <a:rPr lang="en-US" dirty="0"/>
              <a:t>Indicates which application(s) is using resources (not necessarily the app in the foreground)</a:t>
            </a:r>
          </a:p>
          <a:p>
            <a:endParaRPr lang="en-US" dirty="0"/>
          </a:p>
        </p:txBody>
      </p:sp>
      <p:pic>
        <p:nvPicPr>
          <p:cNvPr id="5122" name="Picture 2" descr="Major iOS 14 Leaks Show Overhauled Multitasking for iPhone">
            <a:extLst>
              <a:ext uri="{FF2B5EF4-FFF2-40B4-BE49-F238E27FC236}">
                <a16:creationId xmlns:a16="http://schemas.microsoft.com/office/drawing/2014/main" id="{0600679B-673A-C54C-8970-624B4B515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397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8EE746-0766-9248-B6BB-389B71FA25E8}"/>
              </a:ext>
            </a:extLst>
          </p:cNvPr>
          <p:cNvSpPr>
            <a:spLocks noGrp="1"/>
          </p:cNvSpPr>
          <p:nvPr>
            <p:ph idx="1"/>
          </p:nvPr>
        </p:nvSpPr>
        <p:spPr>
          <a:xfrm>
            <a:off x="97971" y="1825625"/>
            <a:ext cx="3603171" cy="4351338"/>
          </a:xfrm>
        </p:spPr>
        <p:txBody>
          <a:bodyPr/>
          <a:lstStyle/>
          <a:p>
            <a:r>
              <a:rPr lang="en-US" b="1" dirty="0"/>
              <a:t>/app/</a:t>
            </a:r>
            <a:r>
              <a:rPr lang="en-US" b="1" dirty="0" err="1"/>
              <a:t>inFocus</a:t>
            </a:r>
            <a:endParaRPr lang="en-US" dirty="0"/>
          </a:p>
          <a:p>
            <a:r>
              <a:rPr lang="en-US" dirty="0"/>
              <a:t>Indicates which application is in the foreground (currently in front of the user).</a:t>
            </a:r>
          </a:p>
        </p:txBody>
      </p:sp>
      <p:pic>
        <p:nvPicPr>
          <p:cNvPr id="6148" name="Picture 4" descr="How to Pin a Tweet on Twitter on Desktop or Mobile">
            <a:extLst>
              <a:ext uri="{FF2B5EF4-FFF2-40B4-BE49-F238E27FC236}">
                <a16:creationId xmlns:a16="http://schemas.microsoft.com/office/drawing/2014/main" id="{22998289-936D-814C-9191-32B6ACE23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42" y="489856"/>
            <a:ext cx="8490857" cy="636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023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23AF42-E98E-C846-ADE7-E45B4BC19E88}"/>
              </a:ext>
            </a:extLst>
          </p:cNvPr>
          <p:cNvSpPr>
            <a:spLocks noGrp="1"/>
          </p:cNvSpPr>
          <p:nvPr>
            <p:ph idx="1"/>
          </p:nvPr>
        </p:nvSpPr>
        <p:spPr>
          <a:xfrm>
            <a:off x="293914" y="1825625"/>
            <a:ext cx="2951642" cy="4351338"/>
          </a:xfrm>
        </p:spPr>
        <p:txBody>
          <a:bodyPr/>
          <a:lstStyle/>
          <a:p>
            <a:r>
              <a:rPr lang="en-US" b="1" dirty="0"/>
              <a:t>/app/intents</a:t>
            </a:r>
          </a:p>
          <a:p>
            <a:r>
              <a:rPr lang="en-US" dirty="0"/>
              <a:t>Indicates which application the phone is preparing to launch. Appears as a launch screen for the user.</a:t>
            </a:r>
          </a:p>
          <a:p>
            <a:endParaRPr lang="en-US" dirty="0"/>
          </a:p>
        </p:txBody>
      </p:sp>
      <p:pic>
        <p:nvPicPr>
          <p:cNvPr id="7170" name="Picture 2" descr="12 Best Twitter Apps for iPhone and iPad in 2020 - The App Factor">
            <a:extLst>
              <a:ext uri="{FF2B5EF4-FFF2-40B4-BE49-F238E27FC236}">
                <a16:creationId xmlns:a16="http://schemas.microsoft.com/office/drawing/2014/main" id="{126302A3-7131-604C-A95E-2C053F4D2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556" y="1144588"/>
            <a:ext cx="8946444"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16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1314D-C78B-C741-A2BE-CFE92204DFAA}"/>
              </a:ext>
            </a:extLst>
          </p:cNvPr>
          <p:cNvSpPr>
            <a:spLocks noGrp="1"/>
          </p:cNvSpPr>
          <p:nvPr>
            <p:ph type="title"/>
          </p:nvPr>
        </p:nvSpPr>
        <p:spPr>
          <a:xfrm>
            <a:off x="0" y="18255"/>
            <a:ext cx="10515600" cy="1325563"/>
          </a:xfrm>
        </p:spPr>
        <p:txBody>
          <a:bodyPr/>
          <a:lstStyle/>
          <a:p>
            <a:r>
              <a:rPr lang="en-US" dirty="0"/>
              <a:t>ZSTREAMNAMES &amp; Meanings (4)</a:t>
            </a:r>
          </a:p>
        </p:txBody>
      </p:sp>
      <p:sp>
        <p:nvSpPr>
          <p:cNvPr id="3" name="Content Placeholder 2">
            <a:extLst>
              <a:ext uri="{FF2B5EF4-FFF2-40B4-BE49-F238E27FC236}">
                <a16:creationId xmlns:a16="http://schemas.microsoft.com/office/drawing/2014/main" id="{5C7A2683-98F1-D844-94DD-7D1D69ECBD58}"/>
              </a:ext>
            </a:extLst>
          </p:cNvPr>
          <p:cNvSpPr>
            <a:spLocks noGrp="1"/>
          </p:cNvSpPr>
          <p:nvPr>
            <p:ph idx="1"/>
          </p:nvPr>
        </p:nvSpPr>
        <p:spPr/>
        <p:txBody>
          <a:bodyPr/>
          <a:lstStyle/>
          <a:p>
            <a:endParaRPr lang="en-US"/>
          </a:p>
        </p:txBody>
      </p:sp>
      <p:graphicFrame>
        <p:nvGraphicFramePr>
          <p:cNvPr id="4" name="Table 7">
            <a:extLst>
              <a:ext uri="{FF2B5EF4-FFF2-40B4-BE49-F238E27FC236}">
                <a16:creationId xmlns:a16="http://schemas.microsoft.com/office/drawing/2014/main" id="{0FD400AF-4DEE-0B4B-B799-3DD5F65EBE88}"/>
              </a:ext>
            </a:extLst>
          </p:cNvPr>
          <p:cNvGraphicFramePr>
            <a:graphicFrameLocks/>
          </p:cNvGraphicFramePr>
          <p:nvPr>
            <p:extLst>
              <p:ext uri="{D42A27DB-BD31-4B8C-83A1-F6EECF244321}">
                <p14:modId xmlns:p14="http://schemas.microsoft.com/office/powerpoint/2010/main" val="2195354604"/>
              </p:ext>
            </p:extLst>
          </p:nvPr>
        </p:nvGraphicFramePr>
        <p:xfrm>
          <a:off x="0" y="1167787"/>
          <a:ext cx="12192000" cy="5787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31902196"/>
                    </a:ext>
                  </a:extLst>
                </a:gridCol>
                <a:gridCol w="4064000">
                  <a:extLst>
                    <a:ext uri="{9D8B030D-6E8A-4147-A177-3AD203B41FA5}">
                      <a16:colId xmlns:a16="http://schemas.microsoft.com/office/drawing/2014/main" val="3074352320"/>
                    </a:ext>
                  </a:extLst>
                </a:gridCol>
                <a:gridCol w="4064000">
                  <a:extLst>
                    <a:ext uri="{9D8B030D-6E8A-4147-A177-3AD203B41FA5}">
                      <a16:colId xmlns:a16="http://schemas.microsoft.com/office/drawing/2014/main" val="2250780545"/>
                    </a:ext>
                  </a:extLst>
                </a:gridCol>
              </a:tblGrid>
              <a:tr h="471947">
                <a:tc>
                  <a:txBody>
                    <a:bodyPr/>
                    <a:lstStyle/>
                    <a:p>
                      <a:pPr algn="ctr"/>
                      <a:r>
                        <a:rPr lang="en-US" b="1" dirty="0"/>
                        <a:t>ZSTREAMNAME</a:t>
                      </a:r>
                      <a:endParaRPr lang="en-US" dirty="0"/>
                    </a:p>
                  </a:txBody>
                  <a:tcPr marL="95250" marR="95250" marT="95250" marB="95250"/>
                </a:tc>
                <a:tc>
                  <a:txBody>
                    <a:bodyPr/>
                    <a:lstStyle/>
                    <a:p>
                      <a:pPr algn="ctr"/>
                      <a:r>
                        <a:rPr lang="en-US" b="1"/>
                        <a:t>Value Field</a:t>
                      </a:r>
                      <a:endParaRPr lang="en-US"/>
                    </a:p>
                  </a:txBody>
                  <a:tcPr marL="95250" marR="95250" marT="95250" marB="95250"/>
                </a:tc>
                <a:tc>
                  <a:txBody>
                    <a:bodyPr/>
                    <a:lstStyle/>
                    <a:p>
                      <a:pPr algn="ctr"/>
                      <a:r>
                        <a:rPr lang="en-US" b="1" dirty="0"/>
                        <a:t>Description</a:t>
                      </a:r>
                      <a:endParaRPr lang="en-US" dirty="0"/>
                    </a:p>
                  </a:txBody>
                  <a:tcPr marL="95250" marR="95250" marT="95250" marB="95250"/>
                </a:tc>
                <a:extLst>
                  <a:ext uri="{0D108BD9-81ED-4DB2-BD59-A6C34878D82A}">
                    <a16:rowId xmlns:a16="http://schemas.microsoft.com/office/drawing/2014/main" val="630445023"/>
                  </a:ext>
                </a:extLst>
              </a:tr>
              <a:tr h="471947">
                <a:tc>
                  <a:txBody>
                    <a:bodyPr/>
                    <a:lstStyle/>
                    <a:p>
                      <a:pPr algn="ctr"/>
                      <a:r>
                        <a:rPr lang="en-US" b="1" dirty="0"/>
                        <a:t>/app/Usage</a:t>
                      </a:r>
                      <a:endParaRPr lang="en-US" dirty="0"/>
                    </a:p>
                  </a:txBody>
                  <a:tcPr marL="95250" marR="95250" marT="95250" marB="95250"/>
                </a:tc>
                <a:tc>
                  <a:txBody>
                    <a:bodyPr/>
                    <a:lstStyle/>
                    <a:p>
                      <a:pPr algn="ctr"/>
                      <a:r>
                        <a:rPr lang="en-US"/>
                        <a:t>ZVALUESTRING</a:t>
                      </a:r>
                    </a:p>
                  </a:txBody>
                  <a:tcPr marL="95250" marR="95250" marT="95250" marB="95250"/>
                </a:tc>
                <a:tc>
                  <a:txBody>
                    <a:bodyPr/>
                    <a:lstStyle/>
                    <a:p>
                      <a:pPr algn="ctr"/>
                      <a:r>
                        <a:rPr lang="en-US" dirty="0"/>
                        <a:t>ZVALUESTRING is the app being used.</a:t>
                      </a:r>
                    </a:p>
                  </a:txBody>
                  <a:tcPr marL="95250" marR="95250" marT="95250" marB="95250"/>
                </a:tc>
                <a:extLst>
                  <a:ext uri="{0D108BD9-81ED-4DB2-BD59-A6C34878D82A}">
                    <a16:rowId xmlns:a16="http://schemas.microsoft.com/office/drawing/2014/main" val="305325013"/>
                  </a:ext>
                </a:extLst>
              </a:tr>
              <a:tr h="2421633">
                <a:tc>
                  <a:txBody>
                    <a:bodyPr/>
                    <a:lstStyle/>
                    <a:p>
                      <a:pPr algn="ctr"/>
                      <a:r>
                        <a:rPr lang="en-US" b="1" dirty="0"/>
                        <a:t>/audio/</a:t>
                      </a:r>
                      <a:r>
                        <a:rPr lang="en-US" b="1" dirty="0" err="1"/>
                        <a:t>outputRoute</a:t>
                      </a:r>
                      <a:endParaRPr lang="en-US" dirty="0"/>
                    </a:p>
                  </a:txBody>
                  <a:tcPr marL="95250" marR="95250" marT="95250" marB="95250"/>
                </a:tc>
                <a:tc>
                  <a:txBody>
                    <a:bodyPr/>
                    <a:lstStyle/>
                    <a:p>
                      <a:pPr algn="ctr"/>
                      <a:r>
                        <a:rPr lang="en-US"/>
                        <a:t>ZVALUEINTEGER</a:t>
                      </a:r>
                      <a:br>
                        <a:rPr lang="en-US"/>
                      </a:br>
                      <a:r>
                        <a:rPr lang="en-US"/>
                        <a:t>&amp; ZHASSTRUCTUREDMETADATA</a:t>
                      </a:r>
                      <a:br>
                        <a:rPr lang="en-US"/>
                      </a:br>
                      <a:r>
                        <a:rPr lang="en-US"/>
                        <a:t>&amp; ZSTRUCTUREDMETADATA</a:t>
                      </a:r>
                    </a:p>
                  </a:txBody>
                  <a:tcPr marL="95250" marR="95250" marT="95250" marB="95250"/>
                </a:tc>
                <a:tc>
                  <a:txBody>
                    <a:bodyPr/>
                    <a:lstStyle/>
                    <a:p>
                      <a:pPr algn="ctr"/>
                      <a:r>
                        <a:rPr lang="en-US" dirty="0"/>
                        <a:t>ZVALUEINTEGER is 1 if Audio is playing.</a:t>
                      </a:r>
                      <a:br>
                        <a:rPr lang="en-US" dirty="0"/>
                      </a:br>
                      <a:r>
                        <a:rPr lang="en-US" dirty="0"/>
                        <a:t>ZHASSTRUCTUREDMETADATA is 1 if more information is available about this record.</a:t>
                      </a:r>
                      <a:br>
                        <a:rPr lang="en-US" dirty="0"/>
                      </a:br>
                      <a:r>
                        <a:rPr lang="en-US" dirty="0"/>
                        <a:t>ZSTRUCTUREDMETADATA shows metadata ID reference.</a:t>
                      </a:r>
                      <a:br>
                        <a:rPr lang="en-US" dirty="0"/>
                      </a:br>
                      <a:r>
                        <a:rPr lang="en-US" dirty="0"/>
                        <a:t>METADATA includes data such as which speaker was being used (Internal/ Bluetooth/ USB)</a:t>
                      </a:r>
                    </a:p>
                  </a:txBody>
                  <a:tcPr marL="95250" marR="95250" marT="95250" marB="95250"/>
                </a:tc>
                <a:extLst>
                  <a:ext uri="{0D108BD9-81ED-4DB2-BD59-A6C34878D82A}">
                    <a16:rowId xmlns:a16="http://schemas.microsoft.com/office/drawing/2014/main" val="4294500197"/>
                  </a:ext>
                </a:extLst>
              </a:tr>
              <a:tr h="2421633">
                <a:tc>
                  <a:txBody>
                    <a:bodyPr/>
                    <a:lstStyle/>
                    <a:p>
                      <a:pPr algn="ctr"/>
                      <a:r>
                        <a:rPr lang="en-US" b="1" dirty="0"/>
                        <a:t>/app/</a:t>
                      </a:r>
                      <a:r>
                        <a:rPr lang="en-US" b="1" dirty="0" err="1"/>
                        <a:t>webUsage</a:t>
                      </a:r>
                      <a:endParaRPr lang="en-US" dirty="0"/>
                    </a:p>
                  </a:txBody>
                  <a:tcPr marL="95250" marR="95250" marT="95250" marB="95250"/>
                </a:tc>
                <a:tc>
                  <a:txBody>
                    <a:bodyPr/>
                    <a:lstStyle/>
                    <a:p>
                      <a:pPr algn="ctr"/>
                      <a:r>
                        <a:rPr lang="en-US"/>
                        <a:t>ZVALUESTRING</a:t>
                      </a:r>
                      <a:br>
                        <a:rPr lang="en-US"/>
                      </a:br>
                      <a:r>
                        <a:rPr lang="en-US"/>
                        <a:t>&amp; ZHASSTRUCTUREDMETADATA</a:t>
                      </a:r>
                      <a:br>
                        <a:rPr lang="en-US"/>
                      </a:br>
                      <a:r>
                        <a:rPr lang="en-US"/>
                        <a:t>&amp; ZSTRUCTUREDMETADATA</a:t>
                      </a:r>
                    </a:p>
                  </a:txBody>
                  <a:tcPr marL="95250" marR="95250" marT="95250" marB="95250"/>
                </a:tc>
                <a:tc>
                  <a:txBody>
                    <a:bodyPr/>
                    <a:lstStyle/>
                    <a:p>
                      <a:pPr algn="ctr"/>
                      <a:r>
                        <a:rPr lang="en-US" dirty="0"/>
                        <a:t>ZVALUESTRING is the app using the internet connection</a:t>
                      </a:r>
                      <a:br>
                        <a:rPr lang="en-US" dirty="0"/>
                      </a:br>
                      <a:r>
                        <a:rPr lang="en-US" dirty="0"/>
                        <a:t>ZHASSTRUCTUREDMETADATA is 1 if more information is available about this record.</a:t>
                      </a:r>
                      <a:br>
                        <a:rPr lang="en-US" dirty="0"/>
                      </a:br>
                      <a:r>
                        <a:rPr lang="en-US" dirty="0"/>
                        <a:t>ZSTRUCTUREDMETADATA shows metadata ID reference.</a:t>
                      </a:r>
                      <a:br>
                        <a:rPr lang="en-US" dirty="0"/>
                      </a:br>
                      <a:r>
                        <a:rPr lang="en-US" dirty="0"/>
                        <a:t>METADATA includes data such as the URL being visited.</a:t>
                      </a:r>
                    </a:p>
                  </a:txBody>
                  <a:tcPr marL="95250" marR="95250" marT="95250" marB="95250"/>
                </a:tc>
                <a:extLst>
                  <a:ext uri="{0D108BD9-81ED-4DB2-BD59-A6C34878D82A}">
                    <a16:rowId xmlns:a16="http://schemas.microsoft.com/office/drawing/2014/main" val="3245259680"/>
                  </a:ext>
                </a:extLst>
              </a:tr>
            </a:tbl>
          </a:graphicData>
        </a:graphic>
      </p:graphicFrame>
    </p:spTree>
    <p:extLst>
      <p:ext uri="{BB962C8B-B14F-4D97-AF65-F5344CB8AC3E}">
        <p14:creationId xmlns:p14="http://schemas.microsoft.com/office/powerpoint/2010/main" val="69274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523486-6158-4358-8A36-0D225161D9A8}"/>
              </a:ext>
            </a:extLst>
          </p:cNvPr>
          <p:cNvSpPr>
            <a:spLocks noGrp="1"/>
          </p:cNvSpPr>
          <p:nvPr>
            <p:ph type="title"/>
          </p:nvPr>
        </p:nvSpPr>
        <p:spPr/>
        <p:txBody>
          <a:bodyPr/>
          <a:lstStyle/>
          <a:p>
            <a:r>
              <a:rPr lang="en-US" dirty="0"/>
              <a:t>Overview</a:t>
            </a:r>
          </a:p>
        </p:txBody>
      </p:sp>
      <p:sp>
        <p:nvSpPr>
          <p:cNvPr id="2" name="TextBox 1">
            <a:extLst>
              <a:ext uri="{FF2B5EF4-FFF2-40B4-BE49-F238E27FC236}">
                <a16:creationId xmlns:a16="http://schemas.microsoft.com/office/drawing/2014/main" id="{BD5D2F0A-6796-6E49-9490-F38766457139}"/>
              </a:ext>
            </a:extLst>
          </p:cNvPr>
          <p:cNvSpPr txBox="1"/>
          <p:nvPr/>
        </p:nvSpPr>
        <p:spPr>
          <a:xfrm>
            <a:off x="838200" y="1690688"/>
            <a:ext cx="5158528"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a:t>Introduction to </a:t>
            </a:r>
            <a:r>
              <a:rPr lang="en-US" sz="2800" dirty="0" err="1"/>
              <a:t>KnowledgeC.db</a:t>
            </a:r>
            <a:endParaRPr lang="en-US" sz="2800" dirty="0"/>
          </a:p>
          <a:p>
            <a:pPr marL="285750" indent="-285750">
              <a:buFont typeface="Arial" panose="020B0604020202020204" pitchFamily="34" charset="0"/>
              <a:buChar char="•"/>
            </a:pPr>
            <a:r>
              <a:rPr lang="en-US" sz="2800" dirty="0"/>
              <a:t>Understanding </a:t>
            </a:r>
            <a:r>
              <a:rPr lang="en-US" sz="2800" dirty="0" err="1"/>
              <a:t>KnowledgeC.db</a:t>
            </a:r>
            <a:endParaRPr lang="en-US" sz="2800" dirty="0"/>
          </a:p>
          <a:p>
            <a:pPr marL="285750" indent="-285750">
              <a:buFont typeface="Arial" panose="020B0604020202020204" pitchFamily="34" charset="0"/>
              <a:buChar char="•"/>
            </a:pPr>
            <a:r>
              <a:rPr lang="en-US" sz="2800" dirty="0"/>
              <a:t>Querying within </a:t>
            </a:r>
            <a:r>
              <a:rPr lang="en-US" sz="2800" dirty="0" err="1"/>
              <a:t>KnowledgeC.db</a:t>
            </a:r>
            <a:endParaRPr lang="en-US" sz="2800" dirty="0"/>
          </a:p>
        </p:txBody>
      </p:sp>
    </p:spTree>
    <p:extLst>
      <p:ext uri="{BB962C8B-B14F-4D97-AF65-F5344CB8AC3E}">
        <p14:creationId xmlns:p14="http://schemas.microsoft.com/office/powerpoint/2010/main" val="224069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0B6121-2207-494A-A165-6C4CC7F12779}"/>
              </a:ext>
            </a:extLst>
          </p:cNvPr>
          <p:cNvSpPr>
            <a:spLocks noGrp="1"/>
          </p:cNvSpPr>
          <p:nvPr>
            <p:ph idx="1"/>
          </p:nvPr>
        </p:nvSpPr>
        <p:spPr>
          <a:xfrm>
            <a:off x="1970314" y="1988911"/>
            <a:ext cx="3418114" cy="4351338"/>
          </a:xfrm>
        </p:spPr>
        <p:txBody>
          <a:bodyPr/>
          <a:lstStyle/>
          <a:p>
            <a:r>
              <a:rPr lang="en-US" b="1" dirty="0"/>
              <a:t>/app/Usage</a:t>
            </a:r>
          </a:p>
          <a:p>
            <a:r>
              <a:rPr lang="en-US" dirty="0"/>
              <a:t>Indicates which app is being used by the user includes foreground and background usage.</a:t>
            </a:r>
          </a:p>
        </p:txBody>
      </p:sp>
      <p:pic>
        <p:nvPicPr>
          <p:cNvPr id="8194" name="Picture 2" descr="How to Track App Usage on iPhone And Limit Screen Time?">
            <a:extLst>
              <a:ext uri="{FF2B5EF4-FFF2-40B4-BE49-F238E27FC236}">
                <a16:creationId xmlns:a16="http://schemas.microsoft.com/office/drawing/2014/main" id="{9DF324F9-69CB-684B-BC3F-E7D09EFB7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245" y="0"/>
            <a:ext cx="38560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206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3EA142-424B-2445-A29F-20D2B934BA91}"/>
              </a:ext>
            </a:extLst>
          </p:cNvPr>
          <p:cNvSpPr>
            <a:spLocks noGrp="1"/>
          </p:cNvSpPr>
          <p:nvPr>
            <p:ph idx="1"/>
          </p:nvPr>
        </p:nvSpPr>
        <p:spPr>
          <a:xfrm>
            <a:off x="446314" y="1499054"/>
            <a:ext cx="4408714" cy="4351338"/>
          </a:xfrm>
        </p:spPr>
        <p:txBody>
          <a:bodyPr/>
          <a:lstStyle/>
          <a:p>
            <a:r>
              <a:rPr lang="en-US" b="1" dirty="0"/>
              <a:t>/audio/</a:t>
            </a:r>
            <a:r>
              <a:rPr lang="en-US" b="1" dirty="0" err="1"/>
              <a:t>outputRoute</a:t>
            </a:r>
            <a:endParaRPr lang="en-US" b="1" dirty="0"/>
          </a:p>
          <a:p>
            <a:r>
              <a:rPr lang="en-US" dirty="0"/>
              <a:t>Indicates data such as which speaker was being used (Internal/ Bluetooth/ USB</a:t>
            </a:r>
          </a:p>
          <a:p>
            <a:endParaRPr lang="en-US" dirty="0"/>
          </a:p>
        </p:txBody>
      </p:sp>
      <p:pic>
        <p:nvPicPr>
          <p:cNvPr id="9222" name="Picture 6" descr="This Is the Coolest New iPhone Feature You Haven&amp;amp;#39;t Heard About">
            <a:extLst>
              <a:ext uri="{FF2B5EF4-FFF2-40B4-BE49-F238E27FC236}">
                <a16:creationId xmlns:a16="http://schemas.microsoft.com/office/drawing/2014/main" id="{81EEDD5C-786C-6A44-ABC6-C236C5CC7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788" y="2068286"/>
            <a:ext cx="7147983" cy="478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7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3CECD-199C-D449-91AF-DAA73BE35F16}"/>
              </a:ext>
            </a:extLst>
          </p:cNvPr>
          <p:cNvSpPr>
            <a:spLocks noGrp="1"/>
          </p:cNvSpPr>
          <p:nvPr>
            <p:ph idx="1"/>
          </p:nvPr>
        </p:nvSpPr>
        <p:spPr>
          <a:xfrm>
            <a:off x="337457" y="2239282"/>
            <a:ext cx="4582886" cy="4351338"/>
          </a:xfrm>
        </p:spPr>
        <p:txBody>
          <a:bodyPr/>
          <a:lstStyle/>
          <a:p>
            <a:r>
              <a:rPr lang="en-US" b="1" dirty="0"/>
              <a:t>/app/</a:t>
            </a:r>
            <a:r>
              <a:rPr lang="en-US" b="1" dirty="0" err="1"/>
              <a:t>webUsage</a:t>
            </a:r>
            <a:endParaRPr lang="en-US" b="1" dirty="0"/>
          </a:p>
          <a:p>
            <a:r>
              <a:rPr lang="en-US" dirty="0"/>
              <a:t>Data includes which apps are using an active internet connection, metadata may include visited URL.</a:t>
            </a:r>
          </a:p>
          <a:p>
            <a:endParaRPr lang="en-US" dirty="0"/>
          </a:p>
        </p:txBody>
      </p:sp>
      <p:pic>
        <p:nvPicPr>
          <p:cNvPr id="10242" name="Picture 2" descr="How to Move the Safari Address Bar in iOS 15">
            <a:extLst>
              <a:ext uri="{FF2B5EF4-FFF2-40B4-BE49-F238E27FC236}">
                <a16:creationId xmlns:a16="http://schemas.microsoft.com/office/drawing/2014/main" id="{F00E6E9B-ADDE-2243-BA76-C9F345EF0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085" y="1589314"/>
            <a:ext cx="7024915" cy="52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946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FF94C-B56A-CF44-85C5-DDAD43FD49C0}"/>
              </a:ext>
            </a:extLst>
          </p:cNvPr>
          <p:cNvSpPr>
            <a:spLocks noGrp="1"/>
          </p:cNvSpPr>
          <p:nvPr>
            <p:ph type="title"/>
          </p:nvPr>
        </p:nvSpPr>
        <p:spPr>
          <a:xfrm>
            <a:off x="0" y="18255"/>
            <a:ext cx="10515600" cy="1325563"/>
          </a:xfrm>
        </p:spPr>
        <p:txBody>
          <a:bodyPr/>
          <a:lstStyle/>
          <a:p>
            <a:r>
              <a:rPr lang="en-US" dirty="0"/>
              <a:t>ZSTREAMNAMES &amp; Meanings (5)</a:t>
            </a:r>
          </a:p>
        </p:txBody>
      </p:sp>
      <p:graphicFrame>
        <p:nvGraphicFramePr>
          <p:cNvPr id="4" name="Table 7">
            <a:extLst>
              <a:ext uri="{FF2B5EF4-FFF2-40B4-BE49-F238E27FC236}">
                <a16:creationId xmlns:a16="http://schemas.microsoft.com/office/drawing/2014/main" id="{FB8902A2-20F8-B245-A3FC-7E8764508F6B}"/>
              </a:ext>
            </a:extLst>
          </p:cNvPr>
          <p:cNvGraphicFramePr>
            <a:graphicFrameLocks/>
          </p:cNvGraphicFramePr>
          <p:nvPr>
            <p:extLst>
              <p:ext uri="{D42A27DB-BD31-4B8C-83A1-F6EECF244321}">
                <p14:modId xmlns:p14="http://schemas.microsoft.com/office/powerpoint/2010/main" val="2419667405"/>
              </p:ext>
            </p:extLst>
          </p:nvPr>
        </p:nvGraphicFramePr>
        <p:xfrm>
          <a:off x="0" y="2153445"/>
          <a:ext cx="12192000" cy="46863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31902196"/>
                    </a:ext>
                  </a:extLst>
                </a:gridCol>
                <a:gridCol w="4064000">
                  <a:extLst>
                    <a:ext uri="{9D8B030D-6E8A-4147-A177-3AD203B41FA5}">
                      <a16:colId xmlns:a16="http://schemas.microsoft.com/office/drawing/2014/main" val="3074352320"/>
                    </a:ext>
                  </a:extLst>
                </a:gridCol>
                <a:gridCol w="4064000">
                  <a:extLst>
                    <a:ext uri="{9D8B030D-6E8A-4147-A177-3AD203B41FA5}">
                      <a16:colId xmlns:a16="http://schemas.microsoft.com/office/drawing/2014/main" val="2250780545"/>
                    </a:ext>
                  </a:extLst>
                </a:gridCol>
              </a:tblGrid>
              <a:tr h="370840">
                <a:tc>
                  <a:txBody>
                    <a:bodyPr/>
                    <a:lstStyle/>
                    <a:p>
                      <a:pPr algn="ctr"/>
                      <a:r>
                        <a:rPr lang="en-US" b="1" dirty="0"/>
                        <a:t>ZSTREAMNAME</a:t>
                      </a:r>
                      <a:endParaRPr lang="en-US" dirty="0"/>
                    </a:p>
                  </a:txBody>
                  <a:tcPr marL="95250" marR="95250" marT="95250" marB="95250"/>
                </a:tc>
                <a:tc>
                  <a:txBody>
                    <a:bodyPr/>
                    <a:lstStyle/>
                    <a:p>
                      <a:pPr algn="ctr"/>
                      <a:r>
                        <a:rPr lang="en-US" b="1" dirty="0"/>
                        <a:t>Value Field</a:t>
                      </a:r>
                      <a:endParaRPr lang="en-US" dirty="0"/>
                    </a:p>
                  </a:txBody>
                  <a:tcPr marL="95250" marR="95250" marT="95250" marB="95250"/>
                </a:tc>
                <a:tc>
                  <a:txBody>
                    <a:bodyPr/>
                    <a:lstStyle/>
                    <a:p>
                      <a:pPr algn="ctr"/>
                      <a:r>
                        <a:rPr lang="en-US" b="1" dirty="0"/>
                        <a:t>Description</a:t>
                      </a:r>
                      <a:endParaRPr lang="en-US" dirty="0"/>
                    </a:p>
                  </a:txBody>
                  <a:tcPr marL="95250" marR="95250" marT="95250" marB="95250"/>
                </a:tc>
                <a:extLst>
                  <a:ext uri="{0D108BD9-81ED-4DB2-BD59-A6C34878D82A}">
                    <a16:rowId xmlns:a16="http://schemas.microsoft.com/office/drawing/2014/main" val="630445023"/>
                  </a:ext>
                </a:extLst>
              </a:tr>
              <a:tr h="370840">
                <a:tc>
                  <a:txBody>
                    <a:bodyPr/>
                    <a:lstStyle/>
                    <a:p>
                      <a:pPr algn="ctr"/>
                      <a:r>
                        <a:rPr lang="en-US" b="1" dirty="0"/>
                        <a:t>/</a:t>
                      </a:r>
                      <a:r>
                        <a:rPr lang="en-US" b="1" dirty="0" err="1"/>
                        <a:t>bluetooth</a:t>
                      </a:r>
                      <a:r>
                        <a:rPr lang="en-US" b="1" dirty="0"/>
                        <a:t>/</a:t>
                      </a:r>
                      <a:r>
                        <a:rPr lang="en-US" b="1" dirty="0" err="1"/>
                        <a:t>isConnected</a:t>
                      </a:r>
                      <a:endParaRPr lang="en-US" dirty="0"/>
                    </a:p>
                  </a:txBody>
                  <a:tcPr marL="95250" marR="95250" marT="95250" marB="95250"/>
                </a:tc>
                <a:tc>
                  <a:txBody>
                    <a:bodyPr/>
                    <a:lstStyle/>
                    <a:p>
                      <a:pPr algn="ctr"/>
                      <a:r>
                        <a:rPr lang="en-US"/>
                        <a:t>ZHASSTRUCTUREDMETADATA</a:t>
                      </a:r>
                      <a:br>
                        <a:rPr lang="en-US"/>
                      </a:br>
                      <a:r>
                        <a:rPr lang="en-US"/>
                        <a:t>&amp; ZSTRUCTUREDMETADATA</a:t>
                      </a:r>
                    </a:p>
                  </a:txBody>
                  <a:tcPr marL="95250" marR="95250" marT="95250" marB="95250"/>
                </a:tc>
                <a:tc>
                  <a:txBody>
                    <a:bodyPr/>
                    <a:lstStyle/>
                    <a:p>
                      <a:pPr algn="ctr"/>
                      <a:r>
                        <a:rPr lang="en-US"/>
                        <a:t>ZHASSTRUCTUREDMETADATA is 1 if more information is available about this record.</a:t>
                      </a:r>
                      <a:br>
                        <a:rPr lang="en-US"/>
                      </a:br>
                      <a:r>
                        <a:rPr lang="en-US"/>
                        <a:t>ZSTRUCTUREDMETADATA shows metadata ID reference.</a:t>
                      </a:r>
                      <a:br>
                        <a:rPr lang="en-US"/>
                      </a:br>
                      <a:r>
                        <a:rPr lang="en-US"/>
                        <a:t>METADATA includes data such as the bluetooth device MAC Address and Name.</a:t>
                      </a:r>
                    </a:p>
                  </a:txBody>
                  <a:tcPr marL="95250" marR="95250" marT="95250" marB="95250"/>
                </a:tc>
                <a:extLst>
                  <a:ext uri="{0D108BD9-81ED-4DB2-BD59-A6C34878D82A}">
                    <a16:rowId xmlns:a16="http://schemas.microsoft.com/office/drawing/2014/main" val="305325013"/>
                  </a:ext>
                </a:extLst>
              </a:tr>
              <a:tr h="370840">
                <a:tc>
                  <a:txBody>
                    <a:bodyPr/>
                    <a:lstStyle/>
                    <a:p>
                      <a:pPr algn="ctr"/>
                      <a:r>
                        <a:rPr lang="en-US" b="1" dirty="0"/>
                        <a:t>/notification/usage</a:t>
                      </a:r>
                      <a:endParaRPr lang="en-US" dirty="0"/>
                    </a:p>
                  </a:txBody>
                  <a:tcPr marL="95250" marR="95250" marT="95250" marB="95250"/>
                </a:tc>
                <a:tc>
                  <a:txBody>
                    <a:bodyPr/>
                    <a:lstStyle/>
                    <a:p>
                      <a:pPr algn="ctr"/>
                      <a:r>
                        <a:rPr lang="en-US"/>
                        <a:t>ZVALUESTRING</a:t>
                      </a:r>
                      <a:br>
                        <a:rPr lang="en-US"/>
                      </a:br>
                      <a:r>
                        <a:rPr lang="en-US"/>
                        <a:t>&amp; ZHASSTRUCTUREDMETADATA</a:t>
                      </a:r>
                      <a:br>
                        <a:rPr lang="en-US"/>
                      </a:br>
                      <a:r>
                        <a:rPr lang="en-US"/>
                        <a:t>&amp; ZSTRUCTUREDMETADATA</a:t>
                      </a:r>
                    </a:p>
                  </a:txBody>
                  <a:tcPr marL="95250" marR="95250" marT="95250" marB="95250"/>
                </a:tc>
                <a:tc>
                  <a:txBody>
                    <a:bodyPr/>
                    <a:lstStyle/>
                    <a:p>
                      <a:pPr algn="ctr"/>
                      <a:r>
                        <a:rPr lang="en-US" dirty="0"/>
                        <a:t>ZVALUESTRING is the type of notification.</a:t>
                      </a:r>
                      <a:br>
                        <a:rPr lang="en-US" dirty="0"/>
                      </a:br>
                      <a:r>
                        <a:rPr lang="en-US" dirty="0"/>
                        <a:t>ZHASSTRUCTUREDMETADATA is 1 if more information is available about this record.</a:t>
                      </a:r>
                      <a:br>
                        <a:rPr lang="en-US" dirty="0"/>
                      </a:br>
                      <a:r>
                        <a:rPr lang="en-US" dirty="0"/>
                        <a:t>ZSTRUCTUREDMETADATA shows metadata ID reference.</a:t>
                      </a:r>
                      <a:br>
                        <a:rPr lang="en-US" dirty="0"/>
                      </a:br>
                      <a:r>
                        <a:rPr lang="en-US" dirty="0"/>
                        <a:t>METADATA includes data such as the application that caused the notification.</a:t>
                      </a:r>
                    </a:p>
                  </a:txBody>
                  <a:tcPr marL="95250" marR="95250" marT="95250" marB="95250"/>
                </a:tc>
                <a:extLst>
                  <a:ext uri="{0D108BD9-81ED-4DB2-BD59-A6C34878D82A}">
                    <a16:rowId xmlns:a16="http://schemas.microsoft.com/office/drawing/2014/main" val="4294500197"/>
                  </a:ext>
                </a:extLst>
              </a:tr>
            </a:tbl>
          </a:graphicData>
        </a:graphic>
      </p:graphicFrame>
    </p:spTree>
    <p:extLst>
      <p:ext uri="{BB962C8B-B14F-4D97-AF65-F5344CB8AC3E}">
        <p14:creationId xmlns:p14="http://schemas.microsoft.com/office/powerpoint/2010/main" val="3479504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309686-C1D5-9F4B-ACF4-8E937DEA5F1C}"/>
              </a:ext>
            </a:extLst>
          </p:cNvPr>
          <p:cNvSpPr>
            <a:spLocks noGrp="1"/>
          </p:cNvSpPr>
          <p:nvPr>
            <p:ph idx="1"/>
          </p:nvPr>
        </p:nvSpPr>
        <p:spPr>
          <a:xfrm>
            <a:off x="348345" y="1825625"/>
            <a:ext cx="5274808" cy="4351338"/>
          </a:xfrm>
        </p:spPr>
        <p:txBody>
          <a:bodyPr/>
          <a:lstStyle/>
          <a:p>
            <a:r>
              <a:rPr lang="en-US" b="1" dirty="0"/>
              <a:t>/</a:t>
            </a:r>
            <a:r>
              <a:rPr lang="en-US" b="1" dirty="0" err="1"/>
              <a:t>bluetooth</a:t>
            </a:r>
            <a:r>
              <a:rPr lang="en-US" b="1" dirty="0"/>
              <a:t>/</a:t>
            </a:r>
            <a:r>
              <a:rPr lang="en-US" b="1" dirty="0" err="1"/>
              <a:t>isConnected</a:t>
            </a:r>
            <a:endParaRPr lang="en-US" b="1" dirty="0"/>
          </a:p>
          <a:p>
            <a:r>
              <a:rPr lang="en-US" dirty="0"/>
              <a:t>Indicated as a 0 or 1 if a Bluetooth device is connected. Metadata includes Bluetooth device name &amp; MAC address.</a:t>
            </a:r>
          </a:p>
          <a:p>
            <a:endParaRPr lang="en-US" dirty="0"/>
          </a:p>
        </p:txBody>
      </p:sp>
      <p:pic>
        <p:nvPicPr>
          <p:cNvPr id="11266" name="Picture 2" descr="iPhone Bluetooth Keeps Disconnecting and Reconnecting? How to Fix -  macReports">
            <a:extLst>
              <a:ext uri="{FF2B5EF4-FFF2-40B4-BE49-F238E27FC236}">
                <a16:creationId xmlns:a16="http://schemas.microsoft.com/office/drawing/2014/main" id="{1470B438-4B2C-7F43-B54A-C41DEB503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637" y="0"/>
            <a:ext cx="63293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565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6863BE-4D7D-F342-ABE2-6E8BB6CC76D3}"/>
              </a:ext>
            </a:extLst>
          </p:cNvPr>
          <p:cNvSpPr>
            <a:spLocks noGrp="1"/>
          </p:cNvSpPr>
          <p:nvPr>
            <p:ph idx="1"/>
          </p:nvPr>
        </p:nvSpPr>
        <p:spPr>
          <a:xfrm>
            <a:off x="838200" y="1825625"/>
            <a:ext cx="4593771" cy="4351338"/>
          </a:xfrm>
        </p:spPr>
        <p:txBody>
          <a:bodyPr/>
          <a:lstStyle/>
          <a:p>
            <a:r>
              <a:rPr lang="en-US" b="1" dirty="0"/>
              <a:t>/notification/usage</a:t>
            </a:r>
          </a:p>
          <a:p>
            <a:r>
              <a:rPr lang="en-US" dirty="0"/>
              <a:t>Indicated as a 1 if a notification was received. Metadata includes the type of notification and application that sent the notification.</a:t>
            </a:r>
          </a:p>
          <a:p>
            <a:endParaRPr lang="en-US" dirty="0"/>
          </a:p>
        </p:txBody>
      </p:sp>
      <p:pic>
        <p:nvPicPr>
          <p:cNvPr id="12290" name="Picture 2" descr="iOS 15 will prioritize your notifications using on-device intelligence |  iMore">
            <a:extLst>
              <a:ext uri="{FF2B5EF4-FFF2-40B4-BE49-F238E27FC236}">
                <a16:creationId xmlns:a16="http://schemas.microsoft.com/office/drawing/2014/main" id="{97ABDC02-18E7-8446-A47C-F0FACDF05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1971" y="838198"/>
            <a:ext cx="6697018" cy="485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481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4ED46-11D3-CC44-B0D6-465AF76193C9}"/>
              </a:ext>
            </a:extLst>
          </p:cNvPr>
          <p:cNvSpPr>
            <a:spLocks noGrp="1"/>
          </p:cNvSpPr>
          <p:nvPr>
            <p:ph type="title"/>
          </p:nvPr>
        </p:nvSpPr>
        <p:spPr>
          <a:xfrm>
            <a:off x="474644" y="5036276"/>
            <a:ext cx="10515600" cy="1325563"/>
          </a:xfrm>
        </p:spPr>
        <p:txBody>
          <a:bodyPr>
            <a:normAutofit fontScale="90000"/>
          </a:bodyPr>
          <a:lstStyle/>
          <a:p>
            <a:r>
              <a:rPr lang="en-US" sz="6000" dirty="0"/>
              <a:t>Querying within </a:t>
            </a:r>
            <a:r>
              <a:rPr lang="en-US" sz="6000" dirty="0" err="1"/>
              <a:t>KnowledgeC.db</a:t>
            </a:r>
            <a:br>
              <a:rPr lang="en-US" dirty="0"/>
            </a:br>
            <a:endParaRPr lang="en-US" dirty="0"/>
          </a:p>
        </p:txBody>
      </p:sp>
    </p:spTree>
    <p:extLst>
      <p:ext uri="{BB962C8B-B14F-4D97-AF65-F5344CB8AC3E}">
        <p14:creationId xmlns:p14="http://schemas.microsoft.com/office/powerpoint/2010/main" val="2983242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3793-3F1F-F145-8FF9-5C5223570419}"/>
              </a:ext>
            </a:extLst>
          </p:cNvPr>
          <p:cNvSpPr>
            <a:spLocks noGrp="1"/>
          </p:cNvSpPr>
          <p:nvPr>
            <p:ph type="title"/>
          </p:nvPr>
        </p:nvSpPr>
        <p:spPr>
          <a:xfrm>
            <a:off x="838200" y="365125"/>
            <a:ext cx="10927814" cy="1325563"/>
          </a:xfrm>
        </p:spPr>
        <p:txBody>
          <a:bodyPr/>
          <a:lstStyle/>
          <a:p>
            <a:r>
              <a:rPr lang="en-US" dirty="0"/>
              <a:t>Understanding </a:t>
            </a:r>
            <a:r>
              <a:rPr lang="en-US" dirty="0" err="1"/>
              <a:t>KnowledgeC.db</a:t>
            </a:r>
            <a:r>
              <a:rPr lang="en-US" dirty="0"/>
              <a:t> Key Correlation</a:t>
            </a:r>
          </a:p>
        </p:txBody>
      </p:sp>
      <p:sp>
        <p:nvSpPr>
          <p:cNvPr id="3" name="Content Placeholder 2">
            <a:extLst>
              <a:ext uri="{FF2B5EF4-FFF2-40B4-BE49-F238E27FC236}">
                <a16:creationId xmlns:a16="http://schemas.microsoft.com/office/drawing/2014/main" id="{D9FB783F-70E5-184F-B494-5699F358B3C9}"/>
              </a:ext>
            </a:extLst>
          </p:cNvPr>
          <p:cNvSpPr>
            <a:spLocks noGrp="1"/>
          </p:cNvSpPr>
          <p:nvPr>
            <p:ph idx="1"/>
          </p:nvPr>
        </p:nvSpPr>
        <p:spPr/>
        <p:txBody>
          <a:bodyPr/>
          <a:lstStyle/>
          <a:p>
            <a:r>
              <a:rPr lang="en-US" b="1" dirty="0"/>
              <a:t>ZOBJECT</a:t>
            </a:r>
            <a:r>
              <a:rPr lang="en-US" dirty="0"/>
              <a:t> is the main table within the database and contains the most records on. Typically, in the tens of thousands or so depending on usage.</a:t>
            </a:r>
          </a:p>
          <a:p>
            <a:r>
              <a:rPr lang="en-US" b="1" dirty="0"/>
              <a:t>ZSTRUCTUREDMETADATA</a:t>
            </a:r>
            <a:r>
              <a:rPr lang="en-US" dirty="0"/>
              <a:t> table holds additional information about many of the records in the </a:t>
            </a:r>
            <a:r>
              <a:rPr lang="en-US" b="1" dirty="0"/>
              <a:t>ZOBJECT</a:t>
            </a:r>
            <a:r>
              <a:rPr lang="en-US" dirty="0"/>
              <a:t> table.</a:t>
            </a:r>
          </a:p>
          <a:p>
            <a:pPr lvl="1"/>
            <a:r>
              <a:rPr lang="en-US" dirty="0"/>
              <a:t>Within the </a:t>
            </a:r>
            <a:r>
              <a:rPr lang="en-US" b="1" dirty="0"/>
              <a:t>ZSTRUCTUREDMETADATA</a:t>
            </a:r>
            <a:r>
              <a:rPr lang="en-US" dirty="0"/>
              <a:t> column the value here is a foreign key for table </a:t>
            </a:r>
            <a:r>
              <a:rPr lang="en-US" b="1" dirty="0"/>
              <a:t>ZSTRUCTUREDMETADATA</a:t>
            </a:r>
            <a:r>
              <a:rPr lang="en-US" dirty="0"/>
              <a:t>.</a:t>
            </a:r>
          </a:p>
        </p:txBody>
      </p:sp>
      <p:pic>
        <p:nvPicPr>
          <p:cNvPr id="1026" name="Picture 2">
            <a:extLst>
              <a:ext uri="{FF2B5EF4-FFF2-40B4-BE49-F238E27FC236}">
                <a16:creationId xmlns:a16="http://schemas.microsoft.com/office/drawing/2014/main" id="{008ED30D-E72F-F744-91BF-FD8FEACB4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652057"/>
            <a:ext cx="7620000" cy="234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527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9C64-D260-BB4F-9799-3616A789984A}"/>
              </a:ext>
            </a:extLst>
          </p:cNvPr>
          <p:cNvSpPr>
            <a:spLocks noGrp="1"/>
          </p:cNvSpPr>
          <p:nvPr>
            <p:ph type="title"/>
          </p:nvPr>
        </p:nvSpPr>
        <p:spPr/>
        <p:txBody>
          <a:bodyPr/>
          <a:lstStyle/>
          <a:p>
            <a:r>
              <a:rPr lang="en-US" dirty="0"/>
              <a:t>Database Location</a:t>
            </a:r>
          </a:p>
        </p:txBody>
      </p:sp>
      <p:sp>
        <p:nvSpPr>
          <p:cNvPr id="3" name="Content Placeholder 2">
            <a:extLst>
              <a:ext uri="{FF2B5EF4-FFF2-40B4-BE49-F238E27FC236}">
                <a16:creationId xmlns:a16="http://schemas.microsoft.com/office/drawing/2014/main" id="{F9ACAE67-63B0-3247-A55D-101813846225}"/>
              </a:ext>
            </a:extLst>
          </p:cNvPr>
          <p:cNvSpPr>
            <a:spLocks noGrp="1"/>
          </p:cNvSpPr>
          <p:nvPr>
            <p:ph idx="1"/>
          </p:nvPr>
        </p:nvSpPr>
        <p:spPr/>
        <p:txBody>
          <a:bodyPr/>
          <a:lstStyle/>
          <a:p>
            <a:r>
              <a:rPr lang="en-US" dirty="0"/>
              <a:t>Navigate to ~/var/mobile/Library/</a:t>
            </a:r>
            <a:r>
              <a:rPr lang="en-US" dirty="0" err="1"/>
              <a:t>CoreDuet</a:t>
            </a:r>
            <a:r>
              <a:rPr lang="en-US" dirty="0"/>
              <a:t>/Knowledge</a:t>
            </a:r>
          </a:p>
        </p:txBody>
      </p:sp>
      <p:pic>
        <p:nvPicPr>
          <p:cNvPr id="2050" name="Picture 2">
            <a:extLst>
              <a:ext uri="{FF2B5EF4-FFF2-40B4-BE49-F238E27FC236}">
                <a16:creationId xmlns:a16="http://schemas.microsoft.com/office/drawing/2014/main" id="{646CB140-867D-0D48-A6AA-AD966DAF4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3" y="2432343"/>
            <a:ext cx="12086734" cy="15689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D4DE9C29-0069-6B4D-963E-07727CB1E56B}"/>
              </a:ext>
            </a:extLst>
          </p:cNvPr>
          <p:cNvCxnSpPr>
            <a:cxnSpLocks/>
          </p:cNvCxnSpPr>
          <p:nvPr/>
        </p:nvCxnSpPr>
        <p:spPr>
          <a:xfrm flipH="1" flipV="1">
            <a:off x="1210962" y="3788080"/>
            <a:ext cx="593124" cy="6963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36F4E8-8464-F84F-9DA5-8E5B9C311777}"/>
              </a:ext>
            </a:extLst>
          </p:cNvPr>
          <p:cNvSpPr txBox="1"/>
          <p:nvPr/>
        </p:nvSpPr>
        <p:spPr>
          <a:xfrm>
            <a:off x="1815114" y="4373617"/>
            <a:ext cx="6620980" cy="369332"/>
          </a:xfrm>
          <a:prstGeom prst="rect">
            <a:avLst/>
          </a:prstGeom>
          <a:noFill/>
        </p:spPr>
        <p:txBody>
          <a:bodyPr wrap="none" rtlCol="0">
            <a:spAutoFit/>
          </a:bodyPr>
          <a:lstStyle/>
          <a:p>
            <a:pPr marL="285750" indent="-285750">
              <a:buFont typeface="Arial" panose="020B0604020202020204" pitchFamily="34" charset="0"/>
              <a:buChar char="•"/>
            </a:pPr>
            <a:r>
              <a:rPr lang="en-US" dirty="0"/>
              <a:t>Right click on </a:t>
            </a:r>
            <a:r>
              <a:rPr lang="en-US" dirty="0" err="1"/>
              <a:t>knowledge.db</a:t>
            </a:r>
            <a:r>
              <a:rPr lang="en-US" dirty="0"/>
              <a:t> and open with DB Browser for SQLite</a:t>
            </a:r>
          </a:p>
        </p:txBody>
      </p:sp>
      <p:sp>
        <p:nvSpPr>
          <p:cNvPr id="8" name="Frame 7">
            <a:extLst>
              <a:ext uri="{FF2B5EF4-FFF2-40B4-BE49-F238E27FC236}">
                <a16:creationId xmlns:a16="http://schemas.microsoft.com/office/drawing/2014/main" id="{95537780-C826-C24A-966F-C0CBE4A26ED3}"/>
              </a:ext>
            </a:extLst>
          </p:cNvPr>
          <p:cNvSpPr/>
          <p:nvPr/>
        </p:nvSpPr>
        <p:spPr>
          <a:xfrm>
            <a:off x="691978" y="2432343"/>
            <a:ext cx="11447389" cy="335571"/>
          </a:xfrm>
          <a:prstGeom prst="fram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73690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2726-717B-0743-B0E8-53421C5FCA42}"/>
              </a:ext>
            </a:extLst>
          </p:cNvPr>
          <p:cNvSpPr>
            <a:spLocks noGrp="1"/>
          </p:cNvSpPr>
          <p:nvPr>
            <p:ph type="title"/>
          </p:nvPr>
        </p:nvSpPr>
        <p:spPr/>
        <p:txBody>
          <a:bodyPr/>
          <a:lstStyle/>
          <a:p>
            <a:r>
              <a:rPr lang="en-US" dirty="0"/>
              <a:t>Database structure </a:t>
            </a:r>
          </a:p>
        </p:txBody>
      </p:sp>
      <p:pic>
        <p:nvPicPr>
          <p:cNvPr id="3074" name="Picture 2">
            <a:extLst>
              <a:ext uri="{FF2B5EF4-FFF2-40B4-BE49-F238E27FC236}">
                <a16:creationId xmlns:a16="http://schemas.microsoft.com/office/drawing/2014/main" id="{D37FA58B-C678-D340-AF6A-6EE0B008A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100" y="1574800"/>
            <a:ext cx="5168900" cy="5283200"/>
          </a:xfrm>
          <a:prstGeom prst="rect">
            <a:avLst/>
          </a:prstGeom>
          <a:noFill/>
          <a:extLst>
            <a:ext uri="{909E8E84-426E-40DD-AFC4-6F175D3DCCD1}">
              <a14:hiddenFill xmlns:a14="http://schemas.microsoft.com/office/drawing/2010/main">
                <a:solidFill>
                  <a:srgbClr val="FFFFFF"/>
                </a:solidFill>
              </a14:hiddenFill>
            </a:ext>
          </a:extLst>
        </p:spPr>
      </p:pic>
      <p:sp>
        <p:nvSpPr>
          <p:cNvPr id="5" name="Frame 4">
            <a:extLst>
              <a:ext uri="{FF2B5EF4-FFF2-40B4-BE49-F238E27FC236}">
                <a16:creationId xmlns:a16="http://schemas.microsoft.com/office/drawing/2014/main" id="{B823CD4C-1975-BB46-AD5E-03EE4F5E2B41}"/>
              </a:ext>
            </a:extLst>
          </p:cNvPr>
          <p:cNvSpPr/>
          <p:nvPr/>
        </p:nvSpPr>
        <p:spPr>
          <a:xfrm>
            <a:off x="7426412" y="4997057"/>
            <a:ext cx="1569308" cy="286143"/>
          </a:xfrm>
          <a:prstGeom prst="fram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1FCC9B05-18F9-574C-90DE-C687B868C205}"/>
              </a:ext>
            </a:extLst>
          </p:cNvPr>
          <p:cNvSpPr/>
          <p:nvPr/>
        </p:nvSpPr>
        <p:spPr>
          <a:xfrm>
            <a:off x="7426412" y="5446019"/>
            <a:ext cx="2656702" cy="286143"/>
          </a:xfrm>
          <a:prstGeom prst="fram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Arrow Connector 6">
            <a:extLst>
              <a:ext uri="{FF2B5EF4-FFF2-40B4-BE49-F238E27FC236}">
                <a16:creationId xmlns:a16="http://schemas.microsoft.com/office/drawing/2014/main" id="{9D6359E3-AE66-984F-8889-79B637AD3986}"/>
              </a:ext>
            </a:extLst>
          </p:cNvPr>
          <p:cNvCxnSpPr>
            <a:cxnSpLocks/>
            <a:stCxn id="13" idx="3"/>
          </p:cNvCxnSpPr>
          <p:nvPr/>
        </p:nvCxnSpPr>
        <p:spPr>
          <a:xfrm>
            <a:off x="5168901" y="3317851"/>
            <a:ext cx="2236916" cy="18400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D8CED74-E7B8-314D-B1A2-6559FBCB304C}"/>
              </a:ext>
            </a:extLst>
          </p:cNvPr>
          <p:cNvCxnSpPr>
            <a:cxnSpLocks/>
            <a:stCxn id="16" idx="3"/>
          </p:cNvCxnSpPr>
          <p:nvPr/>
        </p:nvCxnSpPr>
        <p:spPr>
          <a:xfrm>
            <a:off x="5559855" y="5408997"/>
            <a:ext cx="1845962" cy="1853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0C0AF01-D879-CB4F-9B93-F6219A7A4914}"/>
              </a:ext>
            </a:extLst>
          </p:cNvPr>
          <p:cNvSpPr txBox="1"/>
          <p:nvPr/>
        </p:nvSpPr>
        <p:spPr>
          <a:xfrm>
            <a:off x="201066" y="3133185"/>
            <a:ext cx="4967835" cy="369332"/>
          </a:xfrm>
          <a:prstGeom prst="rect">
            <a:avLst/>
          </a:prstGeom>
          <a:noFill/>
        </p:spPr>
        <p:txBody>
          <a:bodyPr wrap="none" rtlCol="0">
            <a:spAutoFit/>
          </a:bodyPr>
          <a:lstStyle/>
          <a:p>
            <a:r>
              <a:rPr lang="en-US" dirty="0"/>
              <a:t>Main table which holds most of the device records </a:t>
            </a:r>
          </a:p>
        </p:txBody>
      </p:sp>
      <p:sp>
        <p:nvSpPr>
          <p:cNvPr id="16" name="TextBox 15">
            <a:extLst>
              <a:ext uri="{FF2B5EF4-FFF2-40B4-BE49-F238E27FC236}">
                <a16:creationId xmlns:a16="http://schemas.microsoft.com/office/drawing/2014/main" id="{75E23A14-0204-904C-9EA0-F73C662EE542}"/>
              </a:ext>
            </a:extLst>
          </p:cNvPr>
          <p:cNvSpPr txBox="1"/>
          <p:nvPr/>
        </p:nvSpPr>
        <p:spPr>
          <a:xfrm>
            <a:off x="390955" y="5085831"/>
            <a:ext cx="5168900" cy="646331"/>
          </a:xfrm>
          <a:prstGeom prst="rect">
            <a:avLst/>
          </a:prstGeom>
          <a:noFill/>
        </p:spPr>
        <p:txBody>
          <a:bodyPr wrap="square" rtlCol="0">
            <a:spAutoFit/>
          </a:bodyPr>
          <a:lstStyle/>
          <a:p>
            <a:r>
              <a:rPr lang="en-US" dirty="0"/>
              <a:t>Secondary table which holds additional information on the entries from ZOBJECT</a:t>
            </a:r>
          </a:p>
        </p:txBody>
      </p:sp>
    </p:spTree>
    <p:extLst>
      <p:ext uri="{BB962C8B-B14F-4D97-AF65-F5344CB8AC3E}">
        <p14:creationId xmlns:p14="http://schemas.microsoft.com/office/powerpoint/2010/main" val="261319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08AB72-D64E-4DB9-B7F1-0AE072BAD29F}"/>
              </a:ext>
            </a:extLst>
          </p:cNvPr>
          <p:cNvSpPr>
            <a:spLocks noGrp="1"/>
          </p:cNvSpPr>
          <p:nvPr>
            <p:ph type="title"/>
          </p:nvPr>
        </p:nvSpPr>
        <p:spPr>
          <a:xfrm>
            <a:off x="838200" y="2957771"/>
            <a:ext cx="10515600" cy="2852737"/>
          </a:xfrm>
        </p:spPr>
        <p:txBody>
          <a:bodyPr/>
          <a:lstStyle/>
          <a:p>
            <a:r>
              <a:rPr lang="en-US" dirty="0"/>
              <a:t>Intro to </a:t>
            </a:r>
            <a:r>
              <a:rPr lang="en-US" dirty="0" err="1"/>
              <a:t>KnowledgeC.db</a:t>
            </a:r>
            <a:endParaRPr lang="en-US" dirty="0"/>
          </a:p>
        </p:txBody>
      </p:sp>
    </p:spTree>
    <p:extLst>
      <p:ext uri="{BB962C8B-B14F-4D97-AF65-F5344CB8AC3E}">
        <p14:creationId xmlns:p14="http://schemas.microsoft.com/office/powerpoint/2010/main" val="4007224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C21C-5344-3149-ACD1-1104A9B60C2A}"/>
              </a:ext>
            </a:extLst>
          </p:cNvPr>
          <p:cNvSpPr>
            <a:spLocks noGrp="1"/>
          </p:cNvSpPr>
          <p:nvPr>
            <p:ph type="title"/>
          </p:nvPr>
        </p:nvSpPr>
        <p:spPr/>
        <p:txBody>
          <a:bodyPr/>
          <a:lstStyle/>
          <a:p>
            <a:r>
              <a:rPr lang="en-US" dirty="0"/>
              <a:t>Querying with SQL</a:t>
            </a:r>
          </a:p>
        </p:txBody>
      </p:sp>
      <p:sp>
        <p:nvSpPr>
          <p:cNvPr id="3" name="Content Placeholder 2">
            <a:extLst>
              <a:ext uri="{FF2B5EF4-FFF2-40B4-BE49-F238E27FC236}">
                <a16:creationId xmlns:a16="http://schemas.microsoft.com/office/drawing/2014/main" id="{0AADBB4F-3307-0843-99BC-C0140DCA7F36}"/>
              </a:ext>
            </a:extLst>
          </p:cNvPr>
          <p:cNvSpPr>
            <a:spLocks noGrp="1"/>
          </p:cNvSpPr>
          <p:nvPr>
            <p:ph idx="1"/>
          </p:nvPr>
        </p:nvSpPr>
        <p:spPr/>
        <p:txBody>
          <a:bodyPr/>
          <a:lstStyle/>
          <a:p>
            <a:r>
              <a:rPr lang="en-US" dirty="0"/>
              <a:t>The ZOBJECT table is massive, with over 21,000 entries. It would be too time consuming to parse manually.</a:t>
            </a:r>
          </a:p>
          <a:p>
            <a:endParaRPr lang="en-US" dirty="0"/>
          </a:p>
          <a:p>
            <a:endParaRPr lang="en-US" dirty="0"/>
          </a:p>
          <a:p>
            <a:r>
              <a:rPr lang="en-US" dirty="0"/>
              <a:t> We can set up a simple SQL Statement to filter on the most important columns. Head to Execute SQL tab.</a:t>
            </a:r>
          </a:p>
        </p:txBody>
      </p:sp>
      <p:pic>
        <p:nvPicPr>
          <p:cNvPr id="4102" name="Picture 6">
            <a:extLst>
              <a:ext uri="{FF2B5EF4-FFF2-40B4-BE49-F238E27FC236}">
                <a16:creationId xmlns:a16="http://schemas.microsoft.com/office/drawing/2014/main" id="{942AF3C8-3DF2-8344-8E37-ACD669680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150" y="2929238"/>
            <a:ext cx="26797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806AE770-0CA8-9C42-972E-E81E12D0A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625975"/>
            <a:ext cx="6248400" cy="18669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9805EA25-9D3A-8449-9CDD-9394DC8404F9}"/>
              </a:ext>
            </a:extLst>
          </p:cNvPr>
          <p:cNvCxnSpPr>
            <a:cxnSpLocks/>
          </p:cNvCxnSpPr>
          <p:nvPr/>
        </p:nvCxnSpPr>
        <p:spPr>
          <a:xfrm flipH="1">
            <a:off x="9082216" y="5358604"/>
            <a:ext cx="654908" cy="4016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157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04EB-5FBD-014A-A1E5-2BC29E9AE1B2}"/>
              </a:ext>
            </a:extLst>
          </p:cNvPr>
          <p:cNvSpPr>
            <a:spLocks noGrp="1"/>
          </p:cNvSpPr>
          <p:nvPr>
            <p:ph type="title"/>
          </p:nvPr>
        </p:nvSpPr>
        <p:spPr/>
        <p:txBody>
          <a:bodyPr/>
          <a:lstStyle/>
          <a:p>
            <a:r>
              <a:rPr lang="en-US" dirty="0"/>
              <a:t>SQL Statement</a:t>
            </a:r>
          </a:p>
        </p:txBody>
      </p:sp>
      <p:sp>
        <p:nvSpPr>
          <p:cNvPr id="3" name="Content Placeholder 2">
            <a:extLst>
              <a:ext uri="{FF2B5EF4-FFF2-40B4-BE49-F238E27FC236}">
                <a16:creationId xmlns:a16="http://schemas.microsoft.com/office/drawing/2014/main" id="{41888D6A-643D-1B43-9F9C-92C51B0B66AC}"/>
              </a:ext>
            </a:extLst>
          </p:cNvPr>
          <p:cNvSpPr>
            <a:spLocks noGrp="1"/>
          </p:cNvSpPr>
          <p:nvPr>
            <p:ph idx="1"/>
          </p:nvPr>
        </p:nvSpPr>
        <p:spPr>
          <a:xfrm>
            <a:off x="838200" y="1690688"/>
            <a:ext cx="10515600" cy="4719443"/>
          </a:xfrm>
        </p:spPr>
        <p:txBody>
          <a:bodyPr>
            <a:normAutofit fontScale="32500" lnSpcReduction="20000"/>
          </a:bodyPr>
          <a:lstStyle/>
          <a:p>
            <a:r>
              <a:rPr lang="en-US" dirty="0"/>
              <a:t>SELECT</a:t>
            </a:r>
          </a:p>
          <a:p>
            <a:r>
              <a:rPr lang="en-US" dirty="0"/>
              <a:t>datetime(ZOBJECT.ZCREATIONDATE+978307200,'UNIXEPOCH', 'LOCALTIME') as "ENTRY CREATION", </a:t>
            </a:r>
          </a:p>
          <a:p>
            <a:r>
              <a:rPr lang="en-US" dirty="0"/>
              <a:t>CASE ZOBJECT.ZSTARTDAYOFWEEK </a:t>
            </a:r>
          </a:p>
          <a:p>
            <a:r>
              <a:rPr lang="en-US" dirty="0"/>
              <a:t>    WHEN "1" THEN "Sunday"</a:t>
            </a:r>
          </a:p>
          <a:p>
            <a:r>
              <a:rPr lang="en-US" dirty="0"/>
              <a:t>    WHEN "2" THEN "Monday"</a:t>
            </a:r>
          </a:p>
          <a:p>
            <a:r>
              <a:rPr lang="en-US" dirty="0"/>
              <a:t>    WHEN "3" THEN "Tuesday"</a:t>
            </a:r>
          </a:p>
          <a:p>
            <a:r>
              <a:rPr lang="en-US" dirty="0"/>
              <a:t>    WHEN "4" THEN "Wednesday"</a:t>
            </a:r>
          </a:p>
          <a:p>
            <a:r>
              <a:rPr lang="en-US" dirty="0"/>
              <a:t>    WHEN "5" THEN "Thursday"</a:t>
            </a:r>
          </a:p>
          <a:p>
            <a:r>
              <a:rPr lang="en-US" dirty="0"/>
              <a:t>    WHEN "6" THEN "Friday"</a:t>
            </a:r>
          </a:p>
          <a:p>
            <a:r>
              <a:rPr lang="en-US" dirty="0"/>
              <a:t>    WHEN "7" THEN "Saturday"</a:t>
            </a:r>
          </a:p>
          <a:p>
            <a:r>
              <a:rPr lang="en-US" dirty="0"/>
              <a:t>END "DAY OF WEEK",</a:t>
            </a:r>
          </a:p>
          <a:p>
            <a:r>
              <a:rPr lang="en-US" dirty="0"/>
              <a:t>ZOBJECT.ZSECONDSFROMGMT/3600 AS "GMT OFFSET",</a:t>
            </a:r>
          </a:p>
          <a:p>
            <a:r>
              <a:rPr lang="en-US" dirty="0"/>
              <a:t>datetime(ZOBJECT.ZSTARTDATE+978307200,'UNIXEPOCH', 'LOCALTIME') as "START", </a:t>
            </a:r>
          </a:p>
          <a:p>
            <a:r>
              <a:rPr lang="en-US" dirty="0"/>
              <a:t>datetime(ZOBJECT.ZENDDATE+978307200,'UNIXEPOCH', 'LOCALTIME') as "END", </a:t>
            </a:r>
          </a:p>
          <a:p>
            <a:r>
              <a:rPr lang="en-US" dirty="0"/>
              <a:t>(ZOBJECT.ZENDDATE-ZOBJECT.ZSTARTDATE) as "USAGE IN SECONDS",</a:t>
            </a:r>
          </a:p>
          <a:p>
            <a:r>
              <a:rPr lang="en-US" dirty="0"/>
              <a:t>ZOBJECT.ZSTREAMNAME, </a:t>
            </a:r>
          </a:p>
          <a:p>
            <a:r>
              <a:rPr lang="en-US" dirty="0"/>
              <a:t>ZOBJECT.ZVALUESTRING</a:t>
            </a:r>
          </a:p>
          <a:p>
            <a:r>
              <a:rPr lang="en-US" dirty="0"/>
              <a:t>FROM ZOBJECT</a:t>
            </a:r>
          </a:p>
          <a:p>
            <a:r>
              <a:rPr lang="en-US" dirty="0"/>
              <a:t>WHERE ZSTREAMNAME IS "/app/</a:t>
            </a:r>
            <a:r>
              <a:rPr lang="en-US" dirty="0" err="1"/>
              <a:t>inFocus</a:t>
            </a:r>
            <a:r>
              <a:rPr lang="en-US" dirty="0"/>
              <a:t>" </a:t>
            </a:r>
          </a:p>
          <a:p>
            <a:r>
              <a:rPr lang="en-US" dirty="0"/>
              <a:t>ORDER BY "START"</a:t>
            </a:r>
            <a:br>
              <a:rPr lang="en-US" dirty="0"/>
            </a:br>
            <a:endParaRPr lang="en-US" dirty="0"/>
          </a:p>
        </p:txBody>
      </p:sp>
      <p:sp>
        <p:nvSpPr>
          <p:cNvPr id="5" name="Right Brace 4">
            <a:extLst>
              <a:ext uri="{FF2B5EF4-FFF2-40B4-BE49-F238E27FC236}">
                <a16:creationId xmlns:a16="http://schemas.microsoft.com/office/drawing/2014/main" id="{70911833-08B2-9344-A96D-F7459BDFC2BA}"/>
              </a:ext>
            </a:extLst>
          </p:cNvPr>
          <p:cNvSpPr/>
          <p:nvPr/>
        </p:nvSpPr>
        <p:spPr>
          <a:xfrm>
            <a:off x="5900057" y="1968345"/>
            <a:ext cx="195943" cy="186612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0006C1B1-5232-6242-9B91-C5BE7C866994}"/>
              </a:ext>
            </a:extLst>
          </p:cNvPr>
          <p:cNvSpPr txBox="1"/>
          <p:nvPr/>
        </p:nvSpPr>
        <p:spPr>
          <a:xfrm>
            <a:off x="6096000" y="2301241"/>
            <a:ext cx="4856480" cy="1200329"/>
          </a:xfrm>
          <a:prstGeom prst="rect">
            <a:avLst/>
          </a:prstGeom>
          <a:noFill/>
        </p:spPr>
        <p:txBody>
          <a:bodyPr wrap="square" rtlCol="0">
            <a:spAutoFit/>
          </a:bodyPr>
          <a:lstStyle/>
          <a:p>
            <a:r>
              <a:rPr lang="en-US" dirty="0"/>
              <a:t>This section converts the MAC absolute time into a human time, creates the ENTRY CREATION column, and converts the ZSTARTDAYOFWEEK column from numbers to weekdays.</a:t>
            </a:r>
          </a:p>
        </p:txBody>
      </p:sp>
      <p:sp>
        <p:nvSpPr>
          <p:cNvPr id="7" name="Right Brace 6">
            <a:extLst>
              <a:ext uri="{FF2B5EF4-FFF2-40B4-BE49-F238E27FC236}">
                <a16:creationId xmlns:a16="http://schemas.microsoft.com/office/drawing/2014/main" id="{E0D8C4AA-22A0-1045-AAB2-704269F62C33}"/>
              </a:ext>
            </a:extLst>
          </p:cNvPr>
          <p:cNvSpPr/>
          <p:nvPr/>
        </p:nvSpPr>
        <p:spPr>
          <a:xfrm>
            <a:off x="5900057" y="4035169"/>
            <a:ext cx="195943" cy="97061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AD7D5E1A-FA80-1641-9988-96D1C6EAB41B}"/>
              </a:ext>
            </a:extLst>
          </p:cNvPr>
          <p:cNvSpPr txBox="1"/>
          <p:nvPr/>
        </p:nvSpPr>
        <p:spPr>
          <a:xfrm>
            <a:off x="6096000" y="4050409"/>
            <a:ext cx="5120640" cy="923330"/>
          </a:xfrm>
          <a:prstGeom prst="rect">
            <a:avLst/>
          </a:prstGeom>
          <a:noFill/>
        </p:spPr>
        <p:txBody>
          <a:bodyPr wrap="square" rtlCol="0">
            <a:spAutoFit/>
          </a:bodyPr>
          <a:lstStyle/>
          <a:p>
            <a:r>
              <a:rPr lang="en-US" dirty="0"/>
              <a:t>This section creates the GMT OFFSET, START, END, &amp; USAGE IN SECONDS columns as well as converting the MAC absolute time into a human time.</a:t>
            </a:r>
          </a:p>
        </p:txBody>
      </p:sp>
      <p:sp>
        <p:nvSpPr>
          <p:cNvPr id="9" name="Right Brace 8">
            <a:extLst>
              <a:ext uri="{FF2B5EF4-FFF2-40B4-BE49-F238E27FC236}">
                <a16:creationId xmlns:a16="http://schemas.microsoft.com/office/drawing/2014/main" id="{EDE6BF5B-D919-5742-998E-D45839453B3C}"/>
              </a:ext>
            </a:extLst>
          </p:cNvPr>
          <p:cNvSpPr/>
          <p:nvPr/>
        </p:nvSpPr>
        <p:spPr>
          <a:xfrm>
            <a:off x="5900056" y="5120656"/>
            <a:ext cx="195943" cy="97061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506F1696-31C2-3C43-B1F4-B9A3CA0D1389}"/>
              </a:ext>
            </a:extLst>
          </p:cNvPr>
          <p:cNvSpPr txBox="1"/>
          <p:nvPr/>
        </p:nvSpPr>
        <p:spPr>
          <a:xfrm>
            <a:off x="6095999" y="5033154"/>
            <a:ext cx="4919615" cy="1477328"/>
          </a:xfrm>
          <a:prstGeom prst="rect">
            <a:avLst/>
          </a:prstGeom>
          <a:noFill/>
        </p:spPr>
        <p:txBody>
          <a:bodyPr wrap="square" rtlCol="0">
            <a:spAutoFit/>
          </a:bodyPr>
          <a:lstStyle/>
          <a:p>
            <a:r>
              <a:rPr lang="en-US" dirty="0"/>
              <a:t>This section pulls the columns ZSTREAMNAME &amp; ZVALUESTRING from the ZOBJECT Table and only shows the ZSTREAMNAME that matches “/app/</a:t>
            </a:r>
            <a:r>
              <a:rPr lang="en-US" dirty="0" err="1"/>
              <a:t>inFocus</a:t>
            </a:r>
            <a:r>
              <a:rPr lang="en-US" dirty="0"/>
              <a:t>” as well as puts it in order from beginning.</a:t>
            </a:r>
          </a:p>
        </p:txBody>
      </p:sp>
    </p:spTree>
    <p:extLst>
      <p:ext uri="{BB962C8B-B14F-4D97-AF65-F5344CB8AC3E}">
        <p14:creationId xmlns:p14="http://schemas.microsoft.com/office/powerpoint/2010/main" val="2559980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19BE29-C5EA-8F4C-AC2D-7504E0AD4D0B}"/>
              </a:ext>
            </a:extLst>
          </p:cNvPr>
          <p:cNvSpPr>
            <a:spLocks noGrp="1"/>
          </p:cNvSpPr>
          <p:nvPr>
            <p:ph idx="1"/>
          </p:nvPr>
        </p:nvSpPr>
        <p:spPr>
          <a:xfrm>
            <a:off x="430427" y="2741612"/>
            <a:ext cx="4775200" cy="1877041"/>
          </a:xfrm>
        </p:spPr>
        <p:txBody>
          <a:bodyPr>
            <a:normAutofit/>
          </a:bodyPr>
          <a:lstStyle/>
          <a:p>
            <a:r>
              <a:rPr lang="en-US" dirty="0"/>
              <a:t>Copy and Paste the SQL Statement from the previous slide into the 1</a:t>
            </a:r>
            <a:r>
              <a:rPr lang="en-US" baseline="30000" dirty="0"/>
              <a:t>st</a:t>
            </a:r>
            <a:r>
              <a:rPr lang="en-US" dirty="0"/>
              <a:t> line and hit the Play button.</a:t>
            </a:r>
          </a:p>
        </p:txBody>
      </p:sp>
      <p:pic>
        <p:nvPicPr>
          <p:cNvPr id="5122" name="Picture 2">
            <a:extLst>
              <a:ext uri="{FF2B5EF4-FFF2-40B4-BE49-F238E27FC236}">
                <a16:creationId xmlns:a16="http://schemas.microsoft.com/office/drawing/2014/main" id="{9AE0B133-8CB0-4C4E-9657-534EEC52B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762" y="1686011"/>
            <a:ext cx="6578600" cy="4368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9401033E-1200-0E4C-8D60-0E8F3AD5CEC7}"/>
              </a:ext>
            </a:extLst>
          </p:cNvPr>
          <p:cNvCxnSpPr>
            <a:cxnSpLocks/>
          </p:cNvCxnSpPr>
          <p:nvPr/>
        </p:nvCxnSpPr>
        <p:spPr>
          <a:xfrm flipV="1">
            <a:off x="6956854" y="2566895"/>
            <a:ext cx="523103" cy="9547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633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C55D2-D3B7-0D41-8FA2-2B30256BE588}"/>
              </a:ext>
            </a:extLst>
          </p:cNvPr>
          <p:cNvSpPr>
            <a:spLocks noGrp="1"/>
          </p:cNvSpPr>
          <p:nvPr>
            <p:ph idx="1"/>
          </p:nvPr>
        </p:nvSpPr>
        <p:spPr>
          <a:xfrm>
            <a:off x="0" y="1136821"/>
            <a:ext cx="2804984" cy="5338119"/>
          </a:xfrm>
        </p:spPr>
        <p:txBody>
          <a:bodyPr/>
          <a:lstStyle/>
          <a:p>
            <a:r>
              <a:rPr lang="en-US" dirty="0"/>
              <a:t>Upon successful execution a smaller, more digestible table will show.</a:t>
            </a:r>
          </a:p>
          <a:p>
            <a:r>
              <a:rPr lang="en-US" dirty="0"/>
              <a:t>We can determine converted timestamps, ZSTREAM type and ZVALUESTRINGS</a:t>
            </a:r>
          </a:p>
        </p:txBody>
      </p:sp>
      <p:pic>
        <p:nvPicPr>
          <p:cNvPr id="6146" name="Picture 2">
            <a:extLst>
              <a:ext uri="{FF2B5EF4-FFF2-40B4-BE49-F238E27FC236}">
                <a16:creationId xmlns:a16="http://schemas.microsoft.com/office/drawing/2014/main" id="{209A2934-4D01-084F-BE3A-0BA2C0ABA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279" y="1136822"/>
            <a:ext cx="9494721" cy="572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15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54FD-F050-0845-88C1-C4FA655E9430}"/>
              </a:ext>
            </a:extLst>
          </p:cNvPr>
          <p:cNvSpPr>
            <a:spLocks noGrp="1"/>
          </p:cNvSpPr>
          <p:nvPr>
            <p:ph type="title"/>
          </p:nvPr>
        </p:nvSpPr>
        <p:spPr>
          <a:xfrm>
            <a:off x="0" y="0"/>
            <a:ext cx="10515600" cy="1325563"/>
          </a:xfrm>
        </p:spPr>
        <p:txBody>
          <a:bodyPr/>
          <a:lstStyle/>
          <a:p>
            <a:r>
              <a:rPr lang="en-US" dirty="0"/>
              <a:t>A closer look…</a:t>
            </a:r>
          </a:p>
        </p:txBody>
      </p:sp>
      <p:pic>
        <p:nvPicPr>
          <p:cNvPr id="1026" name="Picture 2">
            <a:extLst>
              <a:ext uri="{FF2B5EF4-FFF2-40B4-BE49-F238E27FC236}">
                <a16:creationId xmlns:a16="http://schemas.microsoft.com/office/drawing/2014/main" id="{82C2ABD5-54DB-C948-9F67-3800F0CFD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664" y="2557941"/>
            <a:ext cx="9617336" cy="43000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7F51DE-06FD-A24F-AD0C-48508C83A84D}"/>
              </a:ext>
            </a:extLst>
          </p:cNvPr>
          <p:cNvSpPr txBox="1"/>
          <p:nvPr/>
        </p:nvSpPr>
        <p:spPr>
          <a:xfrm>
            <a:off x="0" y="1357612"/>
            <a:ext cx="2248348" cy="1200329"/>
          </a:xfrm>
          <a:prstGeom prst="rect">
            <a:avLst/>
          </a:prstGeom>
          <a:noFill/>
        </p:spPr>
        <p:txBody>
          <a:bodyPr wrap="square" rtlCol="0">
            <a:spAutoFit/>
          </a:bodyPr>
          <a:lstStyle/>
          <a:p>
            <a:r>
              <a:rPr lang="en-US" dirty="0"/>
              <a:t>Timestamp when entry was created, always matches end time.</a:t>
            </a:r>
          </a:p>
        </p:txBody>
      </p:sp>
      <p:cxnSp>
        <p:nvCxnSpPr>
          <p:cNvPr id="6" name="Straight Arrow Connector 5">
            <a:extLst>
              <a:ext uri="{FF2B5EF4-FFF2-40B4-BE49-F238E27FC236}">
                <a16:creationId xmlns:a16="http://schemas.microsoft.com/office/drawing/2014/main" id="{6D5CF488-8EB3-1C47-9D57-6F2EB0AD0014}"/>
              </a:ext>
            </a:extLst>
          </p:cNvPr>
          <p:cNvCxnSpPr>
            <a:cxnSpLocks/>
          </p:cNvCxnSpPr>
          <p:nvPr/>
        </p:nvCxnSpPr>
        <p:spPr>
          <a:xfrm>
            <a:off x="666974" y="2377440"/>
            <a:ext cx="2323652" cy="2689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12EB856-1B53-7145-9B1E-B665818C072B}"/>
              </a:ext>
            </a:extLst>
          </p:cNvPr>
          <p:cNvSpPr txBox="1"/>
          <p:nvPr/>
        </p:nvSpPr>
        <p:spPr>
          <a:xfrm>
            <a:off x="2248348" y="1004322"/>
            <a:ext cx="1871831" cy="923330"/>
          </a:xfrm>
          <a:prstGeom prst="rect">
            <a:avLst/>
          </a:prstGeom>
          <a:noFill/>
        </p:spPr>
        <p:txBody>
          <a:bodyPr wrap="square" rtlCol="0">
            <a:spAutoFit/>
          </a:bodyPr>
          <a:lstStyle/>
          <a:p>
            <a:r>
              <a:rPr lang="en-US" dirty="0"/>
              <a:t>Day of the week and offset from GMT</a:t>
            </a:r>
          </a:p>
        </p:txBody>
      </p:sp>
      <p:cxnSp>
        <p:nvCxnSpPr>
          <p:cNvPr id="11" name="Straight Arrow Connector 10">
            <a:extLst>
              <a:ext uri="{FF2B5EF4-FFF2-40B4-BE49-F238E27FC236}">
                <a16:creationId xmlns:a16="http://schemas.microsoft.com/office/drawing/2014/main" id="{B0867C3C-6350-FB45-85CF-C0D084431A80}"/>
              </a:ext>
            </a:extLst>
          </p:cNvPr>
          <p:cNvCxnSpPr>
            <a:cxnSpLocks/>
          </p:cNvCxnSpPr>
          <p:nvPr/>
        </p:nvCxnSpPr>
        <p:spPr>
          <a:xfrm>
            <a:off x="2841811" y="1733056"/>
            <a:ext cx="2074434" cy="824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8826CD1-F47F-7B49-9D33-C9E29D9126D1}"/>
              </a:ext>
            </a:extLst>
          </p:cNvPr>
          <p:cNvSpPr txBox="1"/>
          <p:nvPr/>
        </p:nvSpPr>
        <p:spPr>
          <a:xfrm>
            <a:off x="4191644" y="1021628"/>
            <a:ext cx="2508828" cy="369332"/>
          </a:xfrm>
          <a:prstGeom prst="rect">
            <a:avLst/>
          </a:prstGeom>
          <a:noFill/>
        </p:spPr>
        <p:txBody>
          <a:bodyPr wrap="none" rtlCol="0">
            <a:spAutoFit/>
          </a:bodyPr>
          <a:lstStyle/>
          <a:p>
            <a:r>
              <a:rPr lang="en-US" dirty="0"/>
              <a:t>Start and End timestamp</a:t>
            </a:r>
          </a:p>
        </p:txBody>
      </p:sp>
      <p:cxnSp>
        <p:nvCxnSpPr>
          <p:cNvPr id="14" name="Straight Arrow Connector 13">
            <a:extLst>
              <a:ext uri="{FF2B5EF4-FFF2-40B4-BE49-F238E27FC236}">
                <a16:creationId xmlns:a16="http://schemas.microsoft.com/office/drawing/2014/main" id="{4288C30E-EDF2-BD40-BF52-082783815353}"/>
              </a:ext>
            </a:extLst>
          </p:cNvPr>
          <p:cNvCxnSpPr>
            <a:cxnSpLocks/>
          </p:cNvCxnSpPr>
          <p:nvPr/>
        </p:nvCxnSpPr>
        <p:spPr>
          <a:xfrm>
            <a:off x="4930589" y="1357612"/>
            <a:ext cx="1841348" cy="12003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89E8CAF-BE23-AD45-A9E2-4FA562E1FDA9}"/>
              </a:ext>
            </a:extLst>
          </p:cNvPr>
          <p:cNvSpPr txBox="1"/>
          <p:nvPr/>
        </p:nvSpPr>
        <p:spPr>
          <a:xfrm>
            <a:off x="6700472" y="467630"/>
            <a:ext cx="2000922" cy="923330"/>
          </a:xfrm>
          <a:prstGeom prst="rect">
            <a:avLst/>
          </a:prstGeom>
          <a:noFill/>
        </p:spPr>
        <p:txBody>
          <a:bodyPr wrap="square" rtlCol="0">
            <a:spAutoFit/>
          </a:bodyPr>
          <a:lstStyle/>
          <a:p>
            <a:r>
              <a:rPr lang="en-US" dirty="0"/>
              <a:t>Usage in seconds (end timestamp – start timestamp)</a:t>
            </a:r>
          </a:p>
        </p:txBody>
      </p:sp>
      <p:cxnSp>
        <p:nvCxnSpPr>
          <p:cNvPr id="17" name="Straight Arrow Connector 16">
            <a:extLst>
              <a:ext uri="{FF2B5EF4-FFF2-40B4-BE49-F238E27FC236}">
                <a16:creationId xmlns:a16="http://schemas.microsoft.com/office/drawing/2014/main" id="{20F5D412-D961-AB4A-A5FD-4177D3549E39}"/>
              </a:ext>
            </a:extLst>
          </p:cNvPr>
          <p:cNvCxnSpPr>
            <a:cxnSpLocks/>
          </p:cNvCxnSpPr>
          <p:nvPr/>
        </p:nvCxnSpPr>
        <p:spPr>
          <a:xfrm>
            <a:off x="7360781" y="1327065"/>
            <a:ext cx="997911" cy="11848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CC21C61-5EC1-8C4C-8A7E-79F2B5599F65}"/>
              </a:ext>
            </a:extLst>
          </p:cNvPr>
          <p:cNvCxnSpPr>
            <a:cxnSpLocks/>
          </p:cNvCxnSpPr>
          <p:nvPr/>
        </p:nvCxnSpPr>
        <p:spPr>
          <a:xfrm>
            <a:off x="9417422" y="929295"/>
            <a:ext cx="0" cy="16286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112F77E-A803-3B45-93F0-A24C8B37137F}"/>
              </a:ext>
            </a:extLst>
          </p:cNvPr>
          <p:cNvSpPr txBox="1"/>
          <p:nvPr/>
        </p:nvSpPr>
        <p:spPr>
          <a:xfrm>
            <a:off x="8520057" y="5965"/>
            <a:ext cx="2571077" cy="923330"/>
          </a:xfrm>
          <a:prstGeom prst="rect">
            <a:avLst/>
          </a:prstGeom>
          <a:noFill/>
        </p:spPr>
        <p:txBody>
          <a:bodyPr wrap="square" rtlCol="0">
            <a:spAutoFit/>
          </a:bodyPr>
          <a:lstStyle/>
          <a:p>
            <a:r>
              <a:rPr lang="en-US" dirty="0"/>
              <a:t>ZSTREAMNAME which reflects what application was in focus (on screen)</a:t>
            </a:r>
          </a:p>
        </p:txBody>
      </p:sp>
      <p:cxnSp>
        <p:nvCxnSpPr>
          <p:cNvPr id="23" name="Straight Arrow Connector 22">
            <a:extLst>
              <a:ext uri="{FF2B5EF4-FFF2-40B4-BE49-F238E27FC236}">
                <a16:creationId xmlns:a16="http://schemas.microsoft.com/office/drawing/2014/main" id="{BBB40B85-F722-AB4F-B162-8C20BBD7CAC3}"/>
              </a:ext>
            </a:extLst>
          </p:cNvPr>
          <p:cNvCxnSpPr>
            <a:cxnSpLocks/>
          </p:cNvCxnSpPr>
          <p:nvPr/>
        </p:nvCxnSpPr>
        <p:spPr>
          <a:xfrm flipH="1">
            <a:off x="10250505" y="1700286"/>
            <a:ext cx="230004" cy="8576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617F70E-F218-464F-BF5A-59AD561FC7E4}"/>
              </a:ext>
            </a:extLst>
          </p:cNvPr>
          <p:cNvSpPr txBox="1"/>
          <p:nvPr/>
        </p:nvSpPr>
        <p:spPr>
          <a:xfrm>
            <a:off x="10436065" y="863332"/>
            <a:ext cx="1821628" cy="1477328"/>
          </a:xfrm>
          <a:prstGeom prst="rect">
            <a:avLst/>
          </a:prstGeom>
          <a:noFill/>
        </p:spPr>
        <p:txBody>
          <a:bodyPr wrap="square" rtlCol="0">
            <a:spAutoFit/>
          </a:bodyPr>
          <a:lstStyle/>
          <a:p>
            <a:r>
              <a:rPr lang="en-US" dirty="0"/>
              <a:t>ZVALUESTRING which reflects the bundle id of the application on screen</a:t>
            </a:r>
          </a:p>
        </p:txBody>
      </p:sp>
      <p:sp>
        <p:nvSpPr>
          <p:cNvPr id="25" name="TextBox 24">
            <a:extLst>
              <a:ext uri="{FF2B5EF4-FFF2-40B4-BE49-F238E27FC236}">
                <a16:creationId xmlns:a16="http://schemas.microsoft.com/office/drawing/2014/main" id="{A0BF94D1-25D3-6447-807A-C1983A2395CF}"/>
              </a:ext>
            </a:extLst>
          </p:cNvPr>
          <p:cNvSpPr txBox="1"/>
          <p:nvPr/>
        </p:nvSpPr>
        <p:spPr>
          <a:xfrm>
            <a:off x="87854" y="4099352"/>
            <a:ext cx="232365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This table shows us a list from the start of which applications were used and for how long.</a:t>
            </a:r>
          </a:p>
        </p:txBody>
      </p:sp>
    </p:spTree>
    <p:extLst>
      <p:ext uri="{BB962C8B-B14F-4D97-AF65-F5344CB8AC3E}">
        <p14:creationId xmlns:p14="http://schemas.microsoft.com/office/powerpoint/2010/main" val="3907554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552FBE-11CB-2B49-AF13-0578930A5CBE}"/>
              </a:ext>
            </a:extLst>
          </p:cNvPr>
          <p:cNvSpPr>
            <a:spLocks noGrp="1"/>
          </p:cNvSpPr>
          <p:nvPr>
            <p:ph idx="1"/>
          </p:nvPr>
        </p:nvSpPr>
        <p:spPr>
          <a:xfrm>
            <a:off x="234778" y="505609"/>
            <a:ext cx="3793525" cy="5671354"/>
          </a:xfrm>
        </p:spPr>
        <p:txBody>
          <a:bodyPr>
            <a:normAutofit lnSpcReduction="10000"/>
          </a:bodyPr>
          <a:lstStyle/>
          <a:p>
            <a:r>
              <a:rPr lang="en-US" dirty="0"/>
              <a:t>To modify this simple statement - just enter the ZSTREAMNAME for the category you want to investigate.</a:t>
            </a:r>
          </a:p>
          <a:p>
            <a:r>
              <a:rPr lang="en-US" dirty="0"/>
              <a:t>For instance, this is statement </a:t>
            </a:r>
            <a:r>
              <a:rPr lang="en-US"/>
              <a:t>is setup to </a:t>
            </a:r>
            <a:r>
              <a:rPr lang="en-US" dirty="0"/>
              <a:t>show only entries that reflect the ZSTREAMNAME “app/</a:t>
            </a:r>
            <a:r>
              <a:rPr lang="en-US" dirty="0" err="1"/>
              <a:t>inFocus</a:t>
            </a:r>
            <a:r>
              <a:rPr lang="en-US" dirty="0"/>
              <a:t>”</a:t>
            </a:r>
          </a:p>
          <a:p>
            <a:r>
              <a:rPr lang="en-US" dirty="0"/>
              <a:t>If we wanted to see app usage, we would edit line 19 to reflect “app/usage”</a:t>
            </a:r>
          </a:p>
          <a:p>
            <a:endParaRPr lang="en-US" dirty="0"/>
          </a:p>
        </p:txBody>
      </p:sp>
      <p:pic>
        <p:nvPicPr>
          <p:cNvPr id="7170" name="Picture 2">
            <a:extLst>
              <a:ext uri="{FF2B5EF4-FFF2-40B4-BE49-F238E27FC236}">
                <a16:creationId xmlns:a16="http://schemas.microsoft.com/office/drawing/2014/main" id="{9AA9453B-99FE-884B-AA2C-48960E878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825625"/>
            <a:ext cx="7924800" cy="50419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CD0854E7-1E59-8347-B864-A1AFF9DCFCDF}"/>
              </a:ext>
            </a:extLst>
          </p:cNvPr>
          <p:cNvCxnSpPr>
            <a:cxnSpLocks/>
          </p:cNvCxnSpPr>
          <p:nvPr/>
        </p:nvCxnSpPr>
        <p:spPr>
          <a:xfrm flipH="1">
            <a:off x="7889789" y="6054811"/>
            <a:ext cx="679622" cy="444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C9647D6-628D-7944-9158-51E33B7145EB}"/>
              </a:ext>
            </a:extLst>
          </p:cNvPr>
          <p:cNvSpPr txBox="1"/>
          <p:nvPr/>
        </p:nvSpPr>
        <p:spPr>
          <a:xfrm>
            <a:off x="4670613" y="358346"/>
            <a:ext cx="7117974" cy="923330"/>
          </a:xfrm>
          <a:prstGeom prst="rect">
            <a:avLst/>
          </a:prstGeom>
          <a:noFill/>
        </p:spPr>
        <p:txBody>
          <a:bodyPr wrap="none" rtlCol="0">
            <a:spAutoFit/>
          </a:bodyPr>
          <a:lstStyle/>
          <a:p>
            <a:r>
              <a:rPr lang="en-US" sz="5400" dirty="0">
                <a:latin typeface="+mj-lt"/>
              </a:rPr>
              <a:t>Modifying the Statement</a:t>
            </a:r>
          </a:p>
        </p:txBody>
      </p:sp>
    </p:spTree>
    <p:extLst>
      <p:ext uri="{BB962C8B-B14F-4D97-AF65-F5344CB8AC3E}">
        <p14:creationId xmlns:p14="http://schemas.microsoft.com/office/powerpoint/2010/main" val="1135808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8A9CB242-C311-5F4E-836D-60A349A5D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535" y="962164"/>
            <a:ext cx="9506465" cy="5895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7F20FF-3FB4-0D43-B51B-F60C952C8952}"/>
              </a:ext>
            </a:extLst>
          </p:cNvPr>
          <p:cNvSpPr txBox="1"/>
          <p:nvPr/>
        </p:nvSpPr>
        <p:spPr>
          <a:xfrm>
            <a:off x="0" y="1804086"/>
            <a:ext cx="2685535"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Here we can see the ZSTREAMNAME is now only displaying “/app/usage”</a:t>
            </a:r>
          </a:p>
          <a:p>
            <a:endParaRPr lang="en-US" sz="2000" dirty="0"/>
          </a:p>
          <a:p>
            <a:pPr marL="285750" indent="-285750">
              <a:buFont typeface="Arial" panose="020B0604020202020204" pitchFamily="34" charset="0"/>
              <a:buChar char="•"/>
            </a:pPr>
            <a:r>
              <a:rPr lang="en-US" sz="2000" dirty="0"/>
              <a:t>With a simple edit we can point the SQL to different Stream types.</a:t>
            </a:r>
          </a:p>
          <a:p>
            <a:endParaRPr lang="en-US" sz="2000" dirty="0"/>
          </a:p>
          <a:p>
            <a:pPr marL="285750" indent="-285750">
              <a:buFont typeface="Arial" panose="020B0604020202020204" pitchFamily="34" charset="0"/>
              <a:buChar char="•"/>
            </a:pPr>
            <a:r>
              <a:rPr lang="en-US" sz="2000" dirty="0"/>
              <a:t>Next, change line 19 ”app/usage” to ”media/</a:t>
            </a:r>
            <a:r>
              <a:rPr lang="en-US" sz="2000" dirty="0" err="1"/>
              <a:t>nowPlaying</a:t>
            </a:r>
            <a:r>
              <a:rPr lang="en-US" sz="2000" dirty="0"/>
              <a:t>”</a:t>
            </a:r>
          </a:p>
        </p:txBody>
      </p:sp>
      <p:cxnSp>
        <p:nvCxnSpPr>
          <p:cNvPr id="7" name="Straight Arrow Connector 6">
            <a:extLst>
              <a:ext uri="{FF2B5EF4-FFF2-40B4-BE49-F238E27FC236}">
                <a16:creationId xmlns:a16="http://schemas.microsoft.com/office/drawing/2014/main" id="{5E3AAE09-67F3-2A41-B109-B9D4BB369A6D}"/>
              </a:ext>
            </a:extLst>
          </p:cNvPr>
          <p:cNvCxnSpPr>
            <a:cxnSpLocks/>
          </p:cNvCxnSpPr>
          <p:nvPr/>
        </p:nvCxnSpPr>
        <p:spPr>
          <a:xfrm flipH="1">
            <a:off x="5084805" y="4310119"/>
            <a:ext cx="679622" cy="444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077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D1238E7D-16B1-C048-9451-14A3ADF1D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119" y="588979"/>
            <a:ext cx="9139881" cy="62690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E49165-76A8-9240-BFAE-B6C045FDCFD7}"/>
              </a:ext>
            </a:extLst>
          </p:cNvPr>
          <p:cNvSpPr txBox="1"/>
          <p:nvPr/>
        </p:nvSpPr>
        <p:spPr>
          <a:xfrm>
            <a:off x="246378" y="1679259"/>
            <a:ext cx="269377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Here we can see what app was playing some kind of music/sound/video etc. </a:t>
            </a:r>
          </a:p>
        </p:txBody>
      </p:sp>
      <p:sp>
        <p:nvSpPr>
          <p:cNvPr id="2" name="TextBox 1">
            <a:extLst>
              <a:ext uri="{FF2B5EF4-FFF2-40B4-BE49-F238E27FC236}">
                <a16:creationId xmlns:a16="http://schemas.microsoft.com/office/drawing/2014/main" id="{C2D530DA-2527-F345-B8F5-4D747158EF16}"/>
              </a:ext>
            </a:extLst>
          </p:cNvPr>
          <p:cNvSpPr txBox="1"/>
          <p:nvPr/>
        </p:nvSpPr>
        <p:spPr>
          <a:xfrm>
            <a:off x="246378" y="2828835"/>
            <a:ext cx="251926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We can tell from the data the user was listening to podcasts on Wednesday 3/25/2020</a:t>
            </a:r>
          </a:p>
        </p:txBody>
      </p:sp>
    </p:spTree>
    <p:extLst>
      <p:ext uri="{BB962C8B-B14F-4D97-AF65-F5344CB8AC3E}">
        <p14:creationId xmlns:p14="http://schemas.microsoft.com/office/powerpoint/2010/main" val="2177066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AA9B0-5ADF-B949-A3C8-6CF57C9D2418}"/>
              </a:ext>
            </a:extLst>
          </p:cNvPr>
          <p:cNvSpPr>
            <a:spLocks noGrp="1"/>
          </p:cNvSpPr>
          <p:nvPr>
            <p:ph type="title"/>
          </p:nvPr>
        </p:nvSpPr>
        <p:spPr/>
        <p:txBody>
          <a:bodyPr/>
          <a:lstStyle/>
          <a:p>
            <a:r>
              <a:rPr lang="en-US" dirty="0"/>
              <a:t>Advanced SQL Statement</a:t>
            </a:r>
          </a:p>
        </p:txBody>
      </p:sp>
      <p:sp>
        <p:nvSpPr>
          <p:cNvPr id="3" name="Content Placeholder 2">
            <a:extLst>
              <a:ext uri="{FF2B5EF4-FFF2-40B4-BE49-F238E27FC236}">
                <a16:creationId xmlns:a16="http://schemas.microsoft.com/office/drawing/2014/main" id="{2F7E7A24-A1DA-7A43-AA22-666129A4C0A7}"/>
              </a:ext>
            </a:extLst>
          </p:cNvPr>
          <p:cNvSpPr>
            <a:spLocks noGrp="1"/>
          </p:cNvSpPr>
          <p:nvPr>
            <p:ph idx="1"/>
          </p:nvPr>
        </p:nvSpPr>
        <p:spPr>
          <a:xfrm>
            <a:off x="838200" y="1340432"/>
            <a:ext cx="10515600" cy="4911077"/>
          </a:xfrm>
        </p:spPr>
        <p:txBody>
          <a:bodyPr>
            <a:normAutofit fontScale="25000" lnSpcReduction="20000"/>
          </a:bodyPr>
          <a:lstStyle/>
          <a:p>
            <a:r>
              <a:rPr lang="en-US" dirty="0"/>
              <a:t>SELECT</a:t>
            </a:r>
          </a:p>
          <a:p>
            <a:r>
              <a:rPr lang="en-US" dirty="0"/>
              <a:t>datetime(ZOBJECT.ZCREATIONDATE+978307200,'UNIXEPOCH', 'LOCALTIME') as "ENTRY CREATION", </a:t>
            </a:r>
          </a:p>
          <a:p>
            <a:r>
              <a:rPr lang="en-US" dirty="0"/>
              <a:t>ZOBJECT.ZSECONDSFROMGMT/3600 AS "GMT OFFSET",</a:t>
            </a:r>
          </a:p>
          <a:p>
            <a:r>
              <a:rPr lang="en-US" dirty="0"/>
              <a:t>CASE ZOBJECT.ZSTARTDAYOFWEEK </a:t>
            </a:r>
          </a:p>
          <a:p>
            <a:r>
              <a:rPr lang="en-US" dirty="0"/>
              <a:t>    WHEN "1" THEN "Sunday"</a:t>
            </a:r>
          </a:p>
          <a:p>
            <a:r>
              <a:rPr lang="en-US" dirty="0"/>
              <a:t>    WHEN "2" THEN "Monday"</a:t>
            </a:r>
          </a:p>
          <a:p>
            <a:r>
              <a:rPr lang="en-US" dirty="0"/>
              <a:t>    WHEN "3" THEN "Tuesday"</a:t>
            </a:r>
          </a:p>
          <a:p>
            <a:r>
              <a:rPr lang="en-US" dirty="0"/>
              <a:t>    WHEN "4" THEN "Wednesday"</a:t>
            </a:r>
          </a:p>
          <a:p>
            <a:r>
              <a:rPr lang="en-US" dirty="0"/>
              <a:t>    WHEN "5" THEN "Thursday"</a:t>
            </a:r>
          </a:p>
          <a:p>
            <a:r>
              <a:rPr lang="en-US" dirty="0"/>
              <a:t>    WHEN "6" THEN "Friday"</a:t>
            </a:r>
          </a:p>
          <a:p>
            <a:r>
              <a:rPr lang="en-US" dirty="0"/>
              <a:t>    WHEN "7" THEN "Saturday"</a:t>
            </a:r>
          </a:p>
          <a:p>
            <a:r>
              <a:rPr lang="en-US" dirty="0"/>
              <a:t>END "DAY OF WEEK",</a:t>
            </a:r>
          </a:p>
          <a:p>
            <a:r>
              <a:rPr lang="en-US" dirty="0"/>
              <a:t>datetime(ZOBJECT.ZSTARTDATE+978307200,'UNIXEPOCH', 'LOCALTIME') as "START", </a:t>
            </a:r>
          </a:p>
          <a:p>
            <a:r>
              <a:rPr lang="en-US" dirty="0"/>
              <a:t>datetime(ZOBJECT.ZENDDATE+978307200,'UNIXEPOCH', 'LOCALTIME') as "END", </a:t>
            </a:r>
          </a:p>
          <a:p>
            <a:r>
              <a:rPr lang="en-US" dirty="0"/>
              <a:t>(ZOBJECT.ZENDDATE-ZOBJECT.ZSTARTDATE) as "USAGE IN SECONDS", </a:t>
            </a:r>
          </a:p>
          <a:p>
            <a:r>
              <a:rPr lang="en-US" dirty="0"/>
              <a:t>ZOBJECT.ZSTREAMNAME, </a:t>
            </a:r>
          </a:p>
          <a:p>
            <a:r>
              <a:rPr lang="en-US" dirty="0"/>
              <a:t>ZOBJECT.ZVALUESTRING,</a:t>
            </a:r>
          </a:p>
          <a:p>
            <a:r>
              <a:rPr lang="en-US" dirty="0"/>
              <a:t>ZSTRUCTUREDMETADATA.Z_DKAPPLICATIONACTIVITYMETADATAKEY__ACTIVITYTYPE AS "ACTIVITY TYPE",  </a:t>
            </a:r>
          </a:p>
          <a:p>
            <a:r>
              <a:rPr lang="en-US" dirty="0"/>
              <a:t>ZSTRUCTUREDMETADATA.Z_DKAPPLICATIONACTIVITYMETADATAKEY__USERACTIVITYREQUIREDSTRING as "ACTIVITY STRING",</a:t>
            </a:r>
          </a:p>
          <a:p>
            <a:r>
              <a:rPr lang="en-US" dirty="0"/>
              <a:t>datetime (ZSTRUCTUREDMETADATA.Z_DKAPPLICATIONACTIVITYMETADATAKEY__EXPIRATIONDATE+978307200,'UNIXEPOCH', 'LOCALTIME') as "EXPIRATION DATE"</a:t>
            </a:r>
          </a:p>
          <a:p>
            <a:r>
              <a:rPr lang="en-US" dirty="0"/>
              <a:t>FROM ZOBJECT</a:t>
            </a:r>
          </a:p>
          <a:p>
            <a:r>
              <a:rPr lang="en-US" dirty="0"/>
              <a:t>left join ZSTRUCTUREDMETADATA on ZOBJECT.ZSTRUCTUREDMETADATA = ZSTRUCTUREDMETADATA.Z_PK</a:t>
            </a:r>
          </a:p>
          <a:p>
            <a:r>
              <a:rPr lang="en-US" dirty="0"/>
              <a:t>WHERE ZSTREAMNAME is "/app/activity"</a:t>
            </a:r>
          </a:p>
          <a:p>
            <a:r>
              <a:rPr lang="en-US" dirty="0"/>
              <a:t>ORDER BY "START"</a:t>
            </a:r>
            <a:br>
              <a:rPr lang="en-US" dirty="0"/>
            </a:br>
            <a:endParaRPr lang="en-US" dirty="0"/>
          </a:p>
        </p:txBody>
      </p:sp>
      <p:sp>
        <p:nvSpPr>
          <p:cNvPr id="4" name="Right Brace 3">
            <a:extLst>
              <a:ext uri="{FF2B5EF4-FFF2-40B4-BE49-F238E27FC236}">
                <a16:creationId xmlns:a16="http://schemas.microsoft.com/office/drawing/2014/main" id="{D1757582-B3FE-F54A-A84A-1EA6FC3993D4}"/>
              </a:ext>
            </a:extLst>
          </p:cNvPr>
          <p:cNvSpPr/>
          <p:nvPr/>
        </p:nvSpPr>
        <p:spPr>
          <a:xfrm>
            <a:off x="7156580" y="1562877"/>
            <a:ext cx="180391" cy="2020077"/>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FC6F396A-E063-874B-812B-89F789281C34}"/>
              </a:ext>
            </a:extLst>
          </p:cNvPr>
          <p:cNvSpPr txBox="1"/>
          <p:nvPr/>
        </p:nvSpPr>
        <p:spPr>
          <a:xfrm>
            <a:off x="7336971" y="1913133"/>
            <a:ext cx="4856480" cy="1200329"/>
          </a:xfrm>
          <a:prstGeom prst="rect">
            <a:avLst/>
          </a:prstGeom>
          <a:noFill/>
        </p:spPr>
        <p:txBody>
          <a:bodyPr wrap="square" rtlCol="0">
            <a:spAutoFit/>
          </a:bodyPr>
          <a:lstStyle/>
          <a:p>
            <a:r>
              <a:rPr lang="en-US" dirty="0"/>
              <a:t>This section converts the MAC absolute time into a human time, creates the ENTRY CREATION column, and converts the ZSTARTDAYOFWEEK column from numbers to weekdays.</a:t>
            </a:r>
          </a:p>
        </p:txBody>
      </p:sp>
      <p:sp>
        <p:nvSpPr>
          <p:cNvPr id="7" name="Right Brace 6">
            <a:extLst>
              <a:ext uri="{FF2B5EF4-FFF2-40B4-BE49-F238E27FC236}">
                <a16:creationId xmlns:a16="http://schemas.microsoft.com/office/drawing/2014/main" id="{5595D431-A67E-7847-A1DF-536D35C7D1BA}"/>
              </a:ext>
            </a:extLst>
          </p:cNvPr>
          <p:cNvSpPr/>
          <p:nvPr/>
        </p:nvSpPr>
        <p:spPr>
          <a:xfrm>
            <a:off x="7156579" y="3680924"/>
            <a:ext cx="180391" cy="80847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A1205D79-1886-7241-9A8C-5495876E1A78}"/>
              </a:ext>
            </a:extLst>
          </p:cNvPr>
          <p:cNvSpPr txBox="1"/>
          <p:nvPr/>
        </p:nvSpPr>
        <p:spPr>
          <a:xfrm>
            <a:off x="7352523" y="3566067"/>
            <a:ext cx="4512907" cy="923330"/>
          </a:xfrm>
          <a:prstGeom prst="rect">
            <a:avLst/>
          </a:prstGeom>
          <a:noFill/>
        </p:spPr>
        <p:txBody>
          <a:bodyPr wrap="square" rtlCol="0">
            <a:spAutoFit/>
          </a:bodyPr>
          <a:lstStyle/>
          <a:p>
            <a:r>
              <a:rPr lang="en-US" dirty="0"/>
              <a:t>This section creates the, START, END, &amp; USAGE IN SECONDS columns as well as converting the MAC absolute time into a human time.</a:t>
            </a:r>
          </a:p>
        </p:txBody>
      </p:sp>
      <p:sp>
        <p:nvSpPr>
          <p:cNvPr id="9" name="Right Brace 8">
            <a:extLst>
              <a:ext uri="{FF2B5EF4-FFF2-40B4-BE49-F238E27FC236}">
                <a16:creationId xmlns:a16="http://schemas.microsoft.com/office/drawing/2014/main" id="{A55032BE-CF8B-2144-8796-C1D150E04CF1}"/>
              </a:ext>
            </a:extLst>
          </p:cNvPr>
          <p:cNvSpPr/>
          <p:nvPr/>
        </p:nvSpPr>
        <p:spPr>
          <a:xfrm>
            <a:off x="7151110" y="4587367"/>
            <a:ext cx="180391" cy="80847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BC338694-43EB-2342-8688-B12D8EFA0E1B}"/>
              </a:ext>
            </a:extLst>
          </p:cNvPr>
          <p:cNvSpPr txBox="1"/>
          <p:nvPr/>
        </p:nvSpPr>
        <p:spPr>
          <a:xfrm>
            <a:off x="7410008" y="4375485"/>
            <a:ext cx="4363618" cy="1200329"/>
          </a:xfrm>
          <a:prstGeom prst="rect">
            <a:avLst/>
          </a:prstGeom>
          <a:noFill/>
        </p:spPr>
        <p:txBody>
          <a:bodyPr wrap="square" rtlCol="0">
            <a:spAutoFit/>
          </a:bodyPr>
          <a:lstStyle/>
          <a:p>
            <a:r>
              <a:rPr lang="en-US" dirty="0"/>
              <a:t>This section creates the ACTIVITY TYPE, ACTIVITY STRING and EXPIRATION DATE columns as well as converting the MAC absolute time into a human time.</a:t>
            </a:r>
          </a:p>
        </p:txBody>
      </p:sp>
      <p:sp>
        <p:nvSpPr>
          <p:cNvPr id="11" name="Right Brace 10">
            <a:extLst>
              <a:ext uri="{FF2B5EF4-FFF2-40B4-BE49-F238E27FC236}">
                <a16:creationId xmlns:a16="http://schemas.microsoft.com/office/drawing/2014/main" id="{3910185D-04BE-E646-BFCC-7623EE42B9D5}"/>
              </a:ext>
            </a:extLst>
          </p:cNvPr>
          <p:cNvSpPr/>
          <p:nvPr/>
        </p:nvSpPr>
        <p:spPr>
          <a:xfrm>
            <a:off x="7150251" y="5463599"/>
            <a:ext cx="180391" cy="80847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6B0A591A-6578-9847-A739-3A464F352DEA}"/>
              </a:ext>
            </a:extLst>
          </p:cNvPr>
          <p:cNvSpPr txBox="1"/>
          <p:nvPr/>
        </p:nvSpPr>
        <p:spPr>
          <a:xfrm>
            <a:off x="7403680" y="5544329"/>
            <a:ext cx="4243822" cy="1200329"/>
          </a:xfrm>
          <a:prstGeom prst="rect">
            <a:avLst/>
          </a:prstGeom>
          <a:noFill/>
        </p:spPr>
        <p:txBody>
          <a:bodyPr wrap="square" rtlCol="0">
            <a:spAutoFit/>
          </a:bodyPr>
          <a:lstStyle/>
          <a:p>
            <a:r>
              <a:rPr lang="en-US" dirty="0"/>
              <a:t>This section performs a “left join” on the ZSTRUCTUREDMETADATA table into the ZOBJECT table which matches the primary keys and foreign keys</a:t>
            </a:r>
          </a:p>
        </p:txBody>
      </p:sp>
    </p:spTree>
    <p:extLst>
      <p:ext uri="{BB962C8B-B14F-4D97-AF65-F5344CB8AC3E}">
        <p14:creationId xmlns:p14="http://schemas.microsoft.com/office/powerpoint/2010/main" val="1936209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19BE29-C5EA-8F4C-AC2D-7504E0AD4D0B}"/>
              </a:ext>
            </a:extLst>
          </p:cNvPr>
          <p:cNvSpPr>
            <a:spLocks noGrp="1"/>
          </p:cNvSpPr>
          <p:nvPr>
            <p:ph idx="1"/>
          </p:nvPr>
        </p:nvSpPr>
        <p:spPr>
          <a:xfrm>
            <a:off x="430427" y="2741612"/>
            <a:ext cx="4775200" cy="1877041"/>
          </a:xfrm>
        </p:spPr>
        <p:txBody>
          <a:bodyPr>
            <a:normAutofit/>
          </a:bodyPr>
          <a:lstStyle/>
          <a:p>
            <a:r>
              <a:rPr lang="en-US" dirty="0"/>
              <a:t>Copy and Paste the SQL Statement from the previous slide into the 1</a:t>
            </a:r>
            <a:r>
              <a:rPr lang="en-US" baseline="30000" dirty="0"/>
              <a:t>st</a:t>
            </a:r>
            <a:r>
              <a:rPr lang="en-US" dirty="0"/>
              <a:t> line and hit the Play button.</a:t>
            </a:r>
          </a:p>
        </p:txBody>
      </p:sp>
      <p:pic>
        <p:nvPicPr>
          <p:cNvPr id="5122" name="Picture 2">
            <a:extLst>
              <a:ext uri="{FF2B5EF4-FFF2-40B4-BE49-F238E27FC236}">
                <a16:creationId xmlns:a16="http://schemas.microsoft.com/office/drawing/2014/main" id="{9AE0B133-8CB0-4C4E-9657-534EEC52B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762" y="1686011"/>
            <a:ext cx="6578600" cy="4368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9401033E-1200-0E4C-8D60-0E8F3AD5CEC7}"/>
              </a:ext>
            </a:extLst>
          </p:cNvPr>
          <p:cNvCxnSpPr>
            <a:cxnSpLocks/>
          </p:cNvCxnSpPr>
          <p:nvPr/>
        </p:nvCxnSpPr>
        <p:spPr>
          <a:xfrm flipV="1">
            <a:off x="6956854" y="2566895"/>
            <a:ext cx="523103" cy="9547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58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B335-28CE-4EAB-A1C6-4E7B774C165D}"/>
              </a:ext>
            </a:extLst>
          </p:cNvPr>
          <p:cNvSpPr>
            <a:spLocks noGrp="1"/>
          </p:cNvSpPr>
          <p:nvPr>
            <p:ph type="title"/>
          </p:nvPr>
        </p:nvSpPr>
        <p:spPr/>
        <p:txBody>
          <a:bodyPr/>
          <a:lstStyle/>
          <a:p>
            <a:r>
              <a:rPr lang="en-US" dirty="0">
                <a:cs typeface="Calibri Light"/>
              </a:rPr>
              <a:t>What is </a:t>
            </a:r>
            <a:r>
              <a:rPr lang="en-US" dirty="0" err="1">
                <a:cs typeface="Calibri Light"/>
              </a:rPr>
              <a:t>KnowledgeC</a:t>
            </a:r>
            <a:r>
              <a:rPr lang="en-US" dirty="0">
                <a:cs typeface="Calibri Light"/>
              </a:rPr>
              <a:t>?</a:t>
            </a:r>
            <a:endParaRPr lang="en-US" dirty="0"/>
          </a:p>
        </p:txBody>
      </p:sp>
      <p:sp>
        <p:nvSpPr>
          <p:cNvPr id="7" name="Content Placeholder 6">
            <a:extLst>
              <a:ext uri="{FF2B5EF4-FFF2-40B4-BE49-F238E27FC236}">
                <a16:creationId xmlns:a16="http://schemas.microsoft.com/office/drawing/2014/main" id="{34528288-06AF-D745-B06F-C01E6041A77D}"/>
              </a:ext>
            </a:extLst>
          </p:cNvPr>
          <p:cNvSpPr>
            <a:spLocks noGrp="1"/>
          </p:cNvSpPr>
          <p:nvPr>
            <p:ph idx="1"/>
          </p:nvPr>
        </p:nvSpPr>
        <p:spPr>
          <a:xfrm>
            <a:off x="468527" y="1690688"/>
            <a:ext cx="11254946" cy="4667652"/>
          </a:xfrm>
        </p:spPr>
        <p:txBody>
          <a:bodyPr>
            <a:normAutofit/>
          </a:bodyPr>
          <a:lstStyle/>
          <a:p>
            <a:r>
              <a:rPr lang="en-US" dirty="0" err="1"/>
              <a:t>KnowledgeC.db</a:t>
            </a:r>
            <a:r>
              <a:rPr lang="en-US" dirty="0"/>
              <a:t> is an SQLite database that was introduced in iOS 11 that tracks lots of different activity on the device ranging from Battery Level and Bluetooth connections to which speaker is in use and what it is playing at any given time. Because of the vast amount of data stored, the database is only stored for a couple of months before it appears to purge records on a first in/first out basis. </a:t>
            </a:r>
          </a:p>
          <a:p>
            <a:r>
              <a:rPr lang="en-US" dirty="0"/>
              <a:t>The database is located at ~/private/var/mobile/Library/</a:t>
            </a:r>
            <a:r>
              <a:rPr lang="en-US" dirty="0" err="1"/>
              <a:t>CoreDuet</a:t>
            </a:r>
            <a:r>
              <a:rPr lang="en-US" dirty="0"/>
              <a:t>/Knowledge/</a:t>
            </a:r>
            <a:r>
              <a:rPr lang="en-US" dirty="0" err="1"/>
              <a:t>knowledgeC.db</a:t>
            </a:r>
            <a:r>
              <a:rPr lang="en-US" dirty="0"/>
              <a:t> and is made up of 16 tables.</a:t>
            </a:r>
          </a:p>
        </p:txBody>
      </p:sp>
    </p:spTree>
    <p:extLst>
      <p:ext uri="{BB962C8B-B14F-4D97-AF65-F5344CB8AC3E}">
        <p14:creationId xmlns:p14="http://schemas.microsoft.com/office/powerpoint/2010/main" val="1151500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79F6977-7EC4-2E45-913A-E6CCF148F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71" y="1009022"/>
            <a:ext cx="9579429" cy="58489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74D58F-4F68-244D-B2C1-245B60A20B30}"/>
              </a:ext>
            </a:extLst>
          </p:cNvPr>
          <p:cNvSpPr txBox="1"/>
          <p:nvPr/>
        </p:nvSpPr>
        <p:spPr>
          <a:xfrm>
            <a:off x="0" y="1556657"/>
            <a:ext cx="2612571" cy="4247317"/>
          </a:xfrm>
          <a:prstGeom prst="rect">
            <a:avLst/>
          </a:prstGeom>
          <a:noFill/>
        </p:spPr>
        <p:txBody>
          <a:bodyPr wrap="square" rtlCol="0">
            <a:spAutoFit/>
          </a:bodyPr>
          <a:lstStyle/>
          <a:p>
            <a:pPr marL="285750" indent="-285750">
              <a:buFont typeface="Arial" panose="020B0604020202020204" pitchFamily="34" charset="0"/>
              <a:buChar char="•"/>
            </a:pPr>
            <a:r>
              <a:rPr lang="en-US" dirty="0"/>
              <a:t>Upon successful execution a slightly larger table than before will show.</a:t>
            </a:r>
          </a:p>
          <a:p>
            <a:pPr marL="285750" indent="-285750">
              <a:buFont typeface="Arial" panose="020B0604020202020204" pitchFamily="34" charset="0"/>
              <a:buChar char="•"/>
            </a:pPr>
            <a:r>
              <a:rPr lang="en-US" dirty="0"/>
              <a:t>Since this statement merges the ZSTRUCTUREDMETADATA table into the ZOBJECT table we will be able to attach the extra metadata stored in ZSTRUCTUREDMETADATA to the entries in ZOBJECT.</a:t>
            </a:r>
          </a:p>
        </p:txBody>
      </p:sp>
    </p:spTree>
    <p:extLst>
      <p:ext uri="{BB962C8B-B14F-4D97-AF65-F5344CB8AC3E}">
        <p14:creationId xmlns:p14="http://schemas.microsoft.com/office/powerpoint/2010/main" val="343888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B9E0-F90C-2E44-B1E6-3A31FCCE1E26}"/>
              </a:ext>
            </a:extLst>
          </p:cNvPr>
          <p:cNvSpPr>
            <a:spLocks noGrp="1"/>
          </p:cNvSpPr>
          <p:nvPr>
            <p:ph type="title"/>
          </p:nvPr>
        </p:nvSpPr>
        <p:spPr/>
        <p:txBody>
          <a:bodyPr/>
          <a:lstStyle/>
          <a:p>
            <a:r>
              <a:rPr lang="en-US" dirty="0"/>
              <a:t>A closer look..</a:t>
            </a:r>
          </a:p>
        </p:txBody>
      </p:sp>
      <p:pic>
        <p:nvPicPr>
          <p:cNvPr id="2050" name="Picture 2">
            <a:extLst>
              <a:ext uri="{FF2B5EF4-FFF2-40B4-BE49-F238E27FC236}">
                <a16:creationId xmlns:a16="http://schemas.microsoft.com/office/drawing/2014/main" id="{53499D77-4274-B94B-9DBB-A8F34C517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04307"/>
            <a:ext cx="12192000" cy="3653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21BDD4-3562-8C41-865D-8BA1DD1F6EF5}"/>
              </a:ext>
            </a:extLst>
          </p:cNvPr>
          <p:cNvSpPr txBox="1"/>
          <p:nvPr/>
        </p:nvSpPr>
        <p:spPr>
          <a:xfrm>
            <a:off x="838200" y="1690688"/>
            <a:ext cx="10515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Similar to the previous statement, this new statement adds 3 new columns of metadata, Activity Type, Activity String and Expiration Date.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can gather extra data from these columns which is useful for an investigation.</a:t>
            </a:r>
          </a:p>
        </p:txBody>
      </p:sp>
      <p:sp>
        <p:nvSpPr>
          <p:cNvPr id="6" name="Frame 5">
            <a:extLst>
              <a:ext uri="{FF2B5EF4-FFF2-40B4-BE49-F238E27FC236}">
                <a16:creationId xmlns:a16="http://schemas.microsoft.com/office/drawing/2014/main" id="{9C0DEA13-8367-EB45-910D-478065ED5992}"/>
              </a:ext>
            </a:extLst>
          </p:cNvPr>
          <p:cNvSpPr/>
          <p:nvPr/>
        </p:nvSpPr>
        <p:spPr>
          <a:xfrm>
            <a:off x="7413171" y="3204307"/>
            <a:ext cx="4778828" cy="224693"/>
          </a:xfrm>
          <a:prstGeom prst="fram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95227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65C7-4029-D542-AA96-2C730BED207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B8E0934C-9356-B44B-BB50-595CFDC9A972}"/>
              </a:ext>
            </a:extLst>
          </p:cNvPr>
          <p:cNvSpPr>
            <a:spLocks noGrp="1"/>
          </p:cNvSpPr>
          <p:nvPr>
            <p:ph idx="1"/>
          </p:nvPr>
        </p:nvSpPr>
        <p:spPr/>
        <p:txBody>
          <a:bodyPr/>
          <a:lstStyle/>
          <a:p>
            <a:r>
              <a:rPr lang="en-US" dirty="0" err="1"/>
              <a:t>KnowledgeC</a:t>
            </a:r>
            <a:r>
              <a:rPr lang="en-US" dirty="0"/>
              <a:t> is a powerful and informative database which logs the user's activity on their device.</a:t>
            </a:r>
          </a:p>
          <a:p>
            <a:r>
              <a:rPr lang="en-US" dirty="0"/>
              <a:t>It can be a goldmine for forensic investigators as it can create a timeline as to what was in use and when.</a:t>
            </a:r>
          </a:p>
        </p:txBody>
      </p:sp>
    </p:spTree>
    <p:extLst>
      <p:ext uri="{BB962C8B-B14F-4D97-AF65-F5344CB8AC3E}">
        <p14:creationId xmlns:p14="http://schemas.microsoft.com/office/powerpoint/2010/main" val="2215908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47D9-C43A-4544-9F32-2E2A3E0D9493}"/>
              </a:ext>
            </a:extLst>
          </p:cNvPr>
          <p:cNvSpPr>
            <a:spLocks noGrp="1"/>
          </p:cNvSpPr>
          <p:nvPr>
            <p:ph type="title"/>
          </p:nvPr>
        </p:nvSpPr>
        <p:spPr/>
        <p:txBody>
          <a:bodyPr/>
          <a:lstStyle/>
          <a:p>
            <a:r>
              <a:rPr lang="en-US" dirty="0">
                <a:cs typeface="Calibri Light"/>
              </a:rPr>
              <a:t>What is </a:t>
            </a:r>
            <a:r>
              <a:rPr lang="en-US" dirty="0" err="1">
                <a:cs typeface="Calibri Light"/>
              </a:rPr>
              <a:t>KnowledgeC</a:t>
            </a:r>
            <a:r>
              <a:rPr lang="en-US" dirty="0">
                <a:cs typeface="Calibri Light"/>
              </a:rPr>
              <a:t>? (2)</a:t>
            </a:r>
            <a:endParaRPr lang="en-US" dirty="0"/>
          </a:p>
        </p:txBody>
      </p:sp>
      <p:sp>
        <p:nvSpPr>
          <p:cNvPr id="3" name="Content Placeholder 2">
            <a:extLst>
              <a:ext uri="{FF2B5EF4-FFF2-40B4-BE49-F238E27FC236}">
                <a16:creationId xmlns:a16="http://schemas.microsoft.com/office/drawing/2014/main" id="{9FD62F59-6EB3-F746-B56F-B8541180F845}"/>
              </a:ext>
            </a:extLst>
          </p:cNvPr>
          <p:cNvSpPr>
            <a:spLocks noGrp="1"/>
          </p:cNvSpPr>
          <p:nvPr>
            <p:ph idx="1"/>
          </p:nvPr>
        </p:nvSpPr>
        <p:spPr/>
        <p:txBody>
          <a:bodyPr>
            <a:normAutofit lnSpcReduction="10000"/>
          </a:bodyPr>
          <a:lstStyle/>
          <a:p>
            <a:r>
              <a:rPr lang="en-US" dirty="0"/>
              <a:t>The </a:t>
            </a:r>
            <a:r>
              <a:rPr lang="en-US" dirty="0" err="1"/>
              <a:t>knowledgeC</a:t>
            </a:r>
            <a:r>
              <a:rPr lang="en-US" dirty="0"/>
              <a:t> database stores an event log of multiple processes that run within an Apple device ranging from application usage to speaker output switching. Which is a goldmine for digital forensic investigators.</a:t>
            </a:r>
          </a:p>
          <a:p>
            <a:r>
              <a:rPr lang="en-US" dirty="0"/>
              <a:t>The </a:t>
            </a:r>
            <a:r>
              <a:rPr lang="en-US" dirty="0" err="1"/>
              <a:t>knowledgeC</a:t>
            </a:r>
            <a:r>
              <a:rPr lang="en-US" dirty="0"/>
              <a:t> database can become a digital intelligence goldmine as it opens a window into a phone owner’s actual usage. Investigators can then take a closer look at application activity that includes when an app was installed, opened, and all of the spotlight searches performed.</a:t>
            </a:r>
          </a:p>
          <a:p>
            <a:r>
              <a:rPr lang="en-US" dirty="0"/>
              <a:t>The purpose behind the </a:t>
            </a:r>
            <a:r>
              <a:rPr lang="en-US" dirty="0" err="1"/>
              <a:t>KnowledgeC.db</a:t>
            </a:r>
            <a:r>
              <a:rPr lang="en-US" dirty="0"/>
              <a:t> in iOS is meant to synchronize states between apple products. </a:t>
            </a:r>
          </a:p>
          <a:p>
            <a:endParaRPr lang="en-US" dirty="0"/>
          </a:p>
        </p:txBody>
      </p:sp>
    </p:spTree>
    <p:extLst>
      <p:ext uri="{BB962C8B-B14F-4D97-AF65-F5344CB8AC3E}">
        <p14:creationId xmlns:p14="http://schemas.microsoft.com/office/powerpoint/2010/main" val="23136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01E4-2469-B84E-B345-090696F0BFAF}"/>
              </a:ext>
            </a:extLst>
          </p:cNvPr>
          <p:cNvSpPr>
            <a:spLocks noGrp="1"/>
          </p:cNvSpPr>
          <p:nvPr>
            <p:ph type="title"/>
          </p:nvPr>
        </p:nvSpPr>
        <p:spPr/>
        <p:txBody>
          <a:bodyPr/>
          <a:lstStyle/>
          <a:p>
            <a:r>
              <a:rPr lang="en-US" dirty="0"/>
              <a:t>Kinds of data gathered from </a:t>
            </a:r>
            <a:r>
              <a:rPr lang="en-US" dirty="0" err="1"/>
              <a:t>KnowledgeC.db</a:t>
            </a:r>
            <a:endParaRPr lang="en-US" dirty="0"/>
          </a:p>
        </p:txBody>
      </p:sp>
      <p:pic>
        <p:nvPicPr>
          <p:cNvPr id="5" name="Content Placeholder 4" descr="Text&#10;&#10;Description automatically generated">
            <a:extLst>
              <a:ext uri="{FF2B5EF4-FFF2-40B4-BE49-F238E27FC236}">
                <a16:creationId xmlns:a16="http://schemas.microsoft.com/office/drawing/2014/main" id="{57A10507-13FC-BA42-BD8F-F19351D0B8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033" y="2531536"/>
            <a:ext cx="11707934" cy="1482017"/>
          </a:xfrm>
        </p:spPr>
      </p:pic>
      <p:sp>
        <p:nvSpPr>
          <p:cNvPr id="6" name="TextBox 5">
            <a:extLst>
              <a:ext uri="{FF2B5EF4-FFF2-40B4-BE49-F238E27FC236}">
                <a16:creationId xmlns:a16="http://schemas.microsoft.com/office/drawing/2014/main" id="{975F3AB5-39D5-5544-AC81-8560303A6405}"/>
              </a:ext>
            </a:extLst>
          </p:cNvPr>
          <p:cNvSpPr txBox="1"/>
          <p:nvPr/>
        </p:nvSpPr>
        <p:spPr>
          <a:xfrm>
            <a:off x="3093383" y="4669735"/>
            <a:ext cx="6005234" cy="369332"/>
          </a:xfrm>
          <a:prstGeom prst="rect">
            <a:avLst/>
          </a:prstGeom>
          <a:noFill/>
        </p:spPr>
        <p:txBody>
          <a:bodyPr wrap="none" rtlCol="0">
            <a:spAutoFit/>
          </a:bodyPr>
          <a:lstStyle/>
          <a:p>
            <a:pPr marL="285750" indent="-285750">
              <a:buFont typeface="Arial" panose="020B0604020202020204" pitchFamily="34" charset="0"/>
              <a:buChar char="•"/>
            </a:pPr>
            <a:r>
              <a:rPr lang="en-US" dirty="0"/>
              <a:t>These are referred to Z</a:t>
            </a:r>
            <a:r>
              <a:rPr lang="en-US" dirty="0">
                <a:solidFill>
                  <a:schemeClr val="accent2"/>
                </a:solidFill>
              </a:rPr>
              <a:t>STREAM</a:t>
            </a:r>
            <a:r>
              <a:rPr lang="en-US" dirty="0"/>
              <a:t>NAMES within the database</a:t>
            </a:r>
          </a:p>
        </p:txBody>
      </p:sp>
    </p:spTree>
    <p:extLst>
      <p:ext uri="{BB962C8B-B14F-4D97-AF65-F5344CB8AC3E}">
        <p14:creationId xmlns:p14="http://schemas.microsoft.com/office/powerpoint/2010/main" val="308083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96E1-7690-B847-B27A-BA9434ECA048}"/>
              </a:ext>
            </a:extLst>
          </p:cNvPr>
          <p:cNvSpPr>
            <a:spLocks noGrp="1"/>
          </p:cNvSpPr>
          <p:nvPr>
            <p:ph type="title"/>
          </p:nvPr>
        </p:nvSpPr>
        <p:spPr>
          <a:xfrm>
            <a:off x="546315" y="4708073"/>
            <a:ext cx="11099370" cy="2149927"/>
          </a:xfrm>
        </p:spPr>
        <p:txBody>
          <a:bodyPr>
            <a:normAutofit/>
          </a:bodyPr>
          <a:lstStyle/>
          <a:p>
            <a:r>
              <a:rPr lang="en-US" sz="6000" dirty="0"/>
              <a:t>Understanding </a:t>
            </a:r>
            <a:r>
              <a:rPr lang="en-US" sz="6000" dirty="0" err="1"/>
              <a:t>KnowledgeC.db</a:t>
            </a:r>
            <a:br>
              <a:rPr lang="en-US" dirty="0"/>
            </a:br>
            <a:endParaRPr lang="en-US" dirty="0"/>
          </a:p>
        </p:txBody>
      </p:sp>
    </p:spTree>
    <p:extLst>
      <p:ext uri="{BB962C8B-B14F-4D97-AF65-F5344CB8AC3E}">
        <p14:creationId xmlns:p14="http://schemas.microsoft.com/office/powerpoint/2010/main" val="174364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42D5-F0DD-184E-A478-67FBE3482FD7}"/>
              </a:ext>
            </a:extLst>
          </p:cNvPr>
          <p:cNvSpPr>
            <a:spLocks noGrp="1"/>
          </p:cNvSpPr>
          <p:nvPr>
            <p:ph type="title"/>
          </p:nvPr>
        </p:nvSpPr>
        <p:spPr>
          <a:xfrm>
            <a:off x="0" y="0"/>
            <a:ext cx="10515600" cy="1325563"/>
          </a:xfrm>
        </p:spPr>
        <p:txBody>
          <a:bodyPr/>
          <a:lstStyle/>
          <a:p>
            <a:r>
              <a:rPr lang="en-US" dirty="0"/>
              <a:t>ZSTREAMNAMES &amp; Meanings</a:t>
            </a:r>
          </a:p>
        </p:txBody>
      </p:sp>
      <p:graphicFrame>
        <p:nvGraphicFramePr>
          <p:cNvPr id="7" name="Table 7">
            <a:extLst>
              <a:ext uri="{FF2B5EF4-FFF2-40B4-BE49-F238E27FC236}">
                <a16:creationId xmlns:a16="http://schemas.microsoft.com/office/drawing/2014/main" id="{2A27327C-AE6E-FE42-8DE8-B58DA1FB4F22}"/>
              </a:ext>
            </a:extLst>
          </p:cNvPr>
          <p:cNvGraphicFramePr>
            <a:graphicFrameLocks noGrp="1"/>
          </p:cNvGraphicFramePr>
          <p:nvPr>
            <p:ph idx="1"/>
            <p:extLst>
              <p:ext uri="{D42A27DB-BD31-4B8C-83A1-F6EECF244321}">
                <p14:modId xmlns:p14="http://schemas.microsoft.com/office/powerpoint/2010/main" val="640876753"/>
              </p:ext>
            </p:extLst>
          </p:nvPr>
        </p:nvGraphicFramePr>
        <p:xfrm>
          <a:off x="0" y="1981200"/>
          <a:ext cx="12192000" cy="4876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31902196"/>
                    </a:ext>
                  </a:extLst>
                </a:gridCol>
                <a:gridCol w="4064000">
                  <a:extLst>
                    <a:ext uri="{9D8B030D-6E8A-4147-A177-3AD203B41FA5}">
                      <a16:colId xmlns:a16="http://schemas.microsoft.com/office/drawing/2014/main" val="3074352320"/>
                    </a:ext>
                  </a:extLst>
                </a:gridCol>
                <a:gridCol w="4064000">
                  <a:extLst>
                    <a:ext uri="{9D8B030D-6E8A-4147-A177-3AD203B41FA5}">
                      <a16:colId xmlns:a16="http://schemas.microsoft.com/office/drawing/2014/main" val="2250780545"/>
                    </a:ext>
                  </a:extLst>
                </a:gridCol>
              </a:tblGrid>
              <a:tr h="370840">
                <a:tc>
                  <a:txBody>
                    <a:bodyPr/>
                    <a:lstStyle/>
                    <a:p>
                      <a:pPr algn="ctr"/>
                      <a:r>
                        <a:rPr lang="en-US" b="1" dirty="0"/>
                        <a:t>ZSTREAMNAME</a:t>
                      </a:r>
                      <a:endParaRPr lang="en-US" dirty="0"/>
                    </a:p>
                  </a:txBody>
                  <a:tcPr marL="95250" marR="95250" marT="95250" marB="95250"/>
                </a:tc>
                <a:tc>
                  <a:txBody>
                    <a:bodyPr/>
                    <a:lstStyle/>
                    <a:p>
                      <a:pPr algn="ctr"/>
                      <a:r>
                        <a:rPr lang="en-US" b="1"/>
                        <a:t>Value Field</a:t>
                      </a:r>
                      <a:endParaRPr lang="en-US"/>
                    </a:p>
                  </a:txBody>
                  <a:tcPr marL="95250" marR="95250" marT="95250" marB="95250"/>
                </a:tc>
                <a:tc>
                  <a:txBody>
                    <a:bodyPr/>
                    <a:lstStyle/>
                    <a:p>
                      <a:pPr algn="ctr"/>
                      <a:r>
                        <a:rPr lang="en-US" b="1" dirty="0"/>
                        <a:t>Description</a:t>
                      </a:r>
                      <a:endParaRPr lang="en-US" dirty="0"/>
                    </a:p>
                  </a:txBody>
                  <a:tcPr marL="95250" marR="95250" marT="95250" marB="95250"/>
                </a:tc>
                <a:extLst>
                  <a:ext uri="{0D108BD9-81ED-4DB2-BD59-A6C34878D82A}">
                    <a16:rowId xmlns:a16="http://schemas.microsoft.com/office/drawing/2014/main" val="630445023"/>
                  </a:ext>
                </a:extLst>
              </a:tr>
              <a:tr h="370840">
                <a:tc>
                  <a:txBody>
                    <a:bodyPr/>
                    <a:lstStyle/>
                    <a:p>
                      <a:pPr algn="ctr"/>
                      <a:r>
                        <a:rPr lang="en-US" b="1" dirty="0"/>
                        <a:t>/device/</a:t>
                      </a:r>
                      <a:r>
                        <a:rPr lang="en-US" b="1" dirty="0" err="1"/>
                        <a:t>batteryPercentage</a:t>
                      </a:r>
                      <a:endParaRPr lang="en-US" dirty="0"/>
                    </a:p>
                  </a:txBody>
                  <a:tcPr marL="95250" marR="95250" marT="95250" marB="95250"/>
                </a:tc>
                <a:tc>
                  <a:txBody>
                    <a:bodyPr/>
                    <a:lstStyle/>
                    <a:p>
                      <a:pPr algn="ctr"/>
                      <a:r>
                        <a:rPr lang="en-US" dirty="0"/>
                        <a:t>ZVALUEDOUBLE</a:t>
                      </a:r>
                    </a:p>
                  </a:txBody>
                  <a:tcPr marL="95250" marR="95250" marT="95250" marB="95250"/>
                </a:tc>
                <a:tc>
                  <a:txBody>
                    <a:bodyPr/>
                    <a:lstStyle/>
                    <a:p>
                      <a:pPr algn="ctr"/>
                      <a:r>
                        <a:rPr lang="en-US" dirty="0"/>
                        <a:t>This is the battery percentage that the user is shown.</a:t>
                      </a:r>
                      <a:br>
                        <a:rPr lang="en-US" dirty="0"/>
                      </a:br>
                      <a:r>
                        <a:rPr lang="en-US" dirty="0"/>
                        <a:t>The Start and End times show how long the battery was at that level.</a:t>
                      </a:r>
                    </a:p>
                  </a:txBody>
                  <a:tcPr marL="95250" marR="95250" marT="95250" marB="95250"/>
                </a:tc>
                <a:extLst>
                  <a:ext uri="{0D108BD9-81ED-4DB2-BD59-A6C34878D82A}">
                    <a16:rowId xmlns:a16="http://schemas.microsoft.com/office/drawing/2014/main" val="305325013"/>
                  </a:ext>
                </a:extLst>
              </a:tr>
              <a:tr h="370840">
                <a:tc>
                  <a:txBody>
                    <a:bodyPr/>
                    <a:lstStyle/>
                    <a:p>
                      <a:pPr algn="ctr"/>
                      <a:r>
                        <a:rPr lang="en-US" b="1" dirty="0"/>
                        <a:t>/device/</a:t>
                      </a:r>
                      <a:r>
                        <a:rPr lang="en-US" b="1" dirty="0" err="1"/>
                        <a:t>isPluggedIn</a:t>
                      </a:r>
                      <a:endParaRPr lang="en-US" dirty="0"/>
                    </a:p>
                  </a:txBody>
                  <a:tcPr marL="95250" marR="95250" marT="95250" marB="95250"/>
                </a:tc>
                <a:tc>
                  <a:txBody>
                    <a:bodyPr/>
                    <a:lstStyle/>
                    <a:p>
                      <a:pPr algn="ctr"/>
                      <a:r>
                        <a:rPr lang="en-US" dirty="0"/>
                        <a:t>ZVALUEINTEGER</a:t>
                      </a:r>
                      <a:br>
                        <a:rPr lang="en-US" dirty="0"/>
                      </a:br>
                      <a:r>
                        <a:rPr lang="en-US" dirty="0"/>
                        <a:t>or ZVALUEDOUBLE</a:t>
                      </a:r>
                    </a:p>
                  </a:txBody>
                  <a:tcPr marL="95250" marR="95250" marT="95250" marB="95250"/>
                </a:tc>
                <a:tc>
                  <a:txBody>
                    <a:bodyPr/>
                    <a:lstStyle/>
                    <a:p>
                      <a:pPr algn="ctr"/>
                      <a:r>
                        <a:rPr lang="en-US" dirty="0"/>
                        <a:t>Indicates if the device was plugged in/charging or not.</a:t>
                      </a:r>
                      <a:br>
                        <a:rPr lang="en-US" dirty="0"/>
                      </a:br>
                      <a:r>
                        <a:rPr lang="en-US" dirty="0"/>
                        <a:t>0 = unplugged</a:t>
                      </a:r>
                      <a:br>
                        <a:rPr lang="en-US" dirty="0"/>
                      </a:br>
                      <a:r>
                        <a:rPr lang="en-US" dirty="0"/>
                        <a:t>1 = plugged in</a:t>
                      </a:r>
                      <a:br>
                        <a:rPr lang="en-US" dirty="0"/>
                      </a:br>
                      <a:r>
                        <a:rPr lang="en-US" dirty="0"/>
                        <a:t>*Note that wireless charging shows as being "Plugged In".</a:t>
                      </a:r>
                    </a:p>
                  </a:txBody>
                  <a:tcPr marL="95250" marR="95250" marT="95250" marB="95250"/>
                </a:tc>
                <a:extLst>
                  <a:ext uri="{0D108BD9-81ED-4DB2-BD59-A6C34878D82A}">
                    <a16:rowId xmlns:a16="http://schemas.microsoft.com/office/drawing/2014/main" val="4294500197"/>
                  </a:ext>
                </a:extLst>
              </a:tr>
              <a:tr h="370840">
                <a:tc>
                  <a:txBody>
                    <a:bodyPr/>
                    <a:lstStyle/>
                    <a:p>
                      <a:pPr algn="ctr"/>
                      <a:r>
                        <a:rPr lang="en-US" b="1" dirty="0"/>
                        <a:t>/</a:t>
                      </a:r>
                      <a:r>
                        <a:rPr lang="en-US" b="1" dirty="0" err="1"/>
                        <a:t>displayIsBacklit</a:t>
                      </a:r>
                      <a:endParaRPr lang="en-US" dirty="0"/>
                    </a:p>
                  </a:txBody>
                  <a:tcPr marL="95250" marR="95250" marT="95250" marB="95250"/>
                </a:tc>
                <a:tc>
                  <a:txBody>
                    <a:bodyPr/>
                    <a:lstStyle/>
                    <a:p>
                      <a:pPr algn="ctr"/>
                      <a:r>
                        <a:rPr lang="en-US"/>
                        <a:t>ZVALUEINTEGER</a:t>
                      </a:r>
                      <a:br>
                        <a:rPr lang="en-US"/>
                      </a:br>
                      <a:r>
                        <a:rPr lang="en-US"/>
                        <a:t>or ZVALUEDOUBLE</a:t>
                      </a:r>
                    </a:p>
                  </a:txBody>
                  <a:tcPr marL="95250" marR="95250" marT="95250" marB="95250"/>
                </a:tc>
                <a:tc>
                  <a:txBody>
                    <a:bodyPr/>
                    <a:lstStyle/>
                    <a:p>
                      <a:pPr algn="ctr"/>
                      <a:r>
                        <a:rPr lang="en-US" dirty="0"/>
                        <a:t>Indicates if the device backlight was lit or not.</a:t>
                      </a:r>
                      <a:br>
                        <a:rPr lang="en-US" dirty="0"/>
                      </a:br>
                      <a:r>
                        <a:rPr lang="en-US" dirty="0"/>
                        <a:t>0 = Backlight off</a:t>
                      </a:r>
                      <a:br>
                        <a:rPr lang="en-US" dirty="0"/>
                      </a:br>
                      <a:r>
                        <a:rPr lang="en-US" dirty="0"/>
                        <a:t>1 = Backlight on</a:t>
                      </a:r>
                    </a:p>
                  </a:txBody>
                  <a:tcPr marL="95250" marR="95250" marT="95250" marB="95250"/>
                </a:tc>
                <a:extLst>
                  <a:ext uri="{0D108BD9-81ED-4DB2-BD59-A6C34878D82A}">
                    <a16:rowId xmlns:a16="http://schemas.microsoft.com/office/drawing/2014/main" val="3245259680"/>
                  </a:ext>
                </a:extLst>
              </a:tr>
            </a:tbl>
          </a:graphicData>
        </a:graphic>
      </p:graphicFrame>
    </p:spTree>
    <p:extLst>
      <p:ext uri="{BB962C8B-B14F-4D97-AF65-F5344CB8AC3E}">
        <p14:creationId xmlns:p14="http://schemas.microsoft.com/office/powerpoint/2010/main" val="233085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ow the battery percentage on your iPhone, iPad, or iPod touch - Apple  Support">
            <a:extLst>
              <a:ext uri="{FF2B5EF4-FFF2-40B4-BE49-F238E27FC236}">
                <a16:creationId xmlns:a16="http://schemas.microsoft.com/office/drawing/2014/main" id="{FF428B8A-ED13-6D40-B597-542DB21E3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924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3C2C205-12DC-F74F-9C91-48D11C63F262}"/>
              </a:ext>
            </a:extLst>
          </p:cNvPr>
          <p:cNvSpPr txBox="1"/>
          <p:nvPr/>
        </p:nvSpPr>
        <p:spPr>
          <a:xfrm>
            <a:off x="4122980" y="2551837"/>
            <a:ext cx="5842113" cy="1754326"/>
          </a:xfrm>
          <a:prstGeom prst="rect">
            <a:avLst/>
          </a:prstGeom>
          <a:noFill/>
        </p:spPr>
        <p:txBody>
          <a:bodyPr wrap="square" rtlCol="0">
            <a:spAutoFit/>
          </a:bodyPr>
          <a:lstStyle/>
          <a:p>
            <a:r>
              <a:rPr lang="en-US" b="1" dirty="0"/>
              <a:t>/device/</a:t>
            </a:r>
            <a:r>
              <a:rPr lang="en-US" b="1" dirty="0" err="1"/>
              <a:t>batteryPercentage</a:t>
            </a:r>
            <a:endParaRPr lang="en-US" dirty="0"/>
          </a:p>
          <a:p>
            <a:r>
              <a:rPr lang="en-US" dirty="0"/>
              <a:t>A visualization of the battery percentage that the user is shown.</a:t>
            </a:r>
            <a:br>
              <a:rPr lang="en-US" dirty="0"/>
            </a:br>
            <a:r>
              <a:rPr lang="en-US" dirty="0"/>
              <a:t>The Start and End times show how long the battery was at that level.</a:t>
            </a:r>
          </a:p>
          <a:p>
            <a:r>
              <a:rPr lang="en-US" dirty="0"/>
              <a:t> </a:t>
            </a:r>
          </a:p>
        </p:txBody>
      </p:sp>
    </p:spTree>
    <p:extLst>
      <p:ext uri="{BB962C8B-B14F-4D97-AF65-F5344CB8AC3E}">
        <p14:creationId xmlns:p14="http://schemas.microsoft.com/office/powerpoint/2010/main" val="3840232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7175</TotalTime>
  <Words>2418</Words>
  <Application>Microsoft Office PowerPoint</Application>
  <PresentationFormat>Widescreen</PresentationFormat>
  <Paragraphs>218</Paragraphs>
  <Slides>42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KnowledgeC Investigation</vt:lpstr>
      <vt:lpstr>Overview</vt:lpstr>
      <vt:lpstr>Intro to KnowledgeC.db</vt:lpstr>
      <vt:lpstr>What is KnowledgeC?</vt:lpstr>
      <vt:lpstr>What is KnowledgeC? (2)</vt:lpstr>
      <vt:lpstr>Kinds of data gathered from KnowledgeC.db</vt:lpstr>
      <vt:lpstr>Understanding KnowledgeC.db </vt:lpstr>
      <vt:lpstr>ZSTREAMNAMES &amp; Meanings</vt:lpstr>
      <vt:lpstr>PowerPoint Presentation</vt:lpstr>
      <vt:lpstr>PowerPoint Presentation</vt:lpstr>
      <vt:lpstr>PowerPoint Presentation</vt:lpstr>
      <vt:lpstr>ZSTREAMNAMES &amp; Meanings (2)</vt:lpstr>
      <vt:lpstr>PowerPoint Presentation</vt:lpstr>
      <vt:lpstr>PowerPoint Presentation</vt:lpstr>
      <vt:lpstr>ZSTREAMNAMES &amp; Meanings (3)</vt:lpstr>
      <vt:lpstr>PowerPoint Presentation</vt:lpstr>
      <vt:lpstr>PowerPoint Presentation</vt:lpstr>
      <vt:lpstr>PowerPoint Presentation</vt:lpstr>
      <vt:lpstr>ZSTREAMNAMES &amp; Meanings (4)</vt:lpstr>
      <vt:lpstr>PowerPoint Presentation</vt:lpstr>
      <vt:lpstr>PowerPoint Presentation</vt:lpstr>
      <vt:lpstr>PowerPoint Presentation</vt:lpstr>
      <vt:lpstr>ZSTREAMNAMES &amp; Meanings (5)</vt:lpstr>
      <vt:lpstr>PowerPoint Presentation</vt:lpstr>
      <vt:lpstr>PowerPoint Presentation</vt:lpstr>
      <vt:lpstr>Querying within KnowledgeC.db </vt:lpstr>
      <vt:lpstr>Understanding KnowledgeC.db Key Correlation</vt:lpstr>
      <vt:lpstr>Database Location</vt:lpstr>
      <vt:lpstr>Database structure </vt:lpstr>
      <vt:lpstr>Querying with SQL</vt:lpstr>
      <vt:lpstr>SQL Statement</vt:lpstr>
      <vt:lpstr>PowerPoint Presentation</vt:lpstr>
      <vt:lpstr>PowerPoint Presentation</vt:lpstr>
      <vt:lpstr>A closer look…</vt:lpstr>
      <vt:lpstr>PowerPoint Presentation</vt:lpstr>
      <vt:lpstr>PowerPoint Presentation</vt:lpstr>
      <vt:lpstr>PowerPoint Presentation</vt:lpstr>
      <vt:lpstr>Advanced SQL Statement</vt:lpstr>
      <vt:lpstr>PowerPoint Presentation</vt:lpstr>
      <vt:lpstr>PowerPoint Presentation</vt:lpstr>
      <vt:lpstr>A closer look..</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Weifeng Xu</cp:lastModifiedBy>
  <cp:revision>1386</cp:revision>
  <dcterms:created xsi:type="dcterms:W3CDTF">2021-01-18T02:02:41Z</dcterms:created>
  <dcterms:modified xsi:type="dcterms:W3CDTF">2022-04-21T14:58:22Z</dcterms:modified>
</cp:coreProperties>
</file>