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82" r:id="rId2"/>
    <p:sldId id="288" r:id="rId3"/>
    <p:sldId id="289" r:id="rId4"/>
    <p:sldId id="283" r:id="rId5"/>
    <p:sldId id="340" r:id="rId6"/>
    <p:sldId id="341" r:id="rId7"/>
    <p:sldId id="342" r:id="rId8"/>
    <p:sldId id="343" r:id="rId9"/>
    <p:sldId id="344"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45" r:id="rId25"/>
    <p:sldId id="347" r:id="rId26"/>
    <p:sldId id="348" r:id="rId27"/>
    <p:sldId id="346" r:id="rId28"/>
    <p:sldId id="363" r:id="rId29"/>
    <p:sldId id="364" r:id="rId30"/>
    <p:sldId id="365" r:id="rId31"/>
    <p:sldId id="366" r:id="rId32"/>
    <p:sldId id="367" r:id="rId33"/>
    <p:sldId id="368" r:id="rId34"/>
    <p:sldId id="369" r:id="rId35"/>
    <p:sldId id="370" r:id="rId36"/>
    <p:sldId id="371" r:id="rId37"/>
    <p:sldId id="372" r:id="rId38"/>
    <p:sldId id="374" r:id="rId39"/>
    <p:sldId id="375" r:id="rId40"/>
    <p:sldId id="376" r:id="rId41"/>
    <p:sldId id="37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F9E"/>
    <a:srgbClr val="B75FE7"/>
    <a:srgbClr val="FFBC49"/>
    <a:srgbClr val="D9D9D9"/>
    <a:srgbClr val="AB51D6"/>
    <a:srgbClr val="FF9A00"/>
    <a:srgbClr val="EEFF41"/>
    <a:srgbClr val="009688"/>
    <a:srgbClr val="FF5D5B"/>
    <a:srgbClr val="517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7BFC98-5736-4405-8B07-D2823EF61A9E}" v="222" dt="2021-04-29T12:44:36.70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83352" autoAdjust="0"/>
  </p:normalViewPr>
  <p:slideViewPr>
    <p:cSldViewPr snapToGrid="0">
      <p:cViewPr varScale="1">
        <p:scale>
          <a:sx n="128" d="100"/>
          <a:sy n="128" d="100"/>
        </p:scale>
        <p:origin x="15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6/14/22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Ssd.eff.org</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6</a:t>
            </a:fld>
            <a:endParaRPr lang="en-US"/>
          </a:p>
        </p:txBody>
      </p:sp>
    </p:spTree>
    <p:extLst>
      <p:ext uri="{BB962C8B-B14F-4D97-AF65-F5344CB8AC3E}">
        <p14:creationId xmlns:p14="http://schemas.microsoft.com/office/powerpoint/2010/main" val="131310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Ssd.eff.org</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8</a:t>
            </a:fld>
            <a:endParaRPr lang="en-US"/>
          </a:p>
        </p:txBody>
      </p:sp>
    </p:spTree>
    <p:extLst>
      <p:ext uri="{BB962C8B-B14F-4D97-AF65-F5344CB8AC3E}">
        <p14:creationId xmlns:p14="http://schemas.microsoft.com/office/powerpoint/2010/main" val="837315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6/14/22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6/14/22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6/14/22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6/14/22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6/14/22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6/14/22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6/14/22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6/14/22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6/14/22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6/14/22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6/14/22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6/14/22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olab.research.google.com/"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5F0EB0-5897-489E-9EFB-3ED37E77F4C0}"/>
              </a:ext>
            </a:extLst>
          </p:cNvPr>
          <p:cNvSpPr>
            <a:spLocks noGrp="1"/>
          </p:cNvSpPr>
          <p:nvPr>
            <p:ph type="ctrTitle"/>
          </p:nvPr>
        </p:nvSpPr>
        <p:spPr/>
        <p:txBody>
          <a:bodyPr/>
          <a:lstStyle/>
          <a:p>
            <a:r>
              <a:rPr lang="en-US" dirty="0"/>
              <a:t>iOS Location Forensics</a:t>
            </a:r>
          </a:p>
        </p:txBody>
      </p:sp>
      <p:sp>
        <p:nvSpPr>
          <p:cNvPr id="2" name="Subtitle 1">
            <a:extLst>
              <a:ext uri="{FF2B5EF4-FFF2-40B4-BE49-F238E27FC236}">
                <a16:creationId xmlns:a16="http://schemas.microsoft.com/office/drawing/2014/main" id="{D8477CFB-004B-427D-9155-5C90F833AA6C}"/>
              </a:ext>
            </a:extLst>
          </p:cNvPr>
          <p:cNvSpPr>
            <a:spLocks noGrp="1"/>
          </p:cNvSpPr>
          <p:nvPr>
            <p:ph type="subTitle" idx="1"/>
          </p:nvPr>
        </p:nvSpPr>
        <p:spPr/>
        <p:txBody>
          <a:bodyPr/>
          <a:lstStyle/>
          <a:p>
            <a:r>
              <a:rPr lang="en-US" dirty="0"/>
              <a:t>iOS 13</a:t>
            </a:r>
          </a:p>
        </p:txBody>
      </p:sp>
    </p:spTree>
    <p:extLst>
      <p:ext uri="{BB962C8B-B14F-4D97-AF65-F5344CB8AC3E}">
        <p14:creationId xmlns:p14="http://schemas.microsoft.com/office/powerpoint/2010/main" val="4291129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EAEA-DBE6-7453-9D92-6134FA71CE42}"/>
              </a:ext>
            </a:extLst>
          </p:cNvPr>
          <p:cNvSpPr>
            <a:spLocks noGrp="1"/>
          </p:cNvSpPr>
          <p:nvPr>
            <p:ph type="title"/>
          </p:nvPr>
        </p:nvSpPr>
        <p:spPr>
          <a:xfrm>
            <a:off x="838200" y="4985893"/>
            <a:ext cx="10515600" cy="1325563"/>
          </a:xfrm>
        </p:spPr>
        <p:txBody>
          <a:bodyPr/>
          <a:lstStyle/>
          <a:p>
            <a:r>
              <a:rPr lang="en-US" dirty="0"/>
              <a:t>Where is Location Data Stored?</a:t>
            </a:r>
          </a:p>
        </p:txBody>
      </p:sp>
    </p:spTree>
    <p:extLst>
      <p:ext uri="{BB962C8B-B14F-4D97-AF65-F5344CB8AC3E}">
        <p14:creationId xmlns:p14="http://schemas.microsoft.com/office/powerpoint/2010/main" val="1633487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2E64C-11DE-9BF6-EF80-57C7E608D1D6}"/>
              </a:ext>
            </a:extLst>
          </p:cNvPr>
          <p:cNvSpPr>
            <a:spLocks noGrp="1"/>
          </p:cNvSpPr>
          <p:nvPr>
            <p:ph type="title"/>
          </p:nvPr>
        </p:nvSpPr>
        <p:spPr/>
        <p:txBody>
          <a:bodyPr/>
          <a:lstStyle/>
          <a:p>
            <a:r>
              <a:rPr lang="en-US" dirty="0"/>
              <a:t>~/var/root/Library/Caches/</a:t>
            </a:r>
            <a:r>
              <a:rPr lang="en-US" dirty="0" err="1"/>
              <a:t>locationd</a:t>
            </a:r>
            <a:endParaRPr lang="en-US" dirty="0"/>
          </a:p>
        </p:txBody>
      </p:sp>
      <p:sp>
        <p:nvSpPr>
          <p:cNvPr id="3" name="Content Placeholder 2">
            <a:extLst>
              <a:ext uri="{FF2B5EF4-FFF2-40B4-BE49-F238E27FC236}">
                <a16:creationId xmlns:a16="http://schemas.microsoft.com/office/drawing/2014/main" id="{8D0F56A7-C9EE-4477-BB4F-80509091F8F0}"/>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13B42A3F-2844-0FE0-CC0D-975DEB201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40" y="1667669"/>
            <a:ext cx="11511320" cy="46672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A4EAE5A5-920B-5D4D-0301-3DD8B7135A2F}"/>
              </a:ext>
            </a:extLst>
          </p:cNvPr>
          <p:cNvCxnSpPr/>
          <p:nvPr/>
        </p:nvCxnSpPr>
        <p:spPr>
          <a:xfrm flipH="1" flipV="1">
            <a:off x="6096000" y="3819303"/>
            <a:ext cx="377952" cy="3639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123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53E8-3626-1084-E370-615ECB50E7E7}"/>
              </a:ext>
            </a:extLst>
          </p:cNvPr>
          <p:cNvSpPr>
            <a:spLocks noGrp="1"/>
          </p:cNvSpPr>
          <p:nvPr>
            <p:ph type="title"/>
          </p:nvPr>
        </p:nvSpPr>
        <p:spPr/>
        <p:txBody>
          <a:bodyPr/>
          <a:lstStyle/>
          <a:p>
            <a:r>
              <a:rPr lang="en-US" dirty="0"/>
              <a:t>Open with DB Browser for SQLite</a:t>
            </a:r>
          </a:p>
        </p:txBody>
      </p:sp>
      <p:pic>
        <p:nvPicPr>
          <p:cNvPr id="3074" name="Picture 2">
            <a:extLst>
              <a:ext uri="{FF2B5EF4-FFF2-40B4-BE49-F238E27FC236}">
                <a16:creationId xmlns:a16="http://schemas.microsoft.com/office/drawing/2014/main" id="{727103D6-90BD-7098-1155-44F16B051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56" y="1320925"/>
            <a:ext cx="11219688" cy="503447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1272A74A-98B4-A238-2B2D-B2B31B2C18BB}"/>
              </a:ext>
            </a:extLst>
          </p:cNvPr>
          <p:cNvCxnSpPr>
            <a:cxnSpLocks/>
          </p:cNvCxnSpPr>
          <p:nvPr/>
        </p:nvCxnSpPr>
        <p:spPr>
          <a:xfrm flipH="1">
            <a:off x="8583168" y="3691859"/>
            <a:ext cx="67056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913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2296E-CA9C-1E00-7F1E-CC2E5E1D3745}"/>
              </a:ext>
            </a:extLst>
          </p:cNvPr>
          <p:cNvSpPr>
            <a:spLocks noGrp="1"/>
          </p:cNvSpPr>
          <p:nvPr>
            <p:ph type="title"/>
          </p:nvPr>
        </p:nvSpPr>
        <p:spPr>
          <a:xfrm>
            <a:off x="838200" y="2766218"/>
            <a:ext cx="4862514" cy="1325563"/>
          </a:xfrm>
        </p:spPr>
        <p:txBody>
          <a:bodyPr/>
          <a:lstStyle/>
          <a:p>
            <a:r>
              <a:rPr lang="en-US" dirty="0"/>
              <a:t>Tables of interest:</a:t>
            </a:r>
          </a:p>
        </p:txBody>
      </p:sp>
      <p:pic>
        <p:nvPicPr>
          <p:cNvPr id="4098" name="Picture 2">
            <a:extLst>
              <a:ext uri="{FF2B5EF4-FFF2-40B4-BE49-F238E27FC236}">
                <a16:creationId xmlns:a16="http://schemas.microsoft.com/office/drawing/2014/main" id="{8145146F-1706-89ED-85DB-F934A634C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287" y="0"/>
            <a:ext cx="570071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Frame 4">
            <a:extLst>
              <a:ext uri="{FF2B5EF4-FFF2-40B4-BE49-F238E27FC236}">
                <a16:creationId xmlns:a16="http://schemas.microsoft.com/office/drawing/2014/main" id="{0F1F4196-C44E-2723-16AF-0974347BF2A1}"/>
              </a:ext>
            </a:extLst>
          </p:cNvPr>
          <p:cNvSpPr/>
          <p:nvPr/>
        </p:nvSpPr>
        <p:spPr>
          <a:xfrm>
            <a:off x="6705600" y="2791968"/>
            <a:ext cx="1426464" cy="207264"/>
          </a:xfrm>
          <a:prstGeom prst="fram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8C447B63-2F3C-2260-4290-C6F53291B169}"/>
              </a:ext>
            </a:extLst>
          </p:cNvPr>
          <p:cNvSpPr/>
          <p:nvPr/>
        </p:nvSpPr>
        <p:spPr>
          <a:xfrm>
            <a:off x="6705600" y="6004560"/>
            <a:ext cx="1426464" cy="207264"/>
          </a:xfrm>
          <a:prstGeom prst="fram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67200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08C9-AF41-1351-E588-4133EAF73EEB}"/>
              </a:ext>
            </a:extLst>
          </p:cNvPr>
          <p:cNvSpPr>
            <a:spLocks noGrp="1"/>
          </p:cNvSpPr>
          <p:nvPr>
            <p:ph type="title"/>
          </p:nvPr>
        </p:nvSpPr>
        <p:spPr>
          <a:xfrm>
            <a:off x="838200" y="4815205"/>
            <a:ext cx="10515600" cy="1325563"/>
          </a:xfrm>
        </p:spPr>
        <p:txBody>
          <a:bodyPr/>
          <a:lstStyle/>
          <a:p>
            <a:r>
              <a:rPr lang="en-US" dirty="0"/>
              <a:t>Visualizing the data with Python</a:t>
            </a:r>
          </a:p>
        </p:txBody>
      </p:sp>
    </p:spTree>
    <p:extLst>
      <p:ext uri="{BB962C8B-B14F-4D97-AF65-F5344CB8AC3E}">
        <p14:creationId xmlns:p14="http://schemas.microsoft.com/office/powerpoint/2010/main" val="3262579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37AFE-6ED2-4367-959F-5F0705DD65F0}"/>
              </a:ext>
            </a:extLst>
          </p:cNvPr>
          <p:cNvSpPr>
            <a:spLocks noGrp="1"/>
          </p:cNvSpPr>
          <p:nvPr>
            <p:ph type="title"/>
          </p:nvPr>
        </p:nvSpPr>
        <p:spPr/>
        <p:txBody>
          <a:bodyPr/>
          <a:lstStyle/>
          <a:p>
            <a:r>
              <a:rPr lang="en-US" dirty="0"/>
              <a:t>Prepare data by converting to CSV</a:t>
            </a:r>
          </a:p>
        </p:txBody>
      </p:sp>
      <p:sp>
        <p:nvSpPr>
          <p:cNvPr id="3" name="Content Placeholder 2">
            <a:extLst>
              <a:ext uri="{FF2B5EF4-FFF2-40B4-BE49-F238E27FC236}">
                <a16:creationId xmlns:a16="http://schemas.microsoft.com/office/drawing/2014/main" id="{7F8ADFD8-3352-7260-006E-6E23D4CBE06E}"/>
              </a:ext>
            </a:extLst>
          </p:cNvPr>
          <p:cNvSpPr>
            <a:spLocks noGrp="1"/>
          </p:cNvSpPr>
          <p:nvPr>
            <p:ph idx="1"/>
          </p:nvPr>
        </p:nvSpPr>
        <p:spPr/>
        <p:txBody>
          <a:bodyPr/>
          <a:lstStyle/>
          <a:p>
            <a:r>
              <a:rPr lang="en-US" dirty="0"/>
              <a:t>Open terminal in ~/var/root/Library/Caches/</a:t>
            </a:r>
            <a:r>
              <a:rPr lang="en-US" dirty="0" err="1"/>
              <a:t>locationd</a:t>
            </a:r>
            <a:endParaRPr lang="en-US" dirty="0"/>
          </a:p>
        </p:txBody>
      </p:sp>
      <p:pic>
        <p:nvPicPr>
          <p:cNvPr id="5122" name="Picture 2">
            <a:extLst>
              <a:ext uri="{FF2B5EF4-FFF2-40B4-BE49-F238E27FC236}">
                <a16:creationId xmlns:a16="http://schemas.microsoft.com/office/drawing/2014/main" id="{14715984-97B7-BEA1-B51C-BBDAB7E4C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99030"/>
            <a:ext cx="12190845" cy="18559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637210-8622-1BB0-470A-61E6CE6D0BE5}"/>
              </a:ext>
            </a:extLst>
          </p:cNvPr>
          <p:cNvSpPr txBox="1"/>
          <p:nvPr/>
        </p:nvSpPr>
        <p:spPr>
          <a:xfrm>
            <a:off x="1527048" y="4394121"/>
            <a:ext cx="9826752" cy="2585323"/>
          </a:xfrm>
          <a:prstGeom prst="rect">
            <a:avLst/>
          </a:prstGeom>
          <a:noFill/>
        </p:spPr>
        <p:txBody>
          <a:bodyPr wrap="square" rtlCol="0">
            <a:spAutoFit/>
          </a:bodyPr>
          <a:lstStyle/>
          <a:p>
            <a:r>
              <a:rPr lang="en-US" dirty="0"/>
              <a:t>sqlite3 -header -csv </a:t>
            </a:r>
            <a:r>
              <a:rPr lang="en-US" dirty="0" err="1"/>
              <a:t>cache_encryptedB.db</a:t>
            </a:r>
            <a:r>
              <a:rPr lang="en-US" dirty="0"/>
              <a:t> "select datetime(Timestamp+978307200,'unixepoch','localtime') as "</a:t>
            </a:r>
            <a:r>
              <a:rPr lang="en-US" dirty="0" err="1"/>
              <a:t>Timestamp",Latitude</a:t>
            </a:r>
            <a:r>
              <a:rPr lang="en-US" dirty="0"/>
              <a:t>, Longitude from </a:t>
            </a:r>
            <a:r>
              <a:rPr lang="en-US" dirty="0" err="1"/>
              <a:t>LteCellLocation</a:t>
            </a:r>
            <a:r>
              <a:rPr lang="en-US" dirty="0"/>
              <a:t>;" &gt; ~/Documents/</a:t>
            </a:r>
            <a:r>
              <a:rPr lang="en-US" dirty="0" err="1"/>
              <a:t>LteCellLocations.csv</a:t>
            </a:r>
            <a:endParaRPr lang="en-US" dirty="0"/>
          </a:p>
          <a:p>
            <a:br>
              <a:rPr lang="en-US" dirty="0"/>
            </a:br>
            <a:r>
              <a:rPr lang="en-US" dirty="0"/>
              <a:t>sqlite3 -header -csv </a:t>
            </a:r>
            <a:r>
              <a:rPr lang="en-US" dirty="0" err="1"/>
              <a:t>cache_encryptedB.db</a:t>
            </a:r>
            <a:r>
              <a:rPr lang="en-US" dirty="0"/>
              <a:t> "select datetime(Timestamp+978307200,'unixepoch','localtime') as "</a:t>
            </a:r>
            <a:r>
              <a:rPr lang="en-US" dirty="0" err="1"/>
              <a:t>Timestamp",Latitude</a:t>
            </a:r>
            <a:r>
              <a:rPr lang="en-US" dirty="0"/>
              <a:t>, Longitude from </a:t>
            </a:r>
            <a:r>
              <a:rPr lang="en-US" dirty="0" err="1"/>
              <a:t>WifiLocation</a:t>
            </a:r>
            <a:r>
              <a:rPr lang="en-US" dirty="0"/>
              <a:t>;" &gt; ~/Documents/</a:t>
            </a:r>
            <a:r>
              <a:rPr lang="en-US" dirty="0" err="1"/>
              <a:t>WifiLocations.csv</a:t>
            </a:r>
            <a:r>
              <a:rPr lang="en-US" dirty="0"/>
              <a:t>~</a:t>
            </a:r>
          </a:p>
          <a:p>
            <a:br>
              <a:rPr lang="en-US" dirty="0"/>
            </a:br>
            <a:endParaRPr lang="en-US" dirty="0"/>
          </a:p>
        </p:txBody>
      </p:sp>
    </p:spTree>
    <p:extLst>
      <p:ext uri="{BB962C8B-B14F-4D97-AF65-F5344CB8AC3E}">
        <p14:creationId xmlns:p14="http://schemas.microsoft.com/office/powerpoint/2010/main" val="2722398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25B1-6B98-55F1-9036-8195FF54473E}"/>
              </a:ext>
            </a:extLst>
          </p:cNvPr>
          <p:cNvSpPr>
            <a:spLocks noGrp="1"/>
          </p:cNvSpPr>
          <p:nvPr>
            <p:ph type="title"/>
          </p:nvPr>
        </p:nvSpPr>
        <p:spPr/>
        <p:txBody>
          <a:bodyPr/>
          <a:lstStyle/>
          <a:p>
            <a:r>
              <a:rPr lang="en-US" dirty="0"/>
              <a:t>Prepare Google </a:t>
            </a:r>
            <a:r>
              <a:rPr lang="en-US" dirty="0" err="1"/>
              <a:t>Colab</a:t>
            </a:r>
            <a:r>
              <a:rPr lang="en-US" dirty="0"/>
              <a:t> Environment</a:t>
            </a:r>
          </a:p>
        </p:txBody>
      </p:sp>
      <p:sp>
        <p:nvSpPr>
          <p:cNvPr id="3" name="Content Placeholder 2">
            <a:extLst>
              <a:ext uri="{FF2B5EF4-FFF2-40B4-BE49-F238E27FC236}">
                <a16:creationId xmlns:a16="http://schemas.microsoft.com/office/drawing/2014/main" id="{A72D3FCA-E70A-B189-C04A-7D7CD5DD77E8}"/>
              </a:ext>
            </a:extLst>
          </p:cNvPr>
          <p:cNvSpPr>
            <a:spLocks noGrp="1"/>
          </p:cNvSpPr>
          <p:nvPr>
            <p:ph idx="1"/>
          </p:nvPr>
        </p:nvSpPr>
        <p:spPr/>
        <p:txBody>
          <a:bodyPr/>
          <a:lstStyle/>
          <a:p>
            <a:r>
              <a:rPr lang="en-US" u="sng" dirty="0">
                <a:hlinkClick r:id="rId2"/>
              </a:rPr>
              <a:t>https://colab.research.google.com/</a:t>
            </a:r>
            <a:endParaRPr lang="en-US" u="sng" dirty="0"/>
          </a:p>
          <a:p>
            <a:endParaRPr lang="en-US" u="sng" dirty="0"/>
          </a:p>
          <a:p>
            <a:pPr marL="0" indent="0">
              <a:buNone/>
            </a:pPr>
            <a:endParaRPr lang="en-US" dirty="0"/>
          </a:p>
        </p:txBody>
      </p:sp>
      <p:pic>
        <p:nvPicPr>
          <p:cNvPr id="6146" name="Picture 2">
            <a:extLst>
              <a:ext uri="{FF2B5EF4-FFF2-40B4-BE49-F238E27FC236}">
                <a16:creationId xmlns:a16="http://schemas.microsoft.com/office/drawing/2014/main" id="{4C003AE5-A0C3-8916-5780-4A2FFCA0A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28672"/>
            <a:ext cx="5756213" cy="452932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3EF6E6D3-CC64-6FE3-EFC4-EBAA0F1FC90D}"/>
              </a:ext>
            </a:extLst>
          </p:cNvPr>
          <p:cNvCxnSpPr>
            <a:cxnSpLocks/>
          </p:cNvCxnSpPr>
          <p:nvPr/>
        </p:nvCxnSpPr>
        <p:spPr>
          <a:xfrm flipH="1">
            <a:off x="1877568" y="3538347"/>
            <a:ext cx="67056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150" name="Picture 6">
            <a:extLst>
              <a:ext uri="{FF2B5EF4-FFF2-40B4-BE49-F238E27FC236}">
                <a16:creationId xmlns:a16="http://schemas.microsoft.com/office/drawing/2014/main" id="{C0A34B75-BC60-3C93-9432-6E63B66E9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3700" y="4775200"/>
            <a:ext cx="6718300" cy="2082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200E20-314B-1CE8-59E0-D6A479132639}"/>
              </a:ext>
            </a:extLst>
          </p:cNvPr>
          <p:cNvSpPr txBox="1"/>
          <p:nvPr/>
        </p:nvSpPr>
        <p:spPr>
          <a:xfrm>
            <a:off x="6953830" y="3200063"/>
            <a:ext cx="4304768"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t>Install folium by running</a:t>
            </a:r>
          </a:p>
          <a:p>
            <a:pPr marL="800100" lvl="1" indent="-342900">
              <a:buFont typeface="Arial" panose="020B0604020202020204" pitchFamily="34" charset="0"/>
              <a:buChar char="•"/>
            </a:pPr>
            <a:r>
              <a:rPr lang="en-US" sz="2400" dirty="0"/>
              <a:t>!pip install folium</a:t>
            </a:r>
          </a:p>
          <a:p>
            <a:pPr marL="342900" indent="-342900">
              <a:buFont typeface="Arial" panose="020B0604020202020204" pitchFamily="34" charset="0"/>
              <a:buChar char="•"/>
            </a:pPr>
            <a:r>
              <a:rPr lang="en-US" sz="2400" dirty="0"/>
              <a:t>Run code with the Play Button</a:t>
            </a:r>
          </a:p>
        </p:txBody>
      </p:sp>
      <p:cxnSp>
        <p:nvCxnSpPr>
          <p:cNvPr id="10" name="Straight Arrow Connector 9">
            <a:extLst>
              <a:ext uri="{FF2B5EF4-FFF2-40B4-BE49-F238E27FC236}">
                <a16:creationId xmlns:a16="http://schemas.microsoft.com/office/drawing/2014/main" id="{D3C06347-5B12-ABF7-81BD-2A0CA70CEDC3}"/>
              </a:ext>
            </a:extLst>
          </p:cNvPr>
          <p:cNvCxnSpPr>
            <a:cxnSpLocks/>
          </p:cNvCxnSpPr>
          <p:nvPr/>
        </p:nvCxnSpPr>
        <p:spPr>
          <a:xfrm flipH="1">
            <a:off x="6594413" y="6089587"/>
            <a:ext cx="657466" cy="3745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942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27BCC-0A1C-CD05-D9AD-87D84FA6CC7C}"/>
              </a:ext>
            </a:extLst>
          </p:cNvPr>
          <p:cNvSpPr>
            <a:spLocks noGrp="1"/>
          </p:cNvSpPr>
          <p:nvPr>
            <p:ph type="title"/>
          </p:nvPr>
        </p:nvSpPr>
        <p:spPr/>
        <p:txBody>
          <a:bodyPr/>
          <a:lstStyle/>
          <a:p>
            <a:r>
              <a:rPr lang="en-US" dirty="0"/>
              <a:t>Import CSV Data</a:t>
            </a:r>
          </a:p>
        </p:txBody>
      </p:sp>
      <p:pic>
        <p:nvPicPr>
          <p:cNvPr id="7170" name="Picture 2">
            <a:extLst>
              <a:ext uri="{FF2B5EF4-FFF2-40B4-BE49-F238E27FC236}">
                <a16:creationId xmlns:a16="http://schemas.microsoft.com/office/drawing/2014/main" id="{0453E12A-76CA-AE12-A3B1-FCA3D6BE9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272" y="1521655"/>
            <a:ext cx="8671560" cy="533634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B61B3D12-2C1F-471B-4216-B7AB67E2197F}"/>
              </a:ext>
            </a:extLst>
          </p:cNvPr>
          <p:cNvCxnSpPr>
            <a:cxnSpLocks/>
          </p:cNvCxnSpPr>
          <p:nvPr/>
        </p:nvCxnSpPr>
        <p:spPr>
          <a:xfrm flipH="1">
            <a:off x="3523488" y="2465651"/>
            <a:ext cx="390144" cy="4537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365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B44A6-8C24-D3EE-7E3F-BB36C65DC2E4}"/>
              </a:ext>
            </a:extLst>
          </p:cNvPr>
          <p:cNvSpPr>
            <a:spLocks noGrp="1"/>
          </p:cNvSpPr>
          <p:nvPr>
            <p:ph type="title"/>
          </p:nvPr>
        </p:nvSpPr>
        <p:spPr>
          <a:xfrm>
            <a:off x="0" y="1462405"/>
            <a:ext cx="1876998" cy="1325563"/>
          </a:xfrm>
        </p:spPr>
        <p:txBody>
          <a:bodyPr/>
          <a:lstStyle/>
          <a:p>
            <a:r>
              <a:rPr lang="en-US" dirty="0"/>
              <a:t>Input Code</a:t>
            </a:r>
          </a:p>
        </p:txBody>
      </p:sp>
      <p:pic>
        <p:nvPicPr>
          <p:cNvPr id="8194" name="Picture 2">
            <a:extLst>
              <a:ext uri="{FF2B5EF4-FFF2-40B4-BE49-F238E27FC236}">
                <a16:creationId xmlns:a16="http://schemas.microsoft.com/office/drawing/2014/main" id="{63A277DC-E1DF-0D78-5A33-5D7CCD833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998" y="493776"/>
            <a:ext cx="10315002" cy="636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559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D4B4-8DB9-0FF9-09D3-A344D0970BDC}"/>
              </a:ext>
            </a:extLst>
          </p:cNvPr>
          <p:cNvSpPr>
            <a:spLocks noGrp="1"/>
          </p:cNvSpPr>
          <p:nvPr>
            <p:ph type="title"/>
          </p:nvPr>
        </p:nvSpPr>
        <p:spPr>
          <a:xfrm>
            <a:off x="0" y="121285"/>
            <a:ext cx="1548384" cy="1325563"/>
          </a:xfrm>
        </p:spPr>
        <p:txBody>
          <a:bodyPr/>
          <a:lstStyle/>
          <a:p>
            <a:r>
              <a:rPr lang="en-US" dirty="0"/>
              <a:t>Code:</a:t>
            </a:r>
          </a:p>
        </p:txBody>
      </p:sp>
      <p:sp>
        <p:nvSpPr>
          <p:cNvPr id="3" name="Content Placeholder 2">
            <a:extLst>
              <a:ext uri="{FF2B5EF4-FFF2-40B4-BE49-F238E27FC236}">
                <a16:creationId xmlns:a16="http://schemas.microsoft.com/office/drawing/2014/main" id="{B730B876-BF89-2A1E-E89D-63B98D353DCA}"/>
              </a:ext>
            </a:extLst>
          </p:cNvPr>
          <p:cNvSpPr>
            <a:spLocks noGrp="1"/>
          </p:cNvSpPr>
          <p:nvPr>
            <p:ph idx="1"/>
          </p:nvPr>
        </p:nvSpPr>
        <p:spPr>
          <a:xfrm>
            <a:off x="2206752" y="444150"/>
            <a:ext cx="9476232" cy="5969699"/>
          </a:xfrm>
        </p:spPr>
        <p:txBody>
          <a:bodyPr>
            <a:normAutofit fontScale="25000" lnSpcReduction="20000"/>
          </a:bodyPr>
          <a:lstStyle/>
          <a:p>
            <a:pPr marL="0" indent="0">
              <a:buNone/>
            </a:pPr>
            <a:r>
              <a:rPr lang="en-US" sz="3400" dirty="0"/>
              <a:t>#Imports Python Libraries</a:t>
            </a:r>
          </a:p>
          <a:p>
            <a:pPr marL="0" indent="0">
              <a:buNone/>
            </a:pPr>
            <a:r>
              <a:rPr lang="en-US" sz="3400" dirty="0"/>
              <a:t>import folium</a:t>
            </a:r>
          </a:p>
          <a:p>
            <a:pPr marL="0" indent="0">
              <a:buNone/>
            </a:pPr>
            <a:r>
              <a:rPr lang="en-US" sz="3400" dirty="0"/>
              <a:t>import pandas as pd</a:t>
            </a:r>
          </a:p>
          <a:p>
            <a:pPr marL="0" indent="0">
              <a:buNone/>
            </a:pPr>
            <a:br>
              <a:rPr lang="en-US" sz="3400" dirty="0"/>
            </a:br>
            <a:r>
              <a:rPr lang="en-US" sz="3400" dirty="0"/>
              <a:t>#Reads CSVs</a:t>
            </a:r>
          </a:p>
          <a:p>
            <a:pPr marL="0" indent="0">
              <a:buNone/>
            </a:pPr>
            <a:r>
              <a:rPr lang="en-US" sz="3400" dirty="0" err="1"/>
              <a:t>wifi</a:t>
            </a:r>
            <a:r>
              <a:rPr lang="en-US" sz="3400" dirty="0"/>
              <a:t> = </a:t>
            </a:r>
            <a:r>
              <a:rPr lang="en-US" sz="3400" dirty="0" err="1"/>
              <a:t>pd.read_csv</a:t>
            </a:r>
            <a:r>
              <a:rPr lang="en-US" sz="3400" dirty="0"/>
              <a:t>('</a:t>
            </a:r>
            <a:r>
              <a:rPr lang="en-US" sz="3400" dirty="0" err="1"/>
              <a:t>WirelessLocations.csv</a:t>
            </a:r>
            <a:r>
              <a:rPr lang="en-US" sz="3400" dirty="0"/>
              <a:t>')</a:t>
            </a:r>
          </a:p>
          <a:p>
            <a:pPr marL="0" indent="0">
              <a:buNone/>
            </a:pPr>
            <a:r>
              <a:rPr lang="en-US" sz="3400" dirty="0"/>
              <a:t>cell = </a:t>
            </a:r>
            <a:r>
              <a:rPr lang="en-US" sz="3400" dirty="0" err="1"/>
              <a:t>pd.read_csv</a:t>
            </a:r>
            <a:r>
              <a:rPr lang="en-US" sz="3400" dirty="0"/>
              <a:t>('</a:t>
            </a:r>
            <a:r>
              <a:rPr lang="en-US" sz="3400" dirty="0" err="1"/>
              <a:t>LteCellLocation.csv</a:t>
            </a:r>
            <a:r>
              <a:rPr lang="en-US" sz="3400" dirty="0"/>
              <a:t>')</a:t>
            </a:r>
          </a:p>
          <a:p>
            <a:pPr marL="0" indent="0">
              <a:buNone/>
            </a:pPr>
            <a:br>
              <a:rPr lang="en-US" sz="3400" dirty="0"/>
            </a:br>
            <a:r>
              <a:rPr lang="en-US" sz="3400" dirty="0"/>
              <a:t>#Generates Map around </a:t>
            </a:r>
            <a:r>
              <a:rPr lang="en-US" sz="3400" dirty="0" err="1"/>
              <a:t>Coords</a:t>
            </a:r>
            <a:endParaRPr lang="en-US" sz="3400" dirty="0"/>
          </a:p>
          <a:p>
            <a:pPr marL="0" indent="0">
              <a:buNone/>
            </a:pPr>
            <a:r>
              <a:rPr lang="en-US" sz="3400" dirty="0" err="1"/>
              <a:t>mapNC</a:t>
            </a:r>
            <a:r>
              <a:rPr lang="en-US" sz="3400" dirty="0"/>
              <a:t> = </a:t>
            </a:r>
            <a:r>
              <a:rPr lang="en-US" sz="3400" dirty="0" err="1"/>
              <a:t>folium.Map</a:t>
            </a:r>
            <a:r>
              <a:rPr lang="en-US" sz="3400" dirty="0"/>
              <a:t>(location=[35.5, -78.5])</a:t>
            </a:r>
          </a:p>
          <a:p>
            <a:pPr marL="0" indent="0">
              <a:buNone/>
            </a:pPr>
            <a:br>
              <a:rPr lang="en-US" sz="3400" dirty="0"/>
            </a:br>
            <a:r>
              <a:rPr lang="en-US" sz="3400" dirty="0"/>
              <a:t>#Generates pins for Cellular Locations</a:t>
            </a:r>
          </a:p>
          <a:p>
            <a:pPr marL="0" indent="0">
              <a:buNone/>
            </a:pPr>
            <a:r>
              <a:rPr lang="en-US" sz="3400" dirty="0"/>
              <a:t>for index, row in </a:t>
            </a:r>
            <a:r>
              <a:rPr lang="en-US" sz="3400" dirty="0" err="1"/>
              <a:t>cell.iterrows</a:t>
            </a:r>
            <a:r>
              <a:rPr lang="en-US" sz="3400" dirty="0"/>
              <a:t>():</a:t>
            </a:r>
          </a:p>
          <a:p>
            <a:pPr marL="0" indent="0">
              <a:buNone/>
            </a:pPr>
            <a:r>
              <a:rPr lang="en-US" sz="3400" dirty="0"/>
              <a:t>    </a:t>
            </a:r>
            <a:r>
              <a:rPr lang="en-US" sz="3400" dirty="0" err="1"/>
              <a:t>lat</a:t>
            </a:r>
            <a:r>
              <a:rPr lang="en-US" sz="3400" dirty="0"/>
              <a:t> = row["Latitude"]</a:t>
            </a:r>
          </a:p>
          <a:p>
            <a:pPr marL="0" indent="0">
              <a:buNone/>
            </a:pPr>
            <a:r>
              <a:rPr lang="en-US" sz="3400" dirty="0"/>
              <a:t>    </a:t>
            </a:r>
            <a:r>
              <a:rPr lang="en-US" sz="3400" dirty="0" err="1"/>
              <a:t>lon</a:t>
            </a:r>
            <a:r>
              <a:rPr lang="en-US" sz="3400" dirty="0"/>
              <a:t> = row["Longitude"]</a:t>
            </a:r>
          </a:p>
          <a:p>
            <a:pPr marL="0" indent="0">
              <a:buNone/>
            </a:pPr>
            <a:r>
              <a:rPr lang="en-US" sz="3400" dirty="0"/>
              <a:t>    name = row["Timestamp"]</a:t>
            </a:r>
          </a:p>
          <a:p>
            <a:pPr marL="0" indent="0">
              <a:buNone/>
            </a:pPr>
            <a:r>
              <a:rPr lang="en-US" sz="3400" dirty="0"/>
              <a:t>    </a:t>
            </a:r>
            <a:r>
              <a:rPr lang="en-US" sz="3400" dirty="0" err="1"/>
              <a:t>folium.Marker</a:t>
            </a:r>
            <a:r>
              <a:rPr lang="en-US" sz="3400" dirty="0"/>
              <a:t>([</a:t>
            </a:r>
            <a:r>
              <a:rPr lang="en-US" sz="3400" dirty="0" err="1"/>
              <a:t>lat,lon</a:t>
            </a:r>
            <a:r>
              <a:rPr lang="en-US" sz="3400" dirty="0"/>
              <a:t>],popup=name, icon=</a:t>
            </a:r>
            <a:r>
              <a:rPr lang="en-US" sz="3400" dirty="0" err="1"/>
              <a:t>folium.Icon</a:t>
            </a:r>
            <a:r>
              <a:rPr lang="en-US" sz="3400" dirty="0"/>
              <a:t>(color="green")).</a:t>
            </a:r>
            <a:r>
              <a:rPr lang="en-US" sz="3400" dirty="0" err="1"/>
              <a:t>add_to</a:t>
            </a:r>
            <a:r>
              <a:rPr lang="en-US" sz="3400" dirty="0"/>
              <a:t>(</a:t>
            </a:r>
            <a:r>
              <a:rPr lang="en-US" sz="3400" dirty="0" err="1"/>
              <a:t>mapNC</a:t>
            </a:r>
            <a:r>
              <a:rPr lang="en-US" sz="3400" dirty="0"/>
              <a:t>)</a:t>
            </a:r>
          </a:p>
          <a:p>
            <a:pPr marL="0" indent="0">
              <a:buNone/>
            </a:pPr>
            <a:br>
              <a:rPr lang="en-US" sz="3400" dirty="0"/>
            </a:br>
            <a:r>
              <a:rPr lang="en-US" sz="3400" dirty="0"/>
              <a:t>#Generates pins for </a:t>
            </a:r>
            <a:r>
              <a:rPr lang="en-US" sz="3400" dirty="0" err="1"/>
              <a:t>WiFi</a:t>
            </a:r>
            <a:r>
              <a:rPr lang="en-US" sz="3400" dirty="0"/>
              <a:t> Locations</a:t>
            </a:r>
          </a:p>
          <a:p>
            <a:pPr marL="0" indent="0">
              <a:buNone/>
            </a:pPr>
            <a:r>
              <a:rPr lang="en-US" sz="3400" dirty="0"/>
              <a:t>for </a:t>
            </a:r>
            <a:r>
              <a:rPr lang="en-US" sz="3400" dirty="0" err="1"/>
              <a:t>index,row</a:t>
            </a:r>
            <a:r>
              <a:rPr lang="en-US" sz="3400" dirty="0"/>
              <a:t> in </a:t>
            </a:r>
            <a:r>
              <a:rPr lang="en-US" sz="3400" dirty="0" err="1"/>
              <a:t>wifi.iterrows</a:t>
            </a:r>
            <a:r>
              <a:rPr lang="en-US" sz="3400" dirty="0"/>
              <a:t>():</a:t>
            </a:r>
          </a:p>
          <a:p>
            <a:pPr marL="0" indent="0">
              <a:buNone/>
            </a:pPr>
            <a:r>
              <a:rPr lang="en-US" sz="3400" dirty="0"/>
              <a:t>    </a:t>
            </a:r>
            <a:r>
              <a:rPr lang="en-US" sz="3400" dirty="0" err="1"/>
              <a:t>lat</a:t>
            </a:r>
            <a:r>
              <a:rPr lang="en-US" sz="3400" dirty="0"/>
              <a:t> = row["Latitude"]</a:t>
            </a:r>
          </a:p>
          <a:p>
            <a:pPr marL="0" indent="0">
              <a:buNone/>
            </a:pPr>
            <a:r>
              <a:rPr lang="en-US" sz="3400" dirty="0"/>
              <a:t>    </a:t>
            </a:r>
            <a:r>
              <a:rPr lang="en-US" sz="3400" dirty="0" err="1"/>
              <a:t>lon</a:t>
            </a:r>
            <a:r>
              <a:rPr lang="en-US" sz="3400" dirty="0"/>
              <a:t> = row["Longitude"]</a:t>
            </a:r>
          </a:p>
          <a:p>
            <a:pPr marL="0" indent="0">
              <a:buNone/>
            </a:pPr>
            <a:r>
              <a:rPr lang="en-US" sz="3400" dirty="0"/>
              <a:t>    name = row["Timestamp"]</a:t>
            </a:r>
          </a:p>
          <a:p>
            <a:pPr marL="0" indent="0">
              <a:buNone/>
            </a:pPr>
            <a:r>
              <a:rPr lang="en-US" sz="3400" dirty="0"/>
              <a:t>    </a:t>
            </a:r>
            <a:r>
              <a:rPr lang="en-US" sz="3400" dirty="0" err="1"/>
              <a:t>folium.Marker</a:t>
            </a:r>
            <a:r>
              <a:rPr lang="en-US" sz="3400" dirty="0"/>
              <a:t>([</a:t>
            </a:r>
            <a:r>
              <a:rPr lang="en-US" sz="3400" dirty="0" err="1"/>
              <a:t>lat,lon</a:t>
            </a:r>
            <a:r>
              <a:rPr lang="en-US" sz="3400" dirty="0"/>
              <a:t>],popup=name, icon=</a:t>
            </a:r>
            <a:r>
              <a:rPr lang="en-US" sz="3400" dirty="0" err="1"/>
              <a:t>folium.Icon</a:t>
            </a:r>
            <a:r>
              <a:rPr lang="en-US" sz="3400" dirty="0"/>
              <a:t>(color="red")).</a:t>
            </a:r>
            <a:r>
              <a:rPr lang="en-US" sz="3400" dirty="0" err="1"/>
              <a:t>add_to</a:t>
            </a:r>
            <a:r>
              <a:rPr lang="en-US" sz="3400" dirty="0"/>
              <a:t>(</a:t>
            </a:r>
            <a:r>
              <a:rPr lang="en-US" sz="3400" dirty="0" err="1"/>
              <a:t>mapNC</a:t>
            </a:r>
            <a:r>
              <a:rPr lang="en-US" sz="3400" dirty="0"/>
              <a:t>)</a:t>
            </a:r>
          </a:p>
          <a:p>
            <a:pPr marL="0" indent="0">
              <a:buNone/>
            </a:pPr>
            <a:r>
              <a:rPr lang="en-US" sz="3400" dirty="0"/>
              <a:t>    </a:t>
            </a:r>
          </a:p>
          <a:p>
            <a:pPr marL="0" indent="0">
              <a:buNone/>
            </a:pPr>
            <a:r>
              <a:rPr lang="en-US" sz="3400" dirty="0"/>
              <a:t>#Saves output as HTML File</a:t>
            </a:r>
          </a:p>
          <a:p>
            <a:pPr marL="0" indent="0">
              <a:buNone/>
            </a:pPr>
            <a:r>
              <a:rPr lang="en-US" sz="3400" dirty="0" err="1"/>
              <a:t>mapNC.save</a:t>
            </a:r>
            <a:r>
              <a:rPr lang="en-US" sz="3400" dirty="0"/>
              <a:t>(</a:t>
            </a:r>
            <a:r>
              <a:rPr lang="en-US" sz="3400" dirty="0" err="1"/>
              <a:t>outfile</a:t>
            </a:r>
            <a:r>
              <a:rPr lang="en-US" sz="3400" dirty="0"/>
              <a:t>='</a:t>
            </a:r>
            <a:r>
              <a:rPr lang="en-US" sz="3400" dirty="0" err="1"/>
              <a:t>Locations.html</a:t>
            </a:r>
            <a:r>
              <a:rPr lang="en-US" sz="3400" dirty="0"/>
              <a:t>')</a:t>
            </a:r>
          </a:p>
          <a:p>
            <a:pPr marL="0" indent="0">
              <a:buNone/>
            </a:pPr>
            <a:br>
              <a:rPr lang="en-US" dirty="0"/>
            </a:br>
            <a:endParaRPr lang="en-US" dirty="0"/>
          </a:p>
        </p:txBody>
      </p:sp>
    </p:spTree>
    <p:extLst>
      <p:ext uri="{BB962C8B-B14F-4D97-AF65-F5344CB8AC3E}">
        <p14:creationId xmlns:p14="http://schemas.microsoft.com/office/powerpoint/2010/main" val="1414031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6B91-5AA3-4CF6-AD16-69CE8D02585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E8A24E3-A69C-43DB-8DD0-68C8804FDD1B}"/>
              </a:ext>
            </a:extLst>
          </p:cNvPr>
          <p:cNvSpPr>
            <a:spLocks noGrp="1"/>
          </p:cNvSpPr>
          <p:nvPr>
            <p:ph idx="1"/>
          </p:nvPr>
        </p:nvSpPr>
        <p:spPr/>
        <p:txBody>
          <a:bodyPr/>
          <a:lstStyle/>
          <a:p>
            <a:r>
              <a:rPr lang="en-US" dirty="0"/>
              <a:t>What is location data</a:t>
            </a:r>
          </a:p>
          <a:p>
            <a:pPr lvl="1"/>
            <a:r>
              <a:rPr lang="en-US" dirty="0"/>
              <a:t>How does iOS capture location data</a:t>
            </a:r>
          </a:p>
          <a:p>
            <a:r>
              <a:rPr lang="en-US" dirty="0"/>
              <a:t>Where is location data stored</a:t>
            </a:r>
          </a:p>
          <a:p>
            <a:r>
              <a:rPr lang="en-US" dirty="0"/>
              <a:t>Visualizing location data with Python</a:t>
            </a:r>
          </a:p>
          <a:p>
            <a:r>
              <a:rPr lang="en-US" dirty="0"/>
              <a:t>Frequent Locations</a:t>
            </a:r>
          </a:p>
          <a:p>
            <a:r>
              <a:rPr lang="en-US" dirty="0"/>
              <a:t>Where is Frequent Locations stored</a:t>
            </a:r>
          </a:p>
          <a:p>
            <a:r>
              <a:rPr lang="en-US" dirty="0"/>
              <a:t>Visualizing Frequent Locations with Python</a:t>
            </a:r>
          </a:p>
          <a:p>
            <a:endParaRPr lang="en-US" dirty="0"/>
          </a:p>
        </p:txBody>
      </p:sp>
    </p:spTree>
    <p:extLst>
      <p:ext uri="{BB962C8B-B14F-4D97-AF65-F5344CB8AC3E}">
        <p14:creationId xmlns:p14="http://schemas.microsoft.com/office/powerpoint/2010/main" val="591211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BF228A16-FFD5-B06A-4D51-576084087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182" y="676656"/>
            <a:ext cx="9966818" cy="61813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AEC992-085F-F577-5DED-2E47FD38DCB2}"/>
              </a:ext>
            </a:extLst>
          </p:cNvPr>
          <p:cNvSpPr txBox="1"/>
          <p:nvPr/>
        </p:nvSpPr>
        <p:spPr>
          <a:xfrm>
            <a:off x="0" y="1328928"/>
            <a:ext cx="2145972" cy="369332"/>
          </a:xfrm>
          <a:prstGeom prst="rect">
            <a:avLst/>
          </a:prstGeom>
          <a:noFill/>
        </p:spPr>
        <p:txBody>
          <a:bodyPr wrap="none" rtlCol="0">
            <a:spAutoFit/>
          </a:bodyPr>
          <a:lstStyle/>
          <a:p>
            <a:r>
              <a:rPr lang="en-US" dirty="0"/>
              <a:t>Press play to execute</a:t>
            </a:r>
          </a:p>
        </p:txBody>
      </p:sp>
      <p:sp>
        <p:nvSpPr>
          <p:cNvPr id="5" name="TextBox 4">
            <a:extLst>
              <a:ext uri="{FF2B5EF4-FFF2-40B4-BE49-F238E27FC236}">
                <a16:creationId xmlns:a16="http://schemas.microsoft.com/office/drawing/2014/main" id="{8E3F14C1-B214-944A-BF88-B94BF33EFD00}"/>
              </a:ext>
            </a:extLst>
          </p:cNvPr>
          <p:cNvSpPr txBox="1"/>
          <p:nvPr/>
        </p:nvSpPr>
        <p:spPr>
          <a:xfrm>
            <a:off x="48768" y="2782669"/>
            <a:ext cx="2047988" cy="646331"/>
          </a:xfrm>
          <a:prstGeom prst="rect">
            <a:avLst/>
          </a:prstGeom>
          <a:noFill/>
        </p:spPr>
        <p:txBody>
          <a:bodyPr wrap="square" rtlCol="0">
            <a:spAutoFit/>
          </a:bodyPr>
          <a:lstStyle/>
          <a:p>
            <a:r>
              <a:rPr lang="en-US" dirty="0"/>
              <a:t>Output is saved as HTML file </a:t>
            </a:r>
          </a:p>
        </p:txBody>
      </p:sp>
      <p:cxnSp>
        <p:nvCxnSpPr>
          <p:cNvPr id="8" name="Straight Arrow Connector 7">
            <a:extLst>
              <a:ext uri="{FF2B5EF4-FFF2-40B4-BE49-F238E27FC236}">
                <a16:creationId xmlns:a16="http://schemas.microsoft.com/office/drawing/2014/main" id="{2C74DB06-E635-E3F0-38EC-868A983206E5}"/>
              </a:ext>
            </a:extLst>
          </p:cNvPr>
          <p:cNvCxnSpPr>
            <a:cxnSpLocks/>
          </p:cNvCxnSpPr>
          <p:nvPr/>
        </p:nvCxnSpPr>
        <p:spPr>
          <a:xfrm flipV="1">
            <a:off x="1990505" y="2621280"/>
            <a:ext cx="740503" cy="3539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0C828CA-DB89-8020-3A19-19D4563D3D09}"/>
              </a:ext>
            </a:extLst>
          </p:cNvPr>
          <p:cNvCxnSpPr>
            <a:cxnSpLocks/>
          </p:cNvCxnSpPr>
          <p:nvPr/>
        </p:nvCxnSpPr>
        <p:spPr>
          <a:xfrm>
            <a:off x="2145972" y="1542966"/>
            <a:ext cx="3181932" cy="3899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590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DF77-AE60-5BE9-DD39-8D59F25D4F70}"/>
              </a:ext>
            </a:extLst>
          </p:cNvPr>
          <p:cNvSpPr>
            <a:spLocks noGrp="1"/>
          </p:cNvSpPr>
          <p:nvPr>
            <p:ph type="title"/>
          </p:nvPr>
        </p:nvSpPr>
        <p:spPr/>
        <p:txBody>
          <a:bodyPr/>
          <a:lstStyle/>
          <a:p>
            <a:r>
              <a:rPr lang="en-US" dirty="0"/>
              <a:t>View results</a:t>
            </a:r>
          </a:p>
        </p:txBody>
      </p:sp>
      <p:pic>
        <p:nvPicPr>
          <p:cNvPr id="10242" name="Picture 2">
            <a:extLst>
              <a:ext uri="{FF2B5EF4-FFF2-40B4-BE49-F238E27FC236}">
                <a16:creationId xmlns:a16="http://schemas.microsoft.com/office/drawing/2014/main" id="{160B8CFF-01A8-38D1-3873-6A2673D5F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4800"/>
            <a:ext cx="5130800" cy="52832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C3226959-EE72-7BEF-85FE-FAF12C762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900" y="1828800"/>
            <a:ext cx="7924800" cy="50292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2D58C746-C2B7-E457-8103-9E1B17A93CB7}"/>
              </a:ext>
            </a:extLst>
          </p:cNvPr>
          <p:cNvCxnSpPr>
            <a:cxnSpLocks/>
          </p:cNvCxnSpPr>
          <p:nvPr/>
        </p:nvCxnSpPr>
        <p:spPr>
          <a:xfrm flipH="1">
            <a:off x="3404777" y="4181856"/>
            <a:ext cx="630775" cy="5852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7EB7931-5BCC-B8AB-A0B3-00167AF2D2D4}"/>
              </a:ext>
            </a:extLst>
          </p:cNvPr>
          <p:cNvCxnSpPr>
            <a:cxnSpLocks/>
          </p:cNvCxnSpPr>
          <p:nvPr/>
        </p:nvCxnSpPr>
        <p:spPr>
          <a:xfrm>
            <a:off x="10619232" y="6096000"/>
            <a:ext cx="541875" cy="2320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8C2D6B4-37CF-333D-D5B4-BDF0BF9D95DE}"/>
              </a:ext>
            </a:extLst>
          </p:cNvPr>
          <p:cNvSpPr txBox="1"/>
          <p:nvPr/>
        </p:nvSpPr>
        <p:spPr>
          <a:xfrm>
            <a:off x="8875100" y="1205468"/>
            <a:ext cx="1744132" cy="369332"/>
          </a:xfrm>
          <a:prstGeom prst="rect">
            <a:avLst/>
          </a:prstGeom>
          <a:noFill/>
        </p:spPr>
        <p:txBody>
          <a:bodyPr wrap="none" rtlCol="0">
            <a:spAutoFit/>
          </a:bodyPr>
          <a:lstStyle/>
          <a:p>
            <a:r>
              <a:rPr lang="en-US" dirty="0"/>
              <a:t>Open in browser</a:t>
            </a:r>
          </a:p>
        </p:txBody>
      </p:sp>
      <p:cxnSp>
        <p:nvCxnSpPr>
          <p:cNvPr id="12" name="Straight Arrow Connector 11">
            <a:extLst>
              <a:ext uri="{FF2B5EF4-FFF2-40B4-BE49-F238E27FC236}">
                <a16:creationId xmlns:a16="http://schemas.microsoft.com/office/drawing/2014/main" id="{C536FFE6-D013-E247-8767-700CF55F285B}"/>
              </a:ext>
            </a:extLst>
          </p:cNvPr>
          <p:cNvCxnSpPr>
            <a:cxnSpLocks/>
            <a:stCxn id="8" idx="2"/>
          </p:cNvCxnSpPr>
          <p:nvPr/>
        </p:nvCxnSpPr>
        <p:spPr>
          <a:xfrm>
            <a:off x="9747166" y="1574800"/>
            <a:ext cx="0" cy="14610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089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A28EE-1B49-7904-8667-7DB582D984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C4801B-00DC-D29B-BEC5-3A9F929754AE}"/>
              </a:ext>
            </a:extLst>
          </p:cNvPr>
          <p:cNvSpPr>
            <a:spLocks noGrp="1"/>
          </p:cNvSpPr>
          <p:nvPr>
            <p:ph idx="1"/>
          </p:nvPr>
        </p:nvSpPr>
        <p:spPr/>
        <p:txBody>
          <a:bodyPr/>
          <a:lstStyle/>
          <a:p>
            <a:endParaRPr lang="en-US"/>
          </a:p>
        </p:txBody>
      </p:sp>
      <p:pic>
        <p:nvPicPr>
          <p:cNvPr id="11266" name="Picture 2">
            <a:extLst>
              <a:ext uri="{FF2B5EF4-FFF2-40B4-BE49-F238E27FC236}">
                <a16:creationId xmlns:a16="http://schemas.microsoft.com/office/drawing/2014/main" id="{2B74423C-0E8D-78FF-8DDA-0A97C82AC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EF0269-BEAA-D4D4-4896-29E705A9CF2E}"/>
              </a:ext>
            </a:extLst>
          </p:cNvPr>
          <p:cNvSpPr txBox="1"/>
          <p:nvPr/>
        </p:nvSpPr>
        <p:spPr>
          <a:xfrm>
            <a:off x="1914144" y="3244334"/>
            <a:ext cx="4801699" cy="369332"/>
          </a:xfrm>
          <a:prstGeom prst="rect">
            <a:avLst/>
          </a:prstGeom>
          <a:noFill/>
        </p:spPr>
        <p:txBody>
          <a:bodyPr wrap="none" rtlCol="0">
            <a:spAutoFit/>
          </a:bodyPr>
          <a:lstStyle/>
          <a:p>
            <a:r>
              <a:rPr lang="en-US" dirty="0"/>
              <a:t>An interactive map with Location Pins will appear</a:t>
            </a:r>
          </a:p>
        </p:txBody>
      </p:sp>
    </p:spTree>
    <p:extLst>
      <p:ext uri="{BB962C8B-B14F-4D97-AF65-F5344CB8AC3E}">
        <p14:creationId xmlns:p14="http://schemas.microsoft.com/office/powerpoint/2010/main" val="3303268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BD9A89-998F-4065-C5A9-0662D6FE35FE}"/>
              </a:ext>
            </a:extLst>
          </p:cNvPr>
          <p:cNvSpPr>
            <a:spLocks noGrp="1"/>
          </p:cNvSpPr>
          <p:nvPr>
            <p:ph idx="1"/>
          </p:nvPr>
        </p:nvSpPr>
        <p:spPr>
          <a:xfrm>
            <a:off x="0" y="2553698"/>
            <a:ext cx="3108960" cy="2226755"/>
          </a:xfrm>
        </p:spPr>
        <p:txBody>
          <a:bodyPr/>
          <a:lstStyle/>
          <a:p>
            <a:r>
              <a:rPr lang="en-US" dirty="0"/>
              <a:t>Pan, zoom, &amp; click on the pins to see timestamp information.</a:t>
            </a:r>
          </a:p>
        </p:txBody>
      </p:sp>
      <p:pic>
        <p:nvPicPr>
          <p:cNvPr id="12290" name="Picture 2">
            <a:extLst>
              <a:ext uri="{FF2B5EF4-FFF2-40B4-BE49-F238E27FC236}">
                <a16:creationId xmlns:a16="http://schemas.microsoft.com/office/drawing/2014/main" id="{B1F8913D-3E68-C2EF-F19E-017EA91F6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072" y="476153"/>
            <a:ext cx="8948928" cy="638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02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0A73F-5C98-A2D9-627B-9401C6E32880}"/>
              </a:ext>
            </a:extLst>
          </p:cNvPr>
          <p:cNvSpPr>
            <a:spLocks noGrp="1"/>
          </p:cNvSpPr>
          <p:nvPr>
            <p:ph type="title"/>
          </p:nvPr>
        </p:nvSpPr>
        <p:spPr>
          <a:xfrm>
            <a:off x="838200" y="4729861"/>
            <a:ext cx="10515600" cy="1325563"/>
          </a:xfrm>
        </p:spPr>
        <p:txBody>
          <a:bodyPr/>
          <a:lstStyle/>
          <a:p>
            <a:r>
              <a:rPr lang="en-US" dirty="0"/>
              <a:t>Frequent Locations</a:t>
            </a:r>
          </a:p>
        </p:txBody>
      </p:sp>
    </p:spTree>
    <p:extLst>
      <p:ext uri="{BB962C8B-B14F-4D97-AF65-F5344CB8AC3E}">
        <p14:creationId xmlns:p14="http://schemas.microsoft.com/office/powerpoint/2010/main" val="1822256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68597-7C07-5BFB-F8E2-556036860F42}"/>
              </a:ext>
            </a:extLst>
          </p:cNvPr>
          <p:cNvSpPr>
            <a:spLocks noGrp="1"/>
          </p:cNvSpPr>
          <p:nvPr>
            <p:ph type="title"/>
          </p:nvPr>
        </p:nvSpPr>
        <p:spPr/>
        <p:txBody>
          <a:bodyPr/>
          <a:lstStyle/>
          <a:p>
            <a:r>
              <a:rPr lang="en-US" dirty="0"/>
              <a:t>What is frequent locations?</a:t>
            </a:r>
          </a:p>
        </p:txBody>
      </p:sp>
      <p:sp>
        <p:nvSpPr>
          <p:cNvPr id="3" name="Content Placeholder 2">
            <a:extLst>
              <a:ext uri="{FF2B5EF4-FFF2-40B4-BE49-F238E27FC236}">
                <a16:creationId xmlns:a16="http://schemas.microsoft.com/office/drawing/2014/main" id="{62DCCF58-7FE5-F154-37A2-9136B64B2682}"/>
              </a:ext>
            </a:extLst>
          </p:cNvPr>
          <p:cNvSpPr>
            <a:spLocks noGrp="1"/>
          </p:cNvSpPr>
          <p:nvPr>
            <p:ph idx="1"/>
          </p:nvPr>
        </p:nvSpPr>
        <p:spPr>
          <a:xfrm>
            <a:off x="838200" y="1374521"/>
            <a:ext cx="10515600" cy="4351338"/>
          </a:xfrm>
        </p:spPr>
        <p:txBody>
          <a:bodyPr>
            <a:normAutofit lnSpcReduction="10000"/>
          </a:bodyPr>
          <a:lstStyle/>
          <a:p>
            <a:r>
              <a:rPr lang="en-US" dirty="0"/>
              <a:t>Introduced in iOS 7, iPhone keeps a history of all the locations you’ve visited. This is a feature called “Frequent Locations”. iPhone keeps track of the dates you were at a specific location and even how long you were there. </a:t>
            </a:r>
          </a:p>
          <a:p>
            <a:r>
              <a:rPr lang="en-US" dirty="0"/>
              <a:t>As described in iOS, it “allows your iPhone to learn places you frequently visit in order to provide useful location-related information.” </a:t>
            </a:r>
          </a:p>
          <a:p>
            <a:r>
              <a:rPr lang="en-US" dirty="0"/>
              <a:t>It is used by iOS to predict the user's movement on a day-to-day basis. By learning the users’ routines, iOS can provide up to date GPS directions and estimated times to that location (i.e., going to work daily)</a:t>
            </a:r>
          </a:p>
        </p:txBody>
      </p:sp>
      <p:pic>
        <p:nvPicPr>
          <p:cNvPr id="5" name="Picture 4" descr="Text&#10;&#10;Description automatically generated">
            <a:extLst>
              <a:ext uri="{FF2B5EF4-FFF2-40B4-BE49-F238E27FC236}">
                <a16:creationId xmlns:a16="http://schemas.microsoft.com/office/drawing/2014/main" id="{A2F28768-94D6-6B35-A9D5-7B1F5FB56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630" y="5264213"/>
            <a:ext cx="7931962" cy="1566672"/>
          </a:xfrm>
          <a:prstGeom prst="rect">
            <a:avLst/>
          </a:prstGeom>
        </p:spPr>
      </p:pic>
    </p:spTree>
    <p:extLst>
      <p:ext uri="{BB962C8B-B14F-4D97-AF65-F5344CB8AC3E}">
        <p14:creationId xmlns:p14="http://schemas.microsoft.com/office/powerpoint/2010/main" val="2714129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p&#10;&#10;Description automatically generated">
            <a:extLst>
              <a:ext uri="{FF2B5EF4-FFF2-40B4-BE49-F238E27FC236}">
                <a16:creationId xmlns:a16="http://schemas.microsoft.com/office/drawing/2014/main" id="{4582706E-EE36-D003-5CCB-97EA1C6568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45610" y="404449"/>
            <a:ext cx="4046390" cy="6453551"/>
          </a:xfrm>
        </p:spPr>
      </p:pic>
      <p:sp>
        <p:nvSpPr>
          <p:cNvPr id="6" name="TextBox 5">
            <a:extLst>
              <a:ext uri="{FF2B5EF4-FFF2-40B4-BE49-F238E27FC236}">
                <a16:creationId xmlns:a16="http://schemas.microsoft.com/office/drawing/2014/main" id="{6938BDDC-A55C-C21B-DCEA-71C56B35B810}"/>
              </a:ext>
            </a:extLst>
          </p:cNvPr>
          <p:cNvSpPr txBox="1"/>
          <p:nvPr/>
        </p:nvSpPr>
        <p:spPr>
          <a:xfrm>
            <a:off x="804672" y="3261892"/>
            <a:ext cx="6916509" cy="369332"/>
          </a:xfrm>
          <a:prstGeom prst="rect">
            <a:avLst/>
          </a:prstGeom>
          <a:noFill/>
        </p:spPr>
        <p:txBody>
          <a:bodyPr wrap="none" rtlCol="0">
            <a:spAutoFit/>
          </a:bodyPr>
          <a:lstStyle/>
          <a:p>
            <a:r>
              <a:rPr lang="en-US" dirty="0"/>
              <a:t>Example of a user’s frequent locations, how it would appear to the user.</a:t>
            </a:r>
          </a:p>
        </p:txBody>
      </p:sp>
    </p:spTree>
    <p:extLst>
      <p:ext uri="{BB962C8B-B14F-4D97-AF65-F5344CB8AC3E}">
        <p14:creationId xmlns:p14="http://schemas.microsoft.com/office/powerpoint/2010/main" val="535872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9949-1881-08F0-49D8-6D3D01EB33DF}"/>
              </a:ext>
            </a:extLst>
          </p:cNvPr>
          <p:cNvSpPr>
            <a:spLocks noGrp="1"/>
          </p:cNvSpPr>
          <p:nvPr>
            <p:ph type="title"/>
          </p:nvPr>
        </p:nvSpPr>
        <p:spPr>
          <a:xfrm>
            <a:off x="838200" y="0"/>
            <a:ext cx="10515600" cy="1325563"/>
          </a:xfrm>
        </p:spPr>
        <p:txBody>
          <a:bodyPr/>
          <a:lstStyle/>
          <a:p>
            <a:r>
              <a:rPr lang="en-US" dirty="0"/>
              <a:t>Try it yourself: Settings&gt;Privacy</a:t>
            </a:r>
          </a:p>
        </p:txBody>
      </p:sp>
      <p:pic>
        <p:nvPicPr>
          <p:cNvPr id="1028" name="Picture 4" descr="Significant Locations Not Showing History On iPhone (iOS 15)">
            <a:extLst>
              <a:ext uri="{FF2B5EF4-FFF2-40B4-BE49-F238E27FC236}">
                <a16:creationId xmlns:a16="http://schemas.microsoft.com/office/drawing/2014/main" id="{3E992557-E6A9-04C6-BC40-B7D0AF1D7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3963"/>
            <a:ext cx="12192000" cy="563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24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E683-3351-DC84-F0C0-2D0D3BB32607}"/>
              </a:ext>
            </a:extLst>
          </p:cNvPr>
          <p:cNvSpPr>
            <a:spLocks noGrp="1"/>
          </p:cNvSpPr>
          <p:nvPr>
            <p:ph type="title"/>
          </p:nvPr>
        </p:nvSpPr>
        <p:spPr>
          <a:xfrm>
            <a:off x="947928" y="5022469"/>
            <a:ext cx="10515600" cy="1325563"/>
          </a:xfrm>
        </p:spPr>
        <p:txBody>
          <a:bodyPr/>
          <a:lstStyle/>
          <a:p>
            <a:r>
              <a:rPr lang="en-US" dirty="0"/>
              <a:t>Where are Frequent Locations Stored?</a:t>
            </a:r>
          </a:p>
        </p:txBody>
      </p:sp>
    </p:spTree>
    <p:extLst>
      <p:ext uri="{BB962C8B-B14F-4D97-AF65-F5344CB8AC3E}">
        <p14:creationId xmlns:p14="http://schemas.microsoft.com/office/powerpoint/2010/main" val="1450375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CD19E-1D76-1B71-181F-75A230D9A473}"/>
              </a:ext>
            </a:extLst>
          </p:cNvPr>
          <p:cNvSpPr>
            <a:spLocks noGrp="1"/>
          </p:cNvSpPr>
          <p:nvPr>
            <p:ph type="title"/>
          </p:nvPr>
        </p:nvSpPr>
        <p:spPr>
          <a:xfrm>
            <a:off x="419100" y="377317"/>
            <a:ext cx="11353800" cy="1325563"/>
          </a:xfrm>
        </p:spPr>
        <p:txBody>
          <a:bodyPr/>
          <a:lstStyle/>
          <a:p>
            <a:r>
              <a:rPr lang="en-US" dirty="0"/>
              <a:t>~/var/mobile/Library/Caches/</a:t>
            </a:r>
            <a:r>
              <a:rPr lang="en-US" dirty="0" err="1"/>
              <a:t>com.apple.routined</a:t>
            </a:r>
            <a:endParaRPr lang="en-US" dirty="0"/>
          </a:p>
        </p:txBody>
      </p:sp>
      <p:pic>
        <p:nvPicPr>
          <p:cNvPr id="13314" name="Picture 2">
            <a:extLst>
              <a:ext uri="{FF2B5EF4-FFF2-40B4-BE49-F238E27FC236}">
                <a16:creationId xmlns:a16="http://schemas.microsoft.com/office/drawing/2014/main" id="{C3E1EDD1-8A2A-3FB5-5EB0-2F0F7131D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97" y="2174081"/>
            <a:ext cx="11439003" cy="276809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2509D069-9686-1D69-DE1A-024A910755D8}"/>
              </a:ext>
            </a:extLst>
          </p:cNvPr>
          <p:cNvCxnSpPr>
            <a:cxnSpLocks/>
          </p:cNvCxnSpPr>
          <p:nvPr/>
        </p:nvCxnSpPr>
        <p:spPr>
          <a:xfrm flipV="1">
            <a:off x="6095998" y="3702495"/>
            <a:ext cx="0" cy="8573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472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4C9080-0EAF-46F8-9849-8E00B7256503}"/>
              </a:ext>
            </a:extLst>
          </p:cNvPr>
          <p:cNvSpPr>
            <a:spLocks noGrp="1"/>
          </p:cNvSpPr>
          <p:nvPr>
            <p:ph type="title"/>
          </p:nvPr>
        </p:nvSpPr>
        <p:spPr>
          <a:xfrm>
            <a:off x="661162" y="3197162"/>
            <a:ext cx="10515600" cy="2852737"/>
          </a:xfrm>
        </p:spPr>
        <p:txBody>
          <a:bodyPr/>
          <a:lstStyle/>
          <a:p>
            <a:r>
              <a:rPr lang="en-US" dirty="0"/>
              <a:t>What is Location Data</a:t>
            </a:r>
          </a:p>
        </p:txBody>
      </p:sp>
    </p:spTree>
    <p:extLst>
      <p:ext uri="{BB962C8B-B14F-4D97-AF65-F5344CB8AC3E}">
        <p14:creationId xmlns:p14="http://schemas.microsoft.com/office/powerpoint/2010/main" val="121038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9FC6-3EC2-7404-3A24-123636B07FAF}"/>
              </a:ext>
            </a:extLst>
          </p:cNvPr>
          <p:cNvSpPr>
            <a:spLocks noGrp="1"/>
          </p:cNvSpPr>
          <p:nvPr>
            <p:ph type="title"/>
          </p:nvPr>
        </p:nvSpPr>
        <p:spPr/>
        <p:txBody>
          <a:bodyPr/>
          <a:lstStyle/>
          <a:p>
            <a:r>
              <a:rPr lang="en-US" dirty="0"/>
              <a:t>Open with DB Browser for SQLite</a:t>
            </a:r>
          </a:p>
        </p:txBody>
      </p:sp>
      <p:pic>
        <p:nvPicPr>
          <p:cNvPr id="14338" name="Picture 2">
            <a:extLst>
              <a:ext uri="{FF2B5EF4-FFF2-40B4-BE49-F238E27FC236}">
                <a16:creationId xmlns:a16="http://schemas.microsoft.com/office/drawing/2014/main" id="{6F347678-A683-B621-9EFF-1B7195077A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603" y="1435892"/>
            <a:ext cx="11762793" cy="398621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0FA6F2A0-7C2A-CCD9-7B48-DA23A612E551}"/>
              </a:ext>
            </a:extLst>
          </p:cNvPr>
          <p:cNvCxnSpPr>
            <a:cxnSpLocks/>
          </p:cNvCxnSpPr>
          <p:nvPr/>
        </p:nvCxnSpPr>
        <p:spPr>
          <a:xfrm flipH="1">
            <a:off x="7534654" y="2690559"/>
            <a:ext cx="70713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149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7F0DF4-5242-DAE7-4D66-9F65C824F4F4}"/>
              </a:ext>
            </a:extLst>
          </p:cNvPr>
          <p:cNvSpPr txBox="1">
            <a:spLocks/>
          </p:cNvSpPr>
          <p:nvPr/>
        </p:nvSpPr>
        <p:spPr>
          <a:xfrm>
            <a:off x="838200" y="2766218"/>
            <a:ext cx="48625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Table of interest:</a:t>
            </a:r>
          </a:p>
        </p:txBody>
      </p:sp>
      <p:sp>
        <p:nvSpPr>
          <p:cNvPr id="6" name="Frame 5">
            <a:extLst>
              <a:ext uri="{FF2B5EF4-FFF2-40B4-BE49-F238E27FC236}">
                <a16:creationId xmlns:a16="http://schemas.microsoft.com/office/drawing/2014/main" id="{D6E0173C-3416-4E51-7921-C5CE10BB2DC7}"/>
              </a:ext>
            </a:extLst>
          </p:cNvPr>
          <p:cNvSpPr/>
          <p:nvPr/>
        </p:nvSpPr>
        <p:spPr>
          <a:xfrm>
            <a:off x="7607808" y="3221735"/>
            <a:ext cx="1426464" cy="207264"/>
          </a:xfrm>
          <a:prstGeom prst="fram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366" name="Picture 6">
            <a:extLst>
              <a:ext uri="{FF2B5EF4-FFF2-40B4-BE49-F238E27FC236}">
                <a16:creationId xmlns:a16="http://schemas.microsoft.com/office/drawing/2014/main" id="{F5250804-7625-C35F-3F4A-10A63EC73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637" y="-1"/>
            <a:ext cx="6202363"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Frame 8">
            <a:extLst>
              <a:ext uri="{FF2B5EF4-FFF2-40B4-BE49-F238E27FC236}">
                <a16:creationId xmlns:a16="http://schemas.microsoft.com/office/drawing/2014/main" id="{DB11F998-1273-81BE-658E-669CB66B457A}"/>
              </a:ext>
            </a:extLst>
          </p:cNvPr>
          <p:cNvSpPr/>
          <p:nvPr/>
        </p:nvSpPr>
        <p:spPr>
          <a:xfrm>
            <a:off x="6303264" y="3630167"/>
            <a:ext cx="4584192" cy="207264"/>
          </a:xfrm>
          <a:prstGeom prst="fram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97694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967A52-C22E-FF15-5B92-70509CDC19A4}"/>
              </a:ext>
            </a:extLst>
          </p:cNvPr>
          <p:cNvSpPr>
            <a:spLocks noGrp="1"/>
          </p:cNvSpPr>
          <p:nvPr>
            <p:ph type="title"/>
          </p:nvPr>
        </p:nvSpPr>
        <p:spPr>
          <a:xfrm>
            <a:off x="838200" y="4998085"/>
            <a:ext cx="10515600" cy="1325563"/>
          </a:xfrm>
        </p:spPr>
        <p:txBody>
          <a:bodyPr/>
          <a:lstStyle/>
          <a:p>
            <a:r>
              <a:rPr lang="en-US" dirty="0"/>
              <a:t>Visualizing the data with Python</a:t>
            </a:r>
          </a:p>
        </p:txBody>
      </p:sp>
    </p:spTree>
    <p:extLst>
      <p:ext uri="{BB962C8B-B14F-4D97-AF65-F5344CB8AC3E}">
        <p14:creationId xmlns:p14="http://schemas.microsoft.com/office/powerpoint/2010/main" val="4271458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334D4-D930-B866-9A18-380FA05856AB}"/>
              </a:ext>
            </a:extLst>
          </p:cNvPr>
          <p:cNvSpPr>
            <a:spLocks noGrp="1"/>
          </p:cNvSpPr>
          <p:nvPr>
            <p:ph type="title"/>
          </p:nvPr>
        </p:nvSpPr>
        <p:spPr/>
        <p:txBody>
          <a:bodyPr/>
          <a:lstStyle/>
          <a:p>
            <a:r>
              <a:rPr lang="en-US" dirty="0"/>
              <a:t>Prepare data by converting to CSV</a:t>
            </a:r>
          </a:p>
        </p:txBody>
      </p:sp>
      <p:sp>
        <p:nvSpPr>
          <p:cNvPr id="3" name="Content Placeholder 2">
            <a:extLst>
              <a:ext uri="{FF2B5EF4-FFF2-40B4-BE49-F238E27FC236}">
                <a16:creationId xmlns:a16="http://schemas.microsoft.com/office/drawing/2014/main" id="{57F81586-F2F8-7F3E-391C-CA59674B13E8}"/>
              </a:ext>
            </a:extLst>
          </p:cNvPr>
          <p:cNvSpPr>
            <a:spLocks noGrp="1"/>
          </p:cNvSpPr>
          <p:nvPr>
            <p:ph idx="1"/>
          </p:nvPr>
        </p:nvSpPr>
        <p:spPr>
          <a:xfrm>
            <a:off x="838200" y="1825625"/>
            <a:ext cx="10515600" cy="609981"/>
          </a:xfrm>
        </p:spPr>
        <p:txBody>
          <a:bodyPr/>
          <a:lstStyle/>
          <a:p>
            <a:r>
              <a:rPr lang="en-US" dirty="0"/>
              <a:t>Open terminal in ~/var/mobile/Library/Caches/</a:t>
            </a:r>
            <a:r>
              <a:rPr lang="en-US" dirty="0" err="1"/>
              <a:t>com.apple.routined</a:t>
            </a:r>
            <a:endParaRPr lang="en-US" dirty="0"/>
          </a:p>
        </p:txBody>
      </p:sp>
      <p:pic>
        <p:nvPicPr>
          <p:cNvPr id="16386" name="Picture 2">
            <a:extLst>
              <a:ext uri="{FF2B5EF4-FFF2-40B4-BE49-F238E27FC236}">
                <a16:creationId xmlns:a16="http://schemas.microsoft.com/office/drawing/2014/main" id="{6DF36007-80AF-685F-8FA1-50AC61FBB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83" y="2435606"/>
            <a:ext cx="11790434" cy="17950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A5CBDC-786C-4DCD-A7ED-60903FC933AE}"/>
              </a:ext>
            </a:extLst>
          </p:cNvPr>
          <p:cNvSpPr txBox="1"/>
          <p:nvPr/>
        </p:nvSpPr>
        <p:spPr>
          <a:xfrm>
            <a:off x="1661160" y="4742128"/>
            <a:ext cx="9692640" cy="923330"/>
          </a:xfrm>
          <a:prstGeom prst="rect">
            <a:avLst/>
          </a:prstGeom>
          <a:noFill/>
        </p:spPr>
        <p:txBody>
          <a:bodyPr wrap="square" rtlCol="0">
            <a:spAutoFit/>
          </a:bodyPr>
          <a:lstStyle/>
          <a:p>
            <a:r>
              <a:rPr lang="en-US" dirty="0"/>
              <a:t>sqlite3 -header -csv </a:t>
            </a:r>
            <a:r>
              <a:rPr lang="en-US" dirty="0" err="1"/>
              <a:t>Local.sqlite</a:t>
            </a:r>
            <a:r>
              <a:rPr lang="en-US" dirty="0"/>
              <a:t> "select datetime(ZCREATIONDATE+978307200,'unixepoch','localtime') as "</a:t>
            </a:r>
            <a:r>
              <a:rPr lang="en-US" dirty="0" err="1"/>
              <a:t>Timestamp",ZLOCATIONLATITUDE</a:t>
            </a:r>
            <a:r>
              <a:rPr lang="en-US" dirty="0"/>
              <a:t> as </a:t>
            </a:r>
            <a:r>
              <a:rPr lang="en-US" dirty="0" err="1"/>
              <a:t>Latitude,ZLOCATIONLONGITUDE</a:t>
            </a:r>
            <a:r>
              <a:rPr lang="en-US" dirty="0"/>
              <a:t> as Longitude from ZRTLEARNEDLOCATIONOFINTERESTVISITMO;" &gt; ~/Documents/</a:t>
            </a:r>
            <a:r>
              <a:rPr lang="en-US" dirty="0" err="1"/>
              <a:t>FrequentLocations.csv</a:t>
            </a:r>
            <a:endParaRPr lang="en-US" dirty="0"/>
          </a:p>
        </p:txBody>
      </p:sp>
    </p:spTree>
    <p:extLst>
      <p:ext uri="{BB962C8B-B14F-4D97-AF65-F5344CB8AC3E}">
        <p14:creationId xmlns:p14="http://schemas.microsoft.com/office/powerpoint/2010/main" val="438915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5C69-013B-C724-D5EF-BE20C20E7E01}"/>
              </a:ext>
            </a:extLst>
          </p:cNvPr>
          <p:cNvSpPr>
            <a:spLocks noGrp="1"/>
          </p:cNvSpPr>
          <p:nvPr>
            <p:ph type="title"/>
          </p:nvPr>
        </p:nvSpPr>
        <p:spPr/>
        <p:txBody>
          <a:bodyPr/>
          <a:lstStyle/>
          <a:p>
            <a:r>
              <a:rPr lang="en-US" dirty="0"/>
              <a:t>Revisit previous Google </a:t>
            </a:r>
            <a:r>
              <a:rPr lang="en-US" dirty="0" err="1"/>
              <a:t>Colab</a:t>
            </a:r>
            <a:r>
              <a:rPr lang="en-US" dirty="0"/>
              <a:t> Notebook</a:t>
            </a:r>
          </a:p>
        </p:txBody>
      </p:sp>
      <p:sp>
        <p:nvSpPr>
          <p:cNvPr id="3" name="Content Placeholder 2">
            <a:extLst>
              <a:ext uri="{FF2B5EF4-FFF2-40B4-BE49-F238E27FC236}">
                <a16:creationId xmlns:a16="http://schemas.microsoft.com/office/drawing/2014/main" id="{FE001028-EE4C-119A-7511-01878C268A93}"/>
              </a:ext>
            </a:extLst>
          </p:cNvPr>
          <p:cNvSpPr>
            <a:spLocks noGrp="1"/>
          </p:cNvSpPr>
          <p:nvPr>
            <p:ph idx="1"/>
          </p:nvPr>
        </p:nvSpPr>
        <p:spPr>
          <a:xfrm>
            <a:off x="838200" y="1825625"/>
            <a:ext cx="5989320" cy="4351338"/>
          </a:xfrm>
        </p:spPr>
        <p:txBody>
          <a:bodyPr/>
          <a:lstStyle/>
          <a:p>
            <a:r>
              <a:rPr lang="en-US" dirty="0"/>
              <a:t>Upload new csv to Google </a:t>
            </a:r>
            <a:r>
              <a:rPr lang="en-US" dirty="0" err="1"/>
              <a:t>Colab</a:t>
            </a:r>
            <a:endParaRPr lang="en-US" dirty="0"/>
          </a:p>
          <a:p>
            <a:endParaRPr lang="en-US" dirty="0"/>
          </a:p>
          <a:p>
            <a:r>
              <a:rPr lang="en-US" dirty="0">
                <a:solidFill>
                  <a:srgbClr val="FF0000"/>
                </a:solidFill>
              </a:rPr>
              <a:t>Note</a:t>
            </a:r>
            <a:r>
              <a:rPr lang="en-US" dirty="0"/>
              <a:t>: All CSVs need to be present. If the LTE and Wireless CSVs were deleted due to a </a:t>
            </a:r>
            <a:r>
              <a:rPr lang="en-US" dirty="0" err="1"/>
              <a:t>Colab</a:t>
            </a:r>
            <a:r>
              <a:rPr lang="en-US" dirty="0"/>
              <a:t> Runtime Timeout, they need to be re-uploaded.</a:t>
            </a:r>
          </a:p>
          <a:p>
            <a:endParaRPr lang="en-US" dirty="0"/>
          </a:p>
        </p:txBody>
      </p:sp>
      <p:pic>
        <p:nvPicPr>
          <p:cNvPr id="17410" name="Picture 2">
            <a:extLst>
              <a:ext uri="{FF2B5EF4-FFF2-40B4-BE49-F238E27FC236}">
                <a16:creationId xmlns:a16="http://schemas.microsoft.com/office/drawing/2014/main" id="{F688E23E-D97F-762E-AE95-72540D85B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130" y="1690688"/>
            <a:ext cx="4381500" cy="45466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713E67D5-2865-3EAA-8CFF-8572652F6949}"/>
              </a:ext>
            </a:extLst>
          </p:cNvPr>
          <p:cNvCxnSpPr>
            <a:cxnSpLocks/>
          </p:cNvCxnSpPr>
          <p:nvPr/>
        </p:nvCxnSpPr>
        <p:spPr>
          <a:xfrm flipH="1">
            <a:off x="8235358" y="2609088"/>
            <a:ext cx="737954" cy="5426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C70B6B0-2F4D-071A-931E-47ACC17660F3}"/>
              </a:ext>
            </a:extLst>
          </p:cNvPr>
          <p:cNvCxnSpPr>
            <a:cxnSpLocks/>
          </p:cNvCxnSpPr>
          <p:nvPr/>
        </p:nvCxnSpPr>
        <p:spPr>
          <a:xfrm flipH="1">
            <a:off x="10179982" y="4506596"/>
            <a:ext cx="96350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680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B7608-5E41-2057-F3F5-60C9E79EC7CB}"/>
              </a:ext>
            </a:extLst>
          </p:cNvPr>
          <p:cNvSpPr>
            <a:spLocks noGrp="1"/>
          </p:cNvSpPr>
          <p:nvPr>
            <p:ph type="title"/>
          </p:nvPr>
        </p:nvSpPr>
        <p:spPr>
          <a:xfrm>
            <a:off x="219456" y="2564955"/>
            <a:ext cx="4645152" cy="1728089"/>
          </a:xfrm>
        </p:spPr>
        <p:txBody>
          <a:bodyPr>
            <a:normAutofit fontScale="90000"/>
          </a:bodyPr>
          <a:lstStyle/>
          <a:p>
            <a:r>
              <a:rPr lang="en-US" dirty="0"/>
              <a:t>Input new code additions to display Frequent Locations</a:t>
            </a:r>
          </a:p>
        </p:txBody>
      </p:sp>
      <p:pic>
        <p:nvPicPr>
          <p:cNvPr id="18434" name="Picture 2">
            <a:extLst>
              <a:ext uri="{FF2B5EF4-FFF2-40B4-BE49-F238E27FC236}">
                <a16:creationId xmlns:a16="http://schemas.microsoft.com/office/drawing/2014/main" id="{B59669D8-1A8C-2980-40F4-B3F9F3F01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037" y="0"/>
            <a:ext cx="71929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002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A7FD4-2DC7-B454-A9F8-0BF0A4F055D3}"/>
              </a:ext>
            </a:extLst>
          </p:cNvPr>
          <p:cNvSpPr>
            <a:spLocks noGrp="1"/>
          </p:cNvSpPr>
          <p:nvPr>
            <p:ph type="title"/>
          </p:nvPr>
        </p:nvSpPr>
        <p:spPr>
          <a:xfrm>
            <a:off x="550164" y="2103437"/>
            <a:ext cx="1502664" cy="1325563"/>
          </a:xfrm>
        </p:spPr>
        <p:txBody>
          <a:bodyPr/>
          <a:lstStyle/>
          <a:p>
            <a:r>
              <a:rPr lang="en-US" dirty="0"/>
              <a:t>Code:</a:t>
            </a:r>
          </a:p>
        </p:txBody>
      </p:sp>
      <p:sp>
        <p:nvSpPr>
          <p:cNvPr id="3" name="Content Placeholder 2">
            <a:extLst>
              <a:ext uri="{FF2B5EF4-FFF2-40B4-BE49-F238E27FC236}">
                <a16:creationId xmlns:a16="http://schemas.microsoft.com/office/drawing/2014/main" id="{4B39EF10-7790-83EA-F15D-42BA549A0D3C}"/>
              </a:ext>
            </a:extLst>
          </p:cNvPr>
          <p:cNvSpPr>
            <a:spLocks noGrp="1"/>
          </p:cNvSpPr>
          <p:nvPr>
            <p:ph idx="1"/>
          </p:nvPr>
        </p:nvSpPr>
        <p:spPr>
          <a:xfrm>
            <a:off x="3145536" y="121285"/>
            <a:ext cx="8208264" cy="5811838"/>
          </a:xfrm>
        </p:spPr>
        <p:txBody>
          <a:bodyPr>
            <a:normAutofit fontScale="25000" lnSpcReduction="20000"/>
          </a:bodyPr>
          <a:lstStyle/>
          <a:p>
            <a:pPr marL="0" indent="0">
              <a:buNone/>
            </a:pPr>
            <a:r>
              <a:rPr lang="en-US" dirty="0"/>
              <a:t>#Imports Python Libraries</a:t>
            </a:r>
          </a:p>
          <a:p>
            <a:pPr marL="0" indent="0">
              <a:buNone/>
            </a:pPr>
            <a:r>
              <a:rPr lang="en-US" dirty="0"/>
              <a:t>import folium</a:t>
            </a:r>
          </a:p>
          <a:p>
            <a:pPr marL="0" indent="0">
              <a:buNone/>
            </a:pPr>
            <a:r>
              <a:rPr lang="en-US" dirty="0"/>
              <a:t>import pandas as pd</a:t>
            </a:r>
          </a:p>
          <a:p>
            <a:pPr marL="0" indent="0">
              <a:buNone/>
            </a:pPr>
            <a:br>
              <a:rPr lang="en-US" dirty="0"/>
            </a:br>
            <a:r>
              <a:rPr lang="en-US" dirty="0"/>
              <a:t>#Reads CSVs</a:t>
            </a:r>
          </a:p>
          <a:p>
            <a:pPr marL="0" indent="0">
              <a:buNone/>
            </a:pPr>
            <a:r>
              <a:rPr lang="en-US" dirty="0" err="1"/>
              <a:t>wifi</a:t>
            </a:r>
            <a:r>
              <a:rPr lang="en-US" dirty="0"/>
              <a:t> = </a:t>
            </a:r>
            <a:r>
              <a:rPr lang="en-US" dirty="0" err="1"/>
              <a:t>pd.read_csv</a:t>
            </a:r>
            <a:r>
              <a:rPr lang="en-US" dirty="0"/>
              <a:t>('</a:t>
            </a:r>
            <a:r>
              <a:rPr lang="en-US" dirty="0" err="1"/>
              <a:t>WirelessLocations.csv</a:t>
            </a:r>
            <a:r>
              <a:rPr lang="en-US" dirty="0"/>
              <a:t>')</a:t>
            </a:r>
          </a:p>
          <a:p>
            <a:pPr marL="0" indent="0">
              <a:buNone/>
            </a:pPr>
            <a:r>
              <a:rPr lang="en-US" dirty="0"/>
              <a:t>cell = </a:t>
            </a:r>
            <a:r>
              <a:rPr lang="en-US" dirty="0" err="1"/>
              <a:t>pd.read_csv</a:t>
            </a:r>
            <a:r>
              <a:rPr lang="en-US" dirty="0"/>
              <a:t>('</a:t>
            </a:r>
            <a:r>
              <a:rPr lang="en-US" dirty="0" err="1"/>
              <a:t>LteCellLocation.csv</a:t>
            </a:r>
            <a:r>
              <a:rPr lang="en-US" dirty="0"/>
              <a:t>')</a:t>
            </a:r>
          </a:p>
          <a:p>
            <a:pPr marL="0" indent="0">
              <a:buNone/>
            </a:pPr>
            <a:r>
              <a:rPr lang="en-US" dirty="0" err="1"/>
              <a:t>frqlocations</a:t>
            </a:r>
            <a:r>
              <a:rPr lang="en-US" dirty="0"/>
              <a:t> = </a:t>
            </a:r>
            <a:r>
              <a:rPr lang="en-US" dirty="0" err="1"/>
              <a:t>pd.read_csv</a:t>
            </a:r>
            <a:r>
              <a:rPr lang="en-US" dirty="0"/>
              <a:t>('</a:t>
            </a:r>
            <a:r>
              <a:rPr lang="en-US" dirty="0" err="1"/>
              <a:t>FrequentLocations.csv</a:t>
            </a:r>
            <a:r>
              <a:rPr lang="en-US" dirty="0"/>
              <a:t>')</a:t>
            </a:r>
          </a:p>
          <a:p>
            <a:pPr marL="0" indent="0">
              <a:buNone/>
            </a:pPr>
            <a:br>
              <a:rPr lang="en-US" dirty="0"/>
            </a:br>
            <a:r>
              <a:rPr lang="en-US" dirty="0"/>
              <a:t>#Generates Map around </a:t>
            </a:r>
            <a:r>
              <a:rPr lang="en-US" dirty="0" err="1"/>
              <a:t>Coords</a:t>
            </a:r>
            <a:endParaRPr lang="en-US" dirty="0"/>
          </a:p>
          <a:p>
            <a:pPr marL="0" indent="0">
              <a:buNone/>
            </a:pPr>
            <a:r>
              <a:rPr lang="en-US" dirty="0" err="1"/>
              <a:t>mapNC</a:t>
            </a:r>
            <a:r>
              <a:rPr lang="en-US" dirty="0"/>
              <a:t> = </a:t>
            </a:r>
            <a:r>
              <a:rPr lang="en-US" dirty="0" err="1"/>
              <a:t>folium.Map</a:t>
            </a:r>
            <a:r>
              <a:rPr lang="en-US" dirty="0"/>
              <a:t>(location=[35.5, -78.5])</a:t>
            </a:r>
          </a:p>
          <a:p>
            <a:pPr marL="0" indent="0">
              <a:buNone/>
            </a:pPr>
            <a:br>
              <a:rPr lang="en-US" dirty="0"/>
            </a:br>
            <a:r>
              <a:rPr lang="en-US" dirty="0"/>
              <a:t>#Generates pins for Cellular Locations</a:t>
            </a:r>
          </a:p>
          <a:p>
            <a:pPr marL="0" indent="0">
              <a:buNone/>
            </a:pPr>
            <a:r>
              <a:rPr lang="en-US" dirty="0"/>
              <a:t>for index, row in </a:t>
            </a:r>
            <a:r>
              <a:rPr lang="en-US" dirty="0" err="1"/>
              <a:t>cell.iterrows</a:t>
            </a:r>
            <a:r>
              <a:rPr lang="en-US" dirty="0"/>
              <a:t>():</a:t>
            </a:r>
          </a:p>
          <a:p>
            <a:pPr marL="0" indent="0">
              <a:buNone/>
            </a:pPr>
            <a:r>
              <a:rPr lang="en-US" dirty="0"/>
              <a:t>    </a:t>
            </a:r>
            <a:r>
              <a:rPr lang="en-US" dirty="0" err="1"/>
              <a:t>lat</a:t>
            </a:r>
            <a:r>
              <a:rPr lang="en-US" dirty="0"/>
              <a:t> = row["Latitude"]</a:t>
            </a:r>
          </a:p>
          <a:p>
            <a:pPr marL="0" indent="0">
              <a:buNone/>
            </a:pPr>
            <a:r>
              <a:rPr lang="en-US" dirty="0"/>
              <a:t>    </a:t>
            </a:r>
            <a:r>
              <a:rPr lang="en-US" dirty="0" err="1"/>
              <a:t>lon</a:t>
            </a:r>
            <a:r>
              <a:rPr lang="en-US" dirty="0"/>
              <a:t> = row["Longitude"]</a:t>
            </a:r>
          </a:p>
          <a:p>
            <a:pPr marL="0" indent="0">
              <a:buNone/>
            </a:pPr>
            <a:r>
              <a:rPr lang="en-US" dirty="0"/>
              <a:t>    name = row["Timestamp"]</a:t>
            </a:r>
          </a:p>
          <a:p>
            <a:pPr marL="0" indent="0">
              <a:buNone/>
            </a:pPr>
            <a:r>
              <a:rPr lang="en-US" dirty="0"/>
              <a:t>    </a:t>
            </a:r>
            <a:r>
              <a:rPr lang="en-US" dirty="0" err="1"/>
              <a:t>folium.Marker</a:t>
            </a:r>
            <a:r>
              <a:rPr lang="en-US" dirty="0"/>
              <a:t>([</a:t>
            </a:r>
            <a:r>
              <a:rPr lang="en-US" dirty="0" err="1"/>
              <a:t>lat,lon</a:t>
            </a:r>
            <a:r>
              <a:rPr lang="en-US" dirty="0"/>
              <a:t>],popup=name, icon=</a:t>
            </a:r>
            <a:r>
              <a:rPr lang="en-US" dirty="0" err="1"/>
              <a:t>folium.Icon</a:t>
            </a:r>
            <a:r>
              <a:rPr lang="en-US" dirty="0"/>
              <a:t>(color="green")).</a:t>
            </a:r>
            <a:r>
              <a:rPr lang="en-US" dirty="0" err="1"/>
              <a:t>add_to</a:t>
            </a:r>
            <a:r>
              <a:rPr lang="en-US" dirty="0"/>
              <a:t>(</a:t>
            </a:r>
            <a:r>
              <a:rPr lang="en-US" dirty="0" err="1"/>
              <a:t>mapNC</a:t>
            </a:r>
            <a:r>
              <a:rPr lang="en-US" dirty="0"/>
              <a:t>)</a:t>
            </a:r>
          </a:p>
          <a:p>
            <a:pPr marL="0" indent="0">
              <a:buNone/>
            </a:pPr>
            <a:br>
              <a:rPr lang="en-US" dirty="0"/>
            </a:br>
            <a:r>
              <a:rPr lang="en-US" dirty="0"/>
              <a:t>#Generates pins for </a:t>
            </a:r>
            <a:r>
              <a:rPr lang="en-US" dirty="0" err="1"/>
              <a:t>WiFi</a:t>
            </a:r>
            <a:r>
              <a:rPr lang="en-US" dirty="0"/>
              <a:t> Locations</a:t>
            </a:r>
          </a:p>
          <a:p>
            <a:pPr marL="0" indent="0">
              <a:buNone/>
            </a:pPr>
            <a:r>
              <a:rPr lang="en-US" dirty="0"/>
              <a:t>for </a:t>
            </a:r>
            <a:r>
              <a:rPr lang="en-US" dirty="0" err="1"/>
              <a:t>index,row</a:t>
            </a:r>
            <a:r>
              <a:rPr lang="en-US" dirty="0"/>
              <a:t> in </a:t>
            </a:r>
            <a:r>
              <a:rPr lang="en-US" dirty="0" err="1"/>
              <a:t>wifi.iterrows</a:t>
            </a:r>
            <a:r>
              <a:rPr lang="en-US" dirty="0"/>
              <a:t>():</a:t>
            </a:r>
          </a:p>
          <a:p>
            <a:pPr marL="0" indent="0">
              <a:buNone/>
            </a:pPr>
            <a:r>
              <a:rPr lang="en-US" dirty="0"/>
              <a:t>    </a:t>
            </a:r>
            <a:r>
              <a:rPr lang="en-US" dirty="0" err="1"/>
              <a:t>lat</a:t>
            </a:r>
            <a:r>
              <a:rPr lang="en-US" dirty="0"/>
              <a:t> = row["Latitude"]</a:t>
            </a:r>
          </a:p>
          <a:p>
            <a:pPr marL="0" indent="0">
              <a:buNone/>
            </a:pPr>
            <a:r>
              <a:rPr lang="en-US" dirty="0"/>
              <a:t>    </a:t>
            </a:r>
            <a:r>
              <a:rPr lang="en-US" dirty="0" err="1"/>
              <a:t>lon</a:t>
            </a:r>
            <a:r>
              <a:rPr lang="en-US" dirty="0"/>
              <a:t> = row["Longitude"]</a:t>
            </a:r>
          </a:p>
          <a:p>
            <a:pPr marL="0" indent="0">
              <a:buNone/>
            </a:pPr>
            <a:r>
              <a:rPr lang="en-US" dirty="0"/>
              <a:t>    name = row["Timestamp"]</a:t>
            </a:r>
          </a:p>
          <a:p>
            <a:pPr marL="0" indent="0">
              <a:buNone/>
            </a:pPr>
            <a:r>
              <a:rPr lang="en-US" dirty="0"/>
              <a:t>    </a:t>
            </a:r>
            <a:r>
              <a:rPr lang="en-US" dirty="0" err="1"/>
              <a:t>folium.Marker</a:t>
            </a:r>
            <a:r>
              <a:rPr lang="en-US" dirty="0"/>
              <a:t>([</a:t>
            </a:r>
            <a:r>
              <a:rPr lang="en-US" dirty="0" err="1"/>
              <a:t>lat,lon</a:t>
            </a:r>
            <a:r>
              <a:rPr lang="en-US" dirty="0"/>
              <a:t>],popup=name, icon=</a:t>
            </a:r>
            <a:r>
              <a:rPr lang="en-US" dirty="0" err="1"/>
              <a:t>folium.Icon</a:t>
            </a:r>
            <a:r>
              <a:rPr lang="en-US" dirty="0"/>
              <a:t>(color="red")).</a:t>
            </a:r>
            <a:r>
              <a:rPr lang="en-US" dirty="0" err="1"/>
              <a:t>add_to</a:t>
            </a:r>
            <a:r>
              <a:rPr lang="en-US" dirty="0"/>
              <a:t>(</a:t>
            </a:r>
            <a:r>
              <a:rPr lang="en-US" dirty="0" err="1"/>
              <a:t>mapNC</a:t>
            </a:r>
            <a:r>
              <a:rPr lang="en-US" dirty="0"/>
              <a:t>)</a:t>
            </a:r>
          </a:p>
          <a:p>
            <a:pPr marL="0" indent="0">
              <a:buNone/>
            </a:pPr>
            <a:br>
              <a:rPr lang="en-US" dirty="0"/>
            </a:br>
            <a:r>
              <a:rPr lang="en-US" dirty="0"/>
              <a:t>#Generates pins for Frequent Locations</a:t>
            </a:r>
          </a:p>
          <a:p>
            <a:pPr marL="0" indent="0">
              <a:buNone/>
            </a:pPr>
            <a:r>
              <a:rPr lang="en-US" dirty="0"/>
              <a:t>for index, row in </a:t>
            </a:r>
            <a:r>
              <a:rPr lang="en-US" dirty="0" err="1"/>
              <a:t>frqlocations.iterrows</a:t>
            </a:r>
            <a:r>
              <a:rPr lang="en-US" dirty="0"/>
              <a:t>():</a:t>
            </a:r>
          </a:p>
          <a:p>
            <a:pPr marL="0" indent="0">
              <a:buNone/>
            </a:pPr>
            <a:r>
              <a:rPr lang="en-US" dirty="0"/>
              <a:t>    </a:t>
            </a:r>
            <a:r>
              <a:rPr lang="en-US" dirty="0" err="1"/>
              <a:t>lat</a:t>
            </a:r>
            <a:r>
              <a:rPr lang="en-US" dirty="0"/>
              <a:t> = row["Latitude"]</a:t>
            </a:r>
          </a:p>
          <a:p>
            <a:pPr marL="0" indent="0">
              <a:buNone/>
            </a:pPr>
            <a:r>
              <a:rPr lang="en-US" dirty="0"/>
              <a:t>    </a:t>
            </a:r>
            <a:r>
              <a:rPr lang="en-US" dirty="0" err="1"/>
              <a:t>lon</a:t>
            </a:r>
            <a:r>
              <a:rPr lang="en-US" dirty="0"/>
              <a:t> = row["Longitude"]</a:t>
            </a:r>
          </a:p>
          <a:p>
            <a:pPr marL="0" indent="0">
              <a:buNone/>
            </a:pPr>
            <a:r>
              <a:rPr lang="en-US" dirty="0"/>
              <a:t>    name = row["Timestamp"]</a:t>
            </a:r>
          </a:p>
          <a:p>
            <a:pPr marL="0" indent="0">
              <a:buNone/>
            </a:pPr>
            <a:r>
              <a:rPr lang="en-US" dirty="0"/>
              <a:t>    </a:t>
            </a:r>
            <a:r>
              <a:rPr lang="en-US" dirty="0" err="1"/>
              <a:t>folium.Marker</a:t>
            </a:r>
            <a:r>
              <a:rPr lang="en-US" dirty="0"/>
              <a:t>([</a:t>
            </a:r>
            <a:r>
              <a:rPr lang="en-US" dirty="0" err="1"/>
              <a:t>lat,lon</a:t>
            </a:r>
            <a:r>
              <a:rPr lang="en-US" dirty="0"/>
              <a:t>],popup=name, icon=</a:t>
            </a:r>
            <a:r>
              <a:rPr lang="en-US" dirty="0" err="1"/>
              <a:t>folium.Icon</a:t>
            </a:r>
            <a:r>
              <a:rPr lang="en-US" dirty="0"/>
              <a:t>(color="blue")).</a:t>
            </a:r>
            <a:r>
              <a:rPr lang="en-US" dirty="0" err="1"/>
              <a:t>add_to</a:t>
            </a:r>
            <a:r>
              <a:rPr lang="en-US" dirty="0"/>
              <a:t>(</a:t>
            </a:r>
            <a:r>
              <a:rPr lang="en-US" dirty="0" err="1"/>
              <a:t>mapNC</a:t>
            </a:r>
            <a:r>
              <a:rPr lang="en-US" dirty="0"/>
              <a:t>)</a:t>
            </a:r>
          </a:p>
          <a:p>
            <a:pPr marL="0" indent="0">
              <a:buNone/>
            </a:pPr>
            <a:br>
              <a:rPr lang="en-US" dirty="0"/>
            </a:br>
            <a:r>
              <a:rPr lang="en-US" dirty="0"/>
              <a:t>    </a:t>
            </a:r>
          </a:p>
          <a:p>
            <a:pPr marL="0" indent="0">
              <a:buNone/>
            </a:pPr>
            <a:r>
              <a:rPr lang="en-US" dirty="0"/>
              <a:t>#Saves output as HTML File</a:t>
            </a:r>
          </a:p>
          <a:p>
            <a:pPr marL="0" indent="0">
              <a:buNone/>
            </a:pPr>
            <a:r>
              <a:rPr lang="en-US" dirty="0" err="1"/>
              <a:t>mapNC.save</a:t>
            </a:r>
            <a:r>
              <a:rPr lang="en-US" dirty="0"/>
              <a:t>(</a:t>
            </a:r>
            <a:r>
              <a:rPr lang="en-US" dirty="0" err="1"/>
              <a:t>outfile</a:t>
            </a:r>
            <a:r>
              <a:rPr lang="en-US" dirty="0"/>
              <a:t>='</a:t>
            </a:r>
            <a:r>
              <a:rPr lang="en-US" dirty="0" err="1"/>
              <a:t>Locations.html</a:t>
            </a:r>
            <a:r>
              <a:rPr lang="en-US" dirty="0"/>
              <a:t>')</a:t>
            </a:r>
            <a:br>
              <a:rPr lang="en-US" dirty="0"/>
            </a:br>
            <a:endParaRPr lang="en-US" dirty="0"/>
          </a:p>
        </p:txBody>
      </p:sp>
    </p:spTree>
    <p:extLst>
      <p:ext uri="{BB962C8B-B14F-4D97-AF65-F5344CB8AC3E}">
        <p14:creationId xmlns:p14="http://schemas.microsoft.com/office/powerpoint/2010/main" val="238619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FB2A-25A0-2CBF-F51B-B620C35A2EDD}"/>
              </a:ext>
            </a:extLst>
          </p:cNvPr>
          <p:cNvSpPr>
            <a:spLocks noGrp="1"/>
          </p:cNvSpPr>
          <p:nvPr>
            <p:ph type="title"/>
          </p:nvPr>
        </p:nvSpPr>
        <p:spPr>
          <a:xfrm>
            <a:off x="167640" y="145669"/>
            <a:ext cx="10515600" cy="1325563"/>
          </a:xfrm>
        </p:spPr>
        <p:txBody>
          <a:bodyPr/>
          <a:lstStyle/>
          <a:p>
            <a:r>
              <a:rPr lang="en-US" dirty="0"/>
              <a:t>Press Play and Wait for Results</a:t>
            </a:r>
          </a:p>
        </p:txBody>
      </p:sp>
      <p:pic>
        <p:nvPicPr>
          <p:cNvPr id="19458" name="Picture 2">
            <a:extLst>
              <a:ext uri="{FF2B5EF4-FFF2-40B4-BE49-F238E27FC236}">
                <a16:creationId xmlns:a16="http://schemas.microsoft.com/office/drawing/2014/main" id="{9635D373-15AA-FAC0-9CDB-68E3C9B57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510" y="1333246"/>
            <a:ext cx="9071610" cy="501799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8983D9F2-F8B6-C909-74BD-D42484AB8721}"/>
              </a:ext>
            </a:extLst>
          </p:cNvPr>
          <p:cNvCxnSpPr>
            <a:cxnSpLocks/>
          </p:cNvCxnSpPr>
          <p:nvPr/>
        </p:nvCxnSpPr>
        <p:spPr>
          <a:xfrm flipH="1">
            <a:off x="7826926" y="3011424"/>
            <a:ext cx="475826" cy="5685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F44A553-021D-FF1E-7758-FA4F0DAD7E66}"/>
              </a:ext>
            </a:extLst>
          </p:cNvPr>
          <p:cNvCxnSpPr>
            <a:cxnSpLocks/>
          </p:cNvCxnSpPr>
          <p:nvPr/>
        </p:nvCxnSpPr>
        <p:spPr>
          <a:xfrm flipH="1">
            <a:off x="4510702" y="5323460"/>
            <a:ext cx="96350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072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DF77-AE60-5BE9-DD39-8D59F25D4F70}"/>
              </a:ext>
            </a:extLst>
          </p:cNvPr>
          <p:cNvSpPr>
            <a:spLocks noGrp="1"/>
          </p:cNvSpPr>
          <p:nvPr>
            <p:ph type="title"/>
          </p:nvPr>
        </p:nvSpPr>
        <p:spPr/>
        <p:txBody>
          <a:bodyPr/>
          <a:lstStyle/>
          <a:p>
            <a:r>
              <a:rPr lang="en-US" dirty="0"/>
              <a:t>View results</a:t>
            </a:r>
          </a:p>
        </p:txBody>
      </p:sp>
      <p:pic>
        <p:nvPicPr>
          <p:cNvPr id="10242" name="Picture 2">
            <a:extLst>
              <a:ext uri="{FF2B5EF4-FFF2-40B4-BE49-F238E27FC236}">
                <a16:creationId xmlns:a16="http://schemas.microsoft.com/office/drawing/2014/main" id="{160B8CFF-01A8-38D1-3873-6A2673D5F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4800"/>
            <a:ext cx="5130800" cy="52832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C3226959-EE72-7BEF-85FE-FAF12C762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900" y="1828800"/>
            <a:ext cx="7924800" cy="50292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2D58C746-C2B7-E457-8103-9E1B17A93CB7}"/>
              </a:ext>
            </a:extLst>
          </p:cNvPr>
          <p:cNvCxnSpPr>
            <a:cxnSpLocks/>
          </p:cNvCxnSpPr>
          <p:nvPr/>
        </p:nvCxnSpPr>
        <p:spPr>
          <a:xfrm flipH="1">
            <a:off x="3404777" y="4181856"/>
            <a:ext cx="630775" cy="5852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7EB7931-5BCC-B8AB-A0B3-00167AF2D2D4}"/>
              </a:ext>
            </a:extLst>
          </p:cNvPr>
          <p:cNvCxnSpPr>
            <a:cxnSpLocks/>
          </p:cNvCxnSpPr>
          <p:nvPr/>
        </p:nvCxnSpPr>
        <p:spPr>
          <a:xfrm>
            <a:off x="10619232" y="6096000"/>
            <a:ext cx="541875" cy="2320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8C2D6B4-37CF-333D-D5B4-BDF0BF9D95DE}"/>
              </a:ext>
            </a:extLst>
          </p:cNvPr>
          <p:cNvSpPr txBox="1"/>
          <p:nvPr/>
        </p:nvSpPr>
        <p:spPr>
          <a:xfrm>
            <a:off x="8875100" y="1205468"/>
            <a:ext cx="1744132" cy="369332"/>
          </a:xfrm>
          <a:prstGeom prst="rect">
            <a:avLst/>
          </a:prstGeom>
          <a:noFill/>
        </p:spPr>
        <p:txBody>
          <a:bodyPr wrap="none" rtlCol="0">
            <a:spAutoFit/>
          </a:bodyPr>
          <a:lstStyle/>
          <a:p>
            <a:r>
              <a:rPr lang="en-US" dirty="0"/>
              <a:t>Open in browser</a:t>
            </a:r>
          </a:p>
        </p:txBody>
      </p:sp>
      <p:cxnSp>
        <p:nvCxnSpPr>
          <p:cNvPr id="12" name="Straight Arrow Connector 11">
            <a:extLst>
              <a:ext uri="{FF2B5EF4-FFF2-40B4-BE49-F238E27FC236}">
                <a16:creationId xmlns:a16="http://schemas.microsoft.com/office/drawing/2014/main" id="{C536FFE6-D013-E247-8767-700CF55F285B}"/>
              </a:ext>
            </a:extLst>
          </p:cNvPr>
          <p:cNvCxnSpPr>
            <a:cxnSpLocks/>
            <a:stCxn id="8" idx="2"/>
          </p:cNvCxnSpPr>
          <p:nvPr/>
        </p:nvCxnSpPr>
        <p:spPr>
          <a:xfrm>
            <a:off x="9747166" y="1574800"/>
            <a:ext cx="0" cy="14610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383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C342-7DC0-45AA-7CA0-A6BB4C549F6E}"/>
              </a:ext>
            </a:extLst>
          </p:cNvPr>
          <p:cNvSpPr>
            <a:spLocks noGrp="1"/>
          </p:cNvSpPr>
          <p:nvPr>
            <p:ph type="title"/>
          </p:nvPr>
        </p:nvSpPr>
        <p:spPr>
          <a:xfrm>
            <a:off x="0" y="35941"/>
            <a:ext cx="12187264" cy="787019"/>
          </a:xfrm>
        </p:spPr>
        <p:txBody>
          <a:bodyPr>
            <a:noAutofit/>
          </a:bodyPr>
          <a:lstStyle/>
          <a:p>
            <a:r>
              <a:rPr lang="en-US" sz="3200" dirty="0"/>
              <a:t>An interactive map with location pins will appear, notice the Blue Pins:</a:t>
            </a:r>
          </a:p>
        </p:txBody>
      </p:sp>
      <p:sp>
        <p:nvSpPr>
          <p:cNvPr id="3" name="Content Placeholder 2">
            <a:extLst>
              <a:ext uri="{FF2B5EF4-FFF2-40B4-BE49-F238E27FC236}">
                <a16:creationId xmlns:a16="http://schemas.microsoft.com/office/drawing/2014/main" id="{6E768CA5-0FE1-B7A7-64B7-3046198CCD17}"/>
              </a:ext>
            </a:extLst>
          </p:cNvPr>
          <p:cNvSpPr>
            <a:spLocks noGrp="1"/>
          </p:cNvSpPr>
          <p:nvPr>
            <p:ph idx="1"/>
          </p:nvPr>
        </p:nvSpPr>
        <p:spPr/>
        <p:txBody>
          <a:bodyPr/>
          <a:lstStyle/>
          <a:p>
            <a:endParaRPr lang="en-US"/>
          </a:p>
        </p:txBody>
      </p:sp>
      <p:pic>
        <p:nvPicPr>
          <p:cNvPr id="21506" name="Picture 2">
            <a:extLst>
              <a:ext uri="{FF2B5EF4-FFF2-40B4-BE49-F238E27FC236}">
                <a16:creationId xmlns:a16="http://schemas.microsoft.com/office/drawing/2014/main" id="{93EB6E23-7491-0763-C327-009FA680C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 y="822960"/>
            <a:ext cx="12187265" cy="603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275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1C223-202A-4788-9E9E-D5AB95AB3EC0}"/>
              </a:ext>
            </a:extLst>
          </p:cNvPr>
          <p:cNvSpPr>
            <a:spLocks noGrp="1"/>
          </p:cNvSpPr>
          <p:nvPr>
            <p:ph type="title"/>
          </p:nvPr>
        </p:nvSpPr>
        <p:spPr>
          <a:xfrm>
            <a:off x="228600" y="584581"/>
            <a:ext cx="10515600" cy="1325563"/>
          </a:xfrm>
        </p:spPr>
        <p:txBody>
          <a:bodyPr/>
          <a:lstStyle/>
          <a:p>
            <a:r>
              <a:rPr lang="en-US" dirty="0"/>
              <a:t>How Location Data is Created</a:t>
            </a:r>
          </a:p>
        </p:txBody>
      </p:sp>
      <p:sp>
        <p:nvSpPr>
          <p:cNvPr id="5" name="Content Placeholder 4">
            <a:extLst>
              <a:ext uri="{FF2B5EF4-FFF2-40B4-BE49-F238E27FC236}">
                <a16:creationId xmlns:a16="http://schemas.microsoft.com/office/drawing/2014/main" id="{F7AEAEDF-71FA-E58D-5324-D1DD432D08F1}"/>
              </a:ext>
            </a:extLst>
          </p:cNvPr>
          <p:cNvSpPr>
            <a:spLocks noGrp="1"/>
          </p:cNvSpPr>
          <p:nvPr>
            <p:ph idx="1"/>
          </p:nvPr>
        </p:nvSpPr>
        <p:spPr>
          <a:xfrm>
            <a:off x="838200" y="2141537"/>
            <a:ext cx="10515600" cy="4351338"/>
          </a:xfrm>
        </p:spPr>
        <p:txBody>
          <a:bodyPr/>
          <a:lstStyle/>
          <a:p>
            <a:r>
              <a:rPr lang="en-US" dirty="0"/>
              <a:t>Mobile devices are stuffed with sensors, usually including at least one accelerometer, a gyroscope, a magnetometer, a barometer, microphones, one or two cameras, a thermometer, a pedometer, and light sensor.</a:t>
            </a:r>
          </a:p>
          <a:p>
            <a:r>
              <a:rPr lang="en-US" dirty="0"/>
              <a:t>The Operating System &amp; Applications are able to access these sensors to gather data about the User.</a:t>
            </a:r>
          </a:p>
          <a:p>
            <a:r>
              <a:rPr lang="en-US" dirty="0"/>
              <a:t>The most forensically valuable information gathered from these sensors are location data.</a:t>
            </a:r>
          </a:p>
        </p:txBody>
      </p:sp>
      <p:pic>
        <p:nvPicPr>
          <p:cNvPr id="6" name="Picture 2" descr="Your Smartphone Is Revealing Far More Information About Your Location Than  You Thought | Inc.com">
            <a:extLst>
              <a:ext uri="{FF2B5EF4-FFF2-40B4-BE49-F238E27FC236}">
                <a16:creationId xmlns:a16="http://schemas.microsoft.com/office/drawing/2014/main" id="{FBAC42FB-AB3A-6740-CC06-1F33B53DF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7552" y="0"/>
            <a:ext cx="3584448" cy="2016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993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3D2D8-7F1A-454D-9380-CDBA790F732F}"/>
              </a:ext>
            </a:extLst>
          </p:cNvPr>
          <p:cNvSpPr>
            <a:spLocks noGrp="1"/>
          </p:cNvSpPr>
          <p:nvPr>
            <p:ph type="title"/>
          </p:nvPr>
        </p:nvSpPr>
        <p:spPr>
          <a:xfrm>
            <a:off x="0" y="48133"/>
            <a:ext cx="12192000" cy="726059"/>
          </a:xfrm>
        </p:spPr>
        <p:txBody>
          <a:bodyPr>
            <a:normAutofit/>
          </a:bodyPr>
          <a:lstStyle/>
          <a:p>
            <a:r>
              <a:rPr lang="en-US" sz="3600" dirty="0"/>
              <a:t>Pan, zoom, &amp; click on the pins to see timestamp information.</a:t>
            </a:r>
          </a:p>
        </p:txBody>
      </p:sp>
      <p:sp>
        <p:nvSpPr>
          <p:cNvPr id="3" name="Content Placeholder 2">
            <a:extLst>
              <a:ext uri="{FF2B5EF4-FFF2-40B4-BE49-F238E27FC236}">
                <a16:creationId xmlns:a16="http://schemas.microsoft.com/office/drawing/2014/main" id="{94C1EDDE-354B-92A3-D0F6-42E08F14D8AD}"/>
              </a:ext>
            </a:extLst>
          </p:cNvPr>
          <p:cNvSpPr>
            <a:spLocks noGrp="1"/>
          </p:cNvSpPr>
          <p:nvPr>
            <p:ph idx="1"/>
          </p:nvPr>
        </p:nvSpPr>
        <p:spPr/>
        <p:txBody>
          <a:bodyPr/>
          <a:lstStyle/>
          <a:p>
            <a:endParaRPr lang="en-US"/>
          </a:p>
        </p:txBody>
      </p:sp>
      <p:pic>
        <p:nvPicPr>
          <p:cNvPr id="22530" name="Picture 2">
            <a:extLst>
              <a:ext uri="{FF2B5EF4-FFF2-40B4-BE49-F238E27FC236}">
                <a16:creationId xmlns:a16="http://schemas.microsoft.com/office/drawing/2014/main" id="{15C0C50C-74F1-C317-BC6C-EA186CFFE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4192"/>
            <a:ext cx="12206740" cy="6083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26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7F1C-A7B1-982C-1939-0F967FDBD8D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5A46304-3537-3524-D0A7-ABFCD346673C}"/>
              </a:ext>
            </a:extLst>
          </p:cNvPr>
          <p:cNvSpPr>
            <a:spLocks noGrp="1"/>
          </p:cNvSpPr>
          <p:nvPr>
            <p:ph idx="1"/>
          </p:nvPr>
        </p:nvSpPr>
        <p:spPr/>
        <p:txBody>
          <a:bodyPr/>
          <a:lstStyle/>
          <a:p>
            <a:r>
              <a:rPr lang="en-US" dirty="0"/>
              <a:t>What is location data</a:t>
            </a:r>
          </a:p>
          <a:p>
            <a:pPr lvl="1"/>
            <a:r>
              <a:rPr lang="en-US" dirty="0"/>
              <a:t>How does iOS capture location data</a:t>
            </a:r>
          </a:p>
          <a:p>
            <a:r>
              <a:rPr lang="en-US" dirty="0"/>
              <a:t>Where is location data stored</a:t>
            </a:r>
          </a:p>
          <a:p>
            <a:r>
              <a:rPr lang="en-US" dirty="0"/>
              <a:t>Visualizing location data with Python</a:t>
            </a:r>
          </a:p>
          <a:p>
            <a:r>
              <a:rPr lang="en-US" dirty="0"/>
              <a:t>Frequent Locations</a:t>
            </a:r>
          </a:p>
          <a:p>
            <a:r>
              <a:rPr lang="en-US" dirty="0"/>
              <a:t>Where is Frequent Locations stored</a:t>
            </a:r>
          </a:p>
          <a:p>
            <a:r>
              <a:rPr lang="en-US" dirty="0"/>
              <a:t>Visualizing Frequent Locations with Python</a:t>
            </a:r>
          </a:p>
          <a:p>
            <a:endParaRPr lang="en-US" dirty="0"/>
          </a:p>
        </p:txBody>
      </p:sp>
    </p:spTree>
    <p:extLst>
      <p:ext uri="{BB962C8B-B14F-4D97-AF65-F5344CB8AC3E}">
        <p14:creationId xmlns:p14="http://schemas.microsoft.com/office/powerpoint/2010/main" val="2808039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E089-BC1F-3093-A0DF-6592976D0238}"/>
              </a:ext>
            </a:extLst>
          </p:cNvPr>
          <p:cNvSpPr>
            <a:spLocks noGrp="1"/>
          </p:cNvSpPr>
          <p:nvPr>
            <p:ph type="title"/>
          </p:nvPr>
        </p:nvSpPr>
        <p:spPr>
          <a:xfrm>
            <a:off x="121921" y="629266"/>
            <a:ext cx="4425696" cy="1622321"/>
          </a:xfrm>
        </p:spPr>
        <p:txBody>
          <a:bodyPr>
            <a:normAutofit/>
          </a:bodyPr>
          <a:lstStyle/>
          <a:p>
            <a:r>
              <a:rPr lang="en-US" sz="3700" dirty="0"/>
              <a:t>How Location Data is Created (2)</a:t>
            </a:r>
          </a:p>
        </p:txBody>
      </p:sp>
      <p:sp>
        <p:nvSpPr>
          <p:cNvPr id="3" name="Content Placeholder 2">
            <a:extLst>
              <a:ext uri="{FF2B5EF4-FFF2-40B4-BE49-F238E27FC236}">
                <a16:creationId xmlns:a16="http://schemas.microsoft.com/office/drawing/2014/main" id="{F2437FDD-7245-B3F2-84BE-76D3ED03F5B1}"/>
              </a:ext>
            </a:extLst>
          </p:cNvPr>
          <p:cNvSpPr>
            <a:spLocks noGrp="1"/>
          </p:cNvSpPr>
          <p:nvPr>
            <p:ph idx="1"/>
          </p:nvPr>
        </p:nvSpPr>
        <p:spPr>
          <a:xfrm>
            <a:off x="0" y="3429000"/>
            <a:ext cx="4547615" cy="2794819"/>
          </a:xfrm>
        </p:spPr>
        <p:txBody>
          <a:bodyPr>
            <a:normAutofit/>
          </a:bodyPr>
          <a:lstStyle/>
          <a:p>
            <a:r>
              <a:rPr lang="en-US" sz="2000" dirty="0"/>
              <a:t>Location data is created from 2 sources on iOS:</a:t>
            </a:r>
          </a:p>
          <a:p>
            <a:pPr lvl="1"/>
            <a:r>
              <a:rPr lang="en-US" sz="2000" dirty="0"/>
              <a:t>Mobile Signal Tracking from Towers</a:t>
            </a:r>
          </a:p>
          <a:p>
            <a:pPr lvl="1"/>
            <a:r>
              <a:rPr lang="en-US" sz="2000" dirty="0"/>
              <a:t>Wi-Fi and Bluetooth Tracking</a:t>
            </a:r>
          </a:p>
          <a:p>
            <a:pPr marL="457200" lvl="1" indent="0">
              <a:buNone/>
            </a:pPr>
            <a:endParaRPr lang="en-US" sz="2000" dirty="0"/>
          </a:p>
        </p:txBody>
      </p:sp>
      <p:sp>
        <p:nvSpPr>
          <p:cNvPr id="2055" name="Rectangle 205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ell Tower Triangulation - Windows® Phone 8 Unleashed [Book]">
            <a:extLst>
              <a:ext uri="{FF2B5EF4-FFF2-40B4-BE49-F238E27FC236}">
                <a16:creationId xmlns:a16="http://schemas.microsoft.com/office/drawing/2014/main" id="{2B2B4EDC-56A8-3DA6-C02B-07B5F2307A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27881" y="1770614"/>
            <a:ext cx="3535236" cy="325241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2" name="Picture 4" descr="How to find a lost iPhone, iPad or Mac – even if it's offline - 9to5Mac">
            <a:extLst>
              <a:ext uri="{FF2B5EF4-FFF2-40B4-BE49-F238E27FC236}">
                <a16:creationId xmlns:a16="http://schemas.microsoft.com/office/drawing/2014/main" id="{870EEF7F-6BEF-59AE-538E-A98D8587E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056" y="1448784"/>
            <a:ext cx="7568080" cy="3960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22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13F38-2700-0A49-67F1-EB61F565D6A9}"/>
              </a:ext>
            </a:extLst>
          </p:cNvPr>
          <p:cNvSpPr>
            <a:spLocks noGrp="1"/>
          </p:cNvSpPr>
          <p:nvPr>
            <p:ph type="title"/>
          </p:nvPr>
        </p:nvSpPr>
        <p:spPr>
          <a:xfrm>
            <a:off x="648929" y="629266"/>
            <a:ext cx="3505495" cy="1622321"/>
          </a:xfrm>
        </p:spPr>
        <p:txBody>
          <a:bodyPr>
            <a:normAutofit/>
          </a:bodyPr>
          <a:lstStyle/>
          <a:p>
            <a:r>
              <a:rPr lang="en-US" sz="3400"/>
              <a:t>Mobile Signal Tracking — Towers</a:t>
            </a:r>
            <a:br>
              <a:rPr lang="en-US" sz="3400"/>
            </a:br>
            <a:endParaRPr lang="en-US" sz="3400"/>
          </a:p>
        </p:txBody>
      </p:sp>
      <p:sp>
        <p:nvSpPr>
          <p:cNvPr id="3" name="Content Placeholder 2">
            <a:extLst>
              <a:ext uri="{FF2B5EF4-FFF2-40B4-BE49-F238E27FC236}">
                <a16:creationId xmlns:a16="http://schemas.microsoft.com/office/drawing/2014/main" id="{4FF51D79-7649-F982-5C5B-D72B830D31AF}"/>
              </a:ext>
            </a:extLst>
          </p:cNvPr>
          <p:cNvSpPr>
            <a:spLocks noGrp="1"/>
          </p:cNvSpPr>
          <p:nvPr>
            <p:ph idx="1"/>
          </p:nvPr>
        </p:nvSpPr>
        <p:spPr>
          <a:xfrm>
            <a:off x="648931" y="2438400"/>
            <a:ext cx="3505494" cy="3785419"/>
          </a:xfrm>
        </p:spPr>
        <p:txBody>
          <a:bodyPr>
            <a:normAutofit/>
          </a:bodyPr>
          <a:lstStyle/>
          <a:p>
            <a:r>
              <a:rPr lang="en-US" sz="2000"/>
              <a:t>In all modern mobile networks, the operator can calculate where a particular subscriber's phone is located whenever the phone is powered on and registered within the network. The ability to do this results from the way the mobile network is built and is commonly called triangulation.</a:t>
            </a:r>
          </a:p>
        </p:txBody>
      </p:sp>
      <p:sp>
        <p:nvSpPr>
          <p:cNvPr id="3085" name="Rectangle 308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0" name="Picture 8" descr="Three cell phone towers have different ranges, represented by overlapping circles. A phone is shown in the area where all towers’ signal ranges meet.">
            <a:extLst>
              <a:ext uri="{FF2B5EF4-FFF2-40B4-BE49-F238E27FC236}">
                <a16:creationId xmlns:a16="http://schemas.microsoft.com/office/drawing/2014/main" id="{BDBA0112-C25D-8EF4-9589-8916F5329E7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05862" y="1922544"/>
            <a:ext cx="6019331" cy="300966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503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2FD85-F531-C5AA-77B1-3FA5CE4BD194}"/>
              </a:ext>
            </a:extLst>
          </p:cNvPr>
          <p:cNvSpPr>
            <a:spLocks noGrp="1"/>
          </p:cNvSpPr>
          <p:nvPr>
            <p:ph type="title"/>
          </p:nvPr>
        </p:nvSpPr>
        <p:spPr/>
        <p:txBody>
          <a:bodyPr/>
          <a:lstStyle/>
          <a:p>
            <a:r>
              <a:rPr lang="en-US" dirty="0"/>
              <a:t>How Triangulation Works</a:t>
            </a:r>
          </a:p>
        </p:txBody>
      </p:sp>
      <p:sp>
        <p:nvSpPr>
          <p:cNvPr id="3" name="Content Placeholder 2">
            <a:extLst>
              <a:ext uri="{FF2B5EF4-FFF2-40B4-BE49-F238E27FC236}">
                <a16:creationId xmlns:a16="http://schemas.microsoft.com/office/drawing/2014/main" id="{57AE8A20-6F7F-3130-4DCC-63EA1800A425}"/>
              </a:ext>
            </a:extLst>
          </p:cNvPr>
          <p:cNvSpPr>
            <a:spLocks noGrp="1"/>
          </p:cNvSpPr>
          <p:nvPr>
            <p:ph idx="1"/>
          </p:nvPr>
        </p:nvSpPr>
        <p:spPr/>
        <p:txBody>
          <a:bodyPr>
            <a:normAutofit lnSpcReduction="10000"/>
          </a:bodyPr>
          <a:lstStyle/>
          <a:p>
            <a:r>
              <a:rPr lang="en-US" dirty="0"/>
              <a:t>The tower operator can do this by observing the signal strength that different towers capture from a particular subscriber's mobile phone, and then calculate where that phone must be located in order to account for these observations. The accuracy with which the operator can figure out a subscriber's location varies depending on many factors, including the technology the operator uses and how many cell towers they have in an area. Usually, with at least 3 cell towers the operator can get down to ¾ of a mile or 1km.</a:t>
            </a:r>
          </a:p>
          <a:p>
            <a:r>
              <a:rPr lang="en-US" dirty="0"/>
              <a:t>Pros– No way to hide from this if the cell phone is powered and has a SIM card.</a:t>
            </a:r>
          </a:p>
          <a:p>
            <a:r>
              <a:rPr lang="en-US" dirty="0"/>
              <a:t>Cons – Not very accurate, usually within rough area.</a:t>
            </a:r>
          </a:p>
        </p:txBody>
      </p:sp>
    </p:spTree>
    <p:extLst>
      <p:ext uri="{BB962C8B-B14F-4D97-AF65-F5344CB8AC3E}">
        <p14:creationId xmlns:p14="http://schemas.microsoft.com/office/powerpoint/2010/main" val="2119756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9FB6-47E1-E5CD-91B8-D8B313DB0865}"/>
              </a:ext>
            </a:extLst>
          </p:cNvPr>
          <p:cNvSpPr>
            <a:spLocks noGrp="1"/>
          </p:cNvSpPr>
          <p:nvPr>
            <p:ph type="title"/>
          </p:nvPr>
        </p:nvSpPr>
        <p:spPr>
          <a:xfrm>
            <a:off x="406613" y="631133"/>
            <a:ext cx="3990127" cy="1622321"/>
          </a:xfrm>
        </p:spPr>
        <p:txBody>
          <a:bodyPr>
            <a:normAutofit/>
          </a:bodyPr>
          <a:lstStyle/>
          <a:p>
            <a:r>
              <a:rPr lang="en-US" sz="3700" b="1" dirty="0"/>
              <a:t>Wi-Fi and Bluetooth Tracking</a:t>
            </a:r>
            <a:endParaRPr lang="en-US" sz="3700" dirty="0"/>
          </a:p>
        </p:txBody>
      </p:sp>
      <p:sp>
        <p:nvSpPr>
          <p:cNvPr id="3" name="Content Placeholder 2">
            <a:extLst>
              <a:ext uri="{FF2B5EF4-FFF2-40B4-BE49-F238E27FC236}">
                <a16:creationId xmlns:a16="http://schemas.microsoft.com/office/drawing/2014/main" id="{BA094C0C-117F-8676-FA6A-2EB645480C9A}"/>
              </a:ext>
            </a:extLst>
          </p:cNvPr>
          <p:cNvSpPr>
            <a:spLocks noGrp="1"/>
          </p:cNvSpPr>
          <p:nvPr>
            <p:ph idx="1"/>
          </p:nvPr>
        </p:nvSpPr>
        <p:spPr>
          <a:xfrm>
            <a:off x="648931" y="2438400"/>
            <a:ext cx="3505494" cy="3785419"/>
          </a:xfrm>
        </p:spPr>
        <p:txBody>
          <a:bodyPr>
            <a:normAutofit/>
          </a:bodyPr>
          <a:lstStyle/>
          <a:p>
            <a:r>
              <a:rPr lang="en-US" sz="1700"/>
              <a:t>Modern smartphones have other radio transmitters in addition to the mobile network interface. They also have Wi-Fi and Bluetooth support. These signals are transmitted with less power than a mobile signal and can normally be received only within a short range (such as within the same room or the same building). Both kinds of wireless signals include a unique serial number for the device, called a MAC address, which can be seen by anybody who can receive the signal.</a:t>
            </a:r>
          </a:p>
        </p:txBody>
      </p:sp>
      <p:sp>
        <p:nvSpPr>
          <p:cNvPr id="4103" name="Rectangle 410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 phone connects to bluetooth identifiers and wi-fi routers, sharing its MAC address as an identifiable number.">
            <a:extLst>
              <a:ext uri="{FF2B5EF4-FFF2-40B4-BE49-F238E27FC236}">
                <a16:creationId xmlns:a16="http://schemas.microsoft.com/office/drawing/2014/main" id="{E5E7A888-2F2E-C35C-7B60-38064FC2364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05862" y="1922544"/>
            <a:ext cx="6019331" cy="300966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399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B12CC-5850-1298-D6D6-CB8E174C953B}"/>
              </a:ext>
            </a:extLst>
          </p:cNvPr>
          <p:cNvSpPr>
            <a:spLocks noGrp="1"/>
          </p:cNvSpPr>
          <p:nvPr>
            <p:ph type="title"/>
          </p:nvPr>
        </p:nvSpPr>
        <p:spPr>
          <a:xfrm>
            <a:off x="0" y="365125"/>
            <a:ext cx="12192000" cy="1325563"/>
          </a:xfrm>
        </p:spPr>
        <p:txBody>
          <a:bodyPr/>
          <a:lstStyle/>
          <a:p>
            <a:r>
              <a:rPr lang="en-US" dirty="0"/>
              <a:t>How MAC addresses are used to create location data</a:t>
            </a:r>
          </a:p>
        </p:txBody>
      </p:sp>
      <p:sp>
        <p:nvSpPr>
          <p:cNvPr id="3" name="Content Placeholder 2">
            <a:extLst>
              <a:ext uri="{FF2B5EF4-FFF2-40B4-BE49-F238E27FC236}">
                <a16:creationId xmlns:a16="http://schemas.microsoft.com/office/drawing/2014/main" id="{916B1B43-67C9-5261-1E4F-3C3A09935AF6}"/>
              </a:ext>
            </a:extLst>
          </p:cNvPr>
          <p:cNvSpPr>
            <a:spLocks noGrp="1"/>
          </p:cNvSpPr>
          <p:nvPr>
            <p:ph idx="1"/>
          </p:nvPr>
        </p:nvSpPr>
        <p:spPr/>
        <p:txBody>
          <a:bodyPr>
            <a:normAutofit lnSpcReduction="10000"/>
          </a:bodyPr>
          <a:lstStyle/>
          <a:p>
            <a:r>
              <a:rPr lang="en-US" dirty="0"/>
              <a:t>Whenever Wi-Fi is turned on, a typical smartphone will transmit occasional “probe requests” that include the MAC address and will let others nearby recognize that this particular device is present. Bluetooth devices do something similar. These identifiers have traditionally been valuable tools for passive trackers in retail stores and coffee shops to gather data about how devices, and people, move around the world. </a:t>
            </a:r>
          </a:p>
          <a:p>
            <a:r>
              <a:rPr lang="en-US" dirty="0"/>
              <a:t>Since iOS 3.2, Apple uses their own database (prior to that they used Skyhook Wireless) to track Wireless locations. This works by sending Wi-Fi MAC addresses to Apple by GPS-enabled iOS devices. So, if the device has a GPS fix, it automatically sends all Wi-Fi MAC addresses it sees alongside with the GPS-detected location to Apple.</a:t>
            </a:r>
          </a:p>
        </p:txBody>
      </p:sp>
    </p:spTree>
    <p:extLst>
      <p:ext uri="{BB962C8B-B14F-4D97-AF65-F5344CB8AC3E}">
        <p14:creationId xmlns:p14="http://schemas.microsoft.com/office/powerpoint/2010/main" val="3033470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19606</TotalTime>
  <Words>1637</Words>
  <Application>Microsoft Macintosh PowerPoint</Application>
  <PresentationFormat>Widescreen</PresentationFormat>
  <Paragraphs>146</Paragraphs>
  <Slides>41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iOS Location Forensics</vt:lpstr>
      <vt:lpstr>Overview</vt:lpstr>
      <vt:lpstr>What is Location Data</vt:lpstr>
      <vt:lpstr>How Location Data is Created</vt:lpstr>
      <vt:lpstr>How Location Data is Created (2)</vt:lpstr>
      <vt:lpstr>Mobile Signal Tracking — Towers </vt:lpstr>
      <vt:lpstr>How Triangulation Works</vt:lpstr>
      <vt:lpstr>Wi-Fi and Bluetooth Tracking</vt:lpstr>
      <vt:lpstr>How MAC addresses are used to create location data</vt:lpstr>
      <vt:lpstr>Where is Location Data Stored?</vt:lpstr>
      <vt:lpstr>~/var/root/Library/Caches/locationd</vt:lpstr>
      <vt:lpstr>Open with DB Browser for SQLite</vt:lpstr>
      <vt:lpstr>Tables of interest:</vt:lpstr>
      <vt:lpstr>Visualizing the data with Python</vt:lpstr>
      <vt:lpstr>Prepare data by converting to CSV</vt:lpstr>
      <vt:lpstr>Prepare Google Colab Environment</vt:lpstr>
      <vt:lpstr>Import CSV Data</vt:lpstr>
      <vt:lpstr>Input Code</vt:lpstr>
      <vt:lpstr>Code:</vt:lpstr>
      <vt:lpstr>PowerPoint Presentation</vt:lpstr>
      <vt:lpstr>View results</vt:lpstr>
      <vt:lpstr>PowerPoint Presentation</vt:lpstr>
      <vt:lpstr>PowerPoint Presentation</vt:lpstr>
      <vt:lpstr>Frequent Locations</vt:lpstr>
      <vt:lpstr>What is frequent locations?</vt:lpstr>
      <vt:lpstr>PowerPoint Presentation</vt:lpstr>
      <vt:lpstr>Try it yourself: Settings&gt;Privacy</vt:lpstr>
      <vt:lpstr>Where are Frequent Locations Stored?</vt:lpstr>
      <vt:lpstr>~/var/mobile/Library/Caches/com.apple.routined</vt:lpstr>
      <vt:lpstr>Open with DB Browser for SQLite</vt:lpstr>
      <vt:lpstr>PowerPoint Presentation</vt:lpstr>
      <vt:lpstr>Visualizing the data with Python</vt:lpstr>
      <vt:lpstr>Prepare data by converting to CSV</vt:lpstr>
      <vt:lpstr>Revisit previous Google Colab Notebook</vt:lpstr>
      <vt:lpstr>Input new code additions to display Frequent Locations</vt:lpstr>
      <vt:lpstr>Code:</vt:lpstr>
      <vt:lpstr>Press Play and Wait for Results</vt:lpstr>
      <vt:lpstr>View results</vt:lpstr>
      <vt:lpstr>An interactive map with location pins will appear, notice the Blue Pins:</vt:lpstr>
      <vt:lpstr>Pan, zoom, &amp; click on the pins to see timestamp information.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Weifeng Xu</dc:creator>
  <cp:lastModifiedBy>Danny Ferreira</cp:lastModifiedBy>
  <cp:revision>6</cp:revision>
  <dcterms:created xsi:type="dcterms:W3CDTF">2021-01-18T02:02:41Z</dcterms:created>
  <dcterms:modified xsi:type="dcterms:W3CDTF">2022-06-14T13:35:31Z</dcterms:modified>
</cp:coreProperties>
</file>